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2" r:id="rId4"/>
    <p:sldId id="258" r:id="rId5"/>
    <p:sldId id="266" r:id="rId6"/>
    <p:sldId id="265" r:id="rId7"/>
    <p:sldId id="268"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7022B-AF89-44A7-A03C-203FE8EB427A}" type="datetimeFigureOut">
              <a:rPr lang="en-US" smtClean="0"/>
              <a:t>3/12/2014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9A4ACD-1862-4D87-928A-B3B107D3822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A4ACD-1862-4D87-928A-B3B107D38227}"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56B663-FC5D-4CC6-8B7C-7B1DF4544404}" type="datetimeFigureOut">
              <a:rPr lang="en-US" smtClean="0"/>
              <a:pPr/>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6B663-FC5D-4CC6-8B7C-7B1DF4544404}" type="datetimeFigureOut">
              <a:rPr lang="en-US" smtClean="0"/>
              <a:pPr/>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6B663-FC5D-4CC6-8B7C-7B1DF4544404}" type="datetimeFigureOut">
              <a:rPr lang="en-US" smtClean="0"/>
              <a:pPr/>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6B663-FC5D-4CC6-8B7C-7B1DF4544404}" type="datetimeFigureOut">
              <a:rPr lang="en-US" smtClean="0"/>
              <a:pPr/>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6B663-FC5D-4CC6-8B7C-7B1DF4544404}" type="datetimeFigureOut">
              <a:rPr lang="en-US" smtClean="0"/>
              <a:pPr/>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56B663-FC5D-4CC6-8B7C-7B1DF4544404}" type="datetimeFigureOut">
              <a:rPr lang="en-US" smtClean="0"/>
              <a:pPr/>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56B663-FC5D-4CC6-8B7C-7B1DF4544404}" type="datetimeFigureOut">
              <a:rPr lang="en-US" smtClean="0"/>
              <a:pPr/>
              <a:t>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56B663-FC5D-4CC6-8B7C-7B1DF4544404}" type="datetimeFigureOut">
              <a:rPr lang="en-US" smtClean="0"/>
              <a:pPr/>
              <a:t>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6B663-FC5D-4CC6-8B7C-7B1DF4544404}" type="datetimeFigureOut">
              <a:rPr lang="en-US" smtClean="0"/>
              <a:pPr/>
              <a:t>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6B663-FC5D-4CC6-8B7C-7B1DF4544404}" type="datetimeFigureOut">
              <a:rPr lang="en-US" smtClean="0"/>
              <a:pPr/>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6B663-FC5D-4CC6-8B7C-7B1DF4544404}" type="datetimeFigureOut">
              <a:rPr lang="en-US" smtClean="0"/>
              <a:pPr/>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EB53-9822-4FBE-9F88-A24F1EA426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6B663-FC5D-4CC6-8B7C-7B1DF4544404}" type="datetimeFigureOut">
              <a:rPr lang="en-US" smtClean="0"/>
              <a:pPr/>
              <a:t>3/12/2014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FEB53-9822-4FBE-9F88-A24F1EA426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t>GHANA BALANCE OF PAYMENT(</a:t>
            </a:r>
            <a:r>
              <a:rPr lang="en-US" sz="1600" b="1" dirty="0" smtClean="0"/>
              <a:t>  US $ MILLIONS </a:t>
            </a:r>
            <a:r>
              <a:rPr lang="en-US" sz="1800" b="1" dirty="0" smtClean="0"/>
              <a:t>)</a:t>
            </a:r>
            <a:br>
              <a:rPr lang="en-US" sz="1800" b="1" dirty="0" smtClean="0"/>
            </a:br>
            <a:endParaRPr lang="en-US" sz="1800" b="1" dirty="0"/>
          </a:p>
        </p:txBody>
      </p:sp>
      <p:graphicFrame>
        <p:nvGraphicFramePr>
          <p:cNvPr id="7" name="Content Placeholder 6"/>
          <p:cNvGraphicFramePr>
            <a:graphicFrameLocks noGrp="1"/>
          </p:cNvGraphicFramePr>
          <p:nvPr>
            <p:ph idx="1"/>
          </p:nvPr>
        </p:nvGraphicFramePr>
        <p:xfrm>
          <a:off x="457200" y="1155562"/>
          <a:ext cx="8229600" cy="6019800"/>
        </p:xfrm>
        <a:graphic>
          <a:graphicData uri="http://schemas.openxmlformats.org/drawingml/2006/table">
            <a:tbl>
              <a:tblPr firstRow="1" bandRow="1">
                <a:tableStyleId>{5C22544A-7EE6-4342-B048-85BDC9FD1C3A}</a:tableStyleId>
              </a:tblPr>
              <a:tblGrid>
                <a:gridCol w="2971800"/>
                <a:gridCol w="1295400"/>
                <a:gridCol w="1371600"/>
                <a:gridCol w="1371600"/>
                <a:gridCol w="1219200"/>
              </a:tblGrid>
              <a:tr h="428059">
                <a:tc rowSpan="2">
                  <a:txBody>
                    <a:bodyPr/>
                    <a:lstStyle/>
                    <a:p>
                      <a:endParaRPr lang="en-US" sz="1400" dirty="0"/>
                    </a:p>
                  </a:txBody>
                  <a:tcPr/>
                </a:tc>
                <a:tc gridSpan="2">
                  <a:txBody>
                    <a:bodyPr/>
                    <a:lstStyle/>
                    <a:p>
                      <a:r>
                        <a:rPr lang="en-US" sz="1400" dirty="0" smtClean="0"/>
                        <a:t>2012</a:t>
                      </a:r>
                      <a:endParaRPr lang="en-US" sz="1400"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r>
                        <a:rPr lang="en-US" sz="1400" dirty="0" smtClean="0"/>
                        <a:t>2013</a:t>
                      </a:r>
                      <a:endParaRPr lang="en-US" sz="1400"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r>
              <a:tr h="428059">
                <a:tc vMerge="1">
                  <a:txBody>
                    <a:bodyPr/>
                    <a:lstStyle/>
                    <a:p>
                      <a:endParaRPr lang="en-US"/>
                    </a:p>
                  </a:txBody>
                  <a:tcPr/>
                </a:tc>
                <a:tc>
                  <a:txBody>
                    <a:bodyPr/>
                    <a:lstStyle/>
                    <a:p>
                      <a:r>
                        <a:rPr lang="en-US" sz="1400" dirty="0" smtClean="0"/>
                        <a:t>4</a:t>
                      </a:r>
                      <a:r>
                        <a:rPr lang="en-US" sz="1400" baseline="30000" dirty="0" smtClean="0"/>
                        <a:t>TH</a:t>
                      </a:r>
                      <a:r>
                        <a:rPr lang="en-US" sz="1400" baseline="0" dirty="0" smtClean="0"/>
                        <a:t> </a:t>
                      </a:r>
                      <a:r>
                        <a:rPr lang="en-US" sz="1400" dirty="0" smtClean="0"/>
                        <a:t>QUATER</a:t>
                      </a:r>
                      <a:endParaRPr lang="en-US"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400" dirty="0" smtClean="0"/>
                        <a:t>ANNUAL</a:t>
                      </a:r>
                      <a:endParaRPr lang="en-US" sz="1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dirty="0" smtClean="0"/>
                        <a:t>4</a:t>
                      </a:r>
                      <a:r>
                        <a:rPr lang="en-US" sz="1400" baseline="30000" dirty="0" smtClean="0"/>
                        <a:t>TH</a:t>
                      </a:r>
                      <a:r>
                        <a:rPr lang="en-US" sz="1400" dirty="0" smtClean="0"/>
                        <a:t> QUATER</a:t>
                      </a:r>
                      <a:endParaRPr lang="en-US"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400" smtClean="0"/>
                        <a:t>ANNUAL</a:t>
                      </a:r>
                      <a:endParaRPr lang="en-US" sz="140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5163682">
                <a:tc>
                  <a:txBody>
                    <a:bodyPr/>
                    <a:lstStyle/>
                    <a:p>
                      <a:r>
                        <a:rPr lang="en-US" sz="1400" b="1" i="1" dirty="0" smtClean="0"/>
                        <a:t>CURRENT ACCOUNT</a:t>
                      </a:r>
                    </a:p>
                    <a:p>
                      <a:endParaRPr lang="en-US" sz="1400" dirty="0" smtClean="0"/>
                    </a:p>
                    <a:p>
                      <a:r>
                        <a:rPr lang="en-US" sz="1400" b="1" i="1" dirty="0" smtClean="0"/>
                        <a:t>MERCHANDISE </a:t>
                      </a:r>
                      <a:r>
                        <a:rPr lang="en-US" sz="1400" b="1" i="1" baseline="0" dirty="0" smtClean="0"/>
                        <a:t>EXPORT(fob</a:t>
                      </a:r>
                      <a:r>
                        <a:rPr lang="en-US" sz="1400" baseline="0" dirty="0" smtClean="0"/>
                        <a:t>)</a:t>
                      </a:r>
                    </a:p>
                    <a:p>
                      <a:r>
                        <a:rPr lang="en-US" sz="1400" kern="1200" baseline="0" dirty="0" smtClean="0">
                          <a:solidFill>
                            <a:schemeClr val="dk1"/>
                          </a:solidFill>
                          <a:latin typeface="+mn-lt"/>
                          <a:ea typeface="+mn-ea"/>
                          <a:cs typeface="+mn-cs"/>
                        </a:rPr>
                        <a:t>Cocoa beans and products</a:t>
                      </a:r>
                    </a:p>
                    <a:p>
                      <a:r>
                        <a:rPr lang="en-US" sz="1400" kern="1200" baseline="0" dirty="0" smtClean="0">
                          <a:solidFill>
                            <a:schemeClr val="dk1"/>
                          </a:solidFill>
                          <a:latin typeface="+mn-lt"/>
                          <a:ea typeface="+mn-ea"/>
                          <a:cs typeface="+mn-cs"/>
                        </a:rPr>
                        <a:t>  Gold</a:t>
                      </a:r>
                    </a:p>
                    <a:p>
                      <a:r>
                        <a:rPr lang="en-US" sz="1400" kern="1200" baseline="0" dirty="0" smtClean="0">
                          <a:solidFill>
                            <a:schemeClr val="dk1"/>
                          </a:solidFill>
                          <a:latin typeface="+mn-lt"/>
                          <a:ea typeface="+mn-ea"/>
                          <a:cs typeface="+mn-cs"/>
                        </a:rPr>
                        <a:t>Timber products</a:t>
                      </a:r>
                    </a:p>
                    <a:p>
                      <a:r>
                        <a:rPr lang="en-US" sz="1400" kern="1200" baseline="0" dirty="0" smtClean="0">
                          <a:solidFill>
                            <a:schemeClr val="dk1"/>
                          </a:solidFill>
                          <a:latin typeface="+mn-lt"/>
                          <a:ea typeface="+mn-ea"/>
                          <a:cs typeface="+mn-cs"/>
                        </a:rPr>
                        <a:t>Oils</a:t>
                      </a:r>
                    </a:p>
                    <a:p>
                      <a:r>
                        <a:rPr lang="en-US" sz="1400" kern="1200" baseline="0" dirty="0" smtClean="0">
                          <a:solidFill>
                            <a:schemeClr val="dk1"/>
                          </a:solidFill>
                          <a:latin typeface="+mn-lt"/>
                          <a:ea typeface="+mn-ea"/>
                          <a:cs typeface="+mn-cs"/>
                        </a:rPr>
                        <a:t>Others(including non traditional) </a:t>
                      </a:r>
                    </a:p>
                    <a:p>
                      <a:endParaRPr lang="en-US" sz="1400" kern="1200" baseline="0" dirty="0" smtClean="0">
                        <a:solidFill>
                          <a:schemeClr val="dk1"/>
                        </a:solidFill>
                        <a:latin typeface="+mn-lt"/>
                        <a:ea typeface="+mn-ea"/>
                        <a:cs typeface="+mn-cs"/>
                      </a:endParaRPr>
                    </a:p>
                    <a:p>
                      <a:r>
                        <a:rPr lang="en-US" sz="1400" kern="1200" baseline="0" dirty="0" smtClean="0">
                          <a:solidFill>
                            <a:schemeClr val="dk1"/>
                          </a:solidFill>
                          <a:latin typeface="+mn-lt"/>
                          <a:ea typeface="+mn-ea"/>
                          <a:cs typeface="+mn-cs"/>
                        </a:rPr>
                        <a:t> </a:t>
                      </a:r>
                      <a:r>
                        <a:rPr lang="en-US" sz="1400" b="1" i="1" kern="1200" baseline="0" dirty="0" smtClean="0">
                          <a:solidFill>
                            <a:schemeClr val="dk1"/>
                          </a:solidFill>
                          <a:latin typeface="+mn-lt"/>
                          <a:ea typeface="+mn-ea"/>
                          <a:cs typeface="+mn-cs"/>
                        </a:rPr>
                        <a:t>Merchandise</a:t>
                      </a:r>
                      <a:r>
                        <a:rPr lang="en-US" sz="1400" b="1" kern="1200" baseline="0" dirty="0" smtClean="0">
                          <a:solidFill>
                            <a:schemeClr val="dk1"/>
                          </a:solidFill>
                          <a:latin typeface="+mn-lt"/>
                          <a:ea typeface="+mn-ea"/>
                          <a:cs typeface="+mn-cs"/>
                        </a:rPr>
                        <a:t> Imports (f.o.b.) </a:t>
                      </a:r>
                    </a:p>
                    <a:p>
                      <a:r>
                        <a:rPr lang="en-US" sz="1400" dirty="0" smtClean="0"/>
                        <a:t>Non-oil</a:t>
                      </a:r>
                    </a:p>
                    <a:p>
                      <a:r>
                        <a:rPr lang="en-US" sz="1400" dirty="0" smtClean="0"/>
                        <a:t>  oil</a:t>
                      </a:r>
                    </a:p>
                    <a:p>
                      <a:r>
                        <a:rPr lang="en-US" sz="1400" b="1" dirty="0" smtClean="0"/>
                        <a:t>TRADE</a:t>
                      </a:r>
                      <a:r>
                        <a:rPr lang="en-US" sz="1400" b="1" baseline="0" dirty="0" smtClean="0"/>
                        <a:t> BALANCE</a:t>
                      </a:r>
                    </a:p>
                    <a:p>
                      <a:r>
                        <a:rPr lang="en-US" sz="1400" kern="1200" baseline="0" dirty="0" smtClean="0">
                          <a:solidFill>
                            <a:schemeClr val="dk1"/>
                          </a:solidFill>
                          <a:latin typeface="+mn-lt"/>
                          <a:ea typeface="+mn-ea"/>
                          <a:cs typeface="+mn-cs"/>
                        </a:rPr>
                        <a:t> </a:t>
                      </a:r>
                      <a:r>
                        <a:rPr lang="en-US" sz="1400" b="1" kern="1200" baseline="0" dirty="0" smtClean="0">
                          <a:solidFill>
                            <a:schemeClr val="dk1"/>
                          </a:solidFill>
                          <a:latin typeface="+mn-lt"/>
                          <a:ea typeface="+mn-ea"/>
                          <a:cs typeface="+mn-cs"/>
                        </a:rPr>
                        <a:t>Services (net) </a:t>
                      </a:r>
                    </a:p>
                    <a:p>
                      <a:r>
                        <a:rPr lang="en-US" sz="1400" dirty="0" smtClean="0"/>
                        <a:t>Payments</a:t>
                      </a:r>
                    </a:p>
                    <a:p>
                      <a:r>
                        <a:rPr lang="en-US" sz="1400" dirty="0" smtClean="0"/>
                        <a:t>Receipts</a:t>
                      </a:r>
                    </a:p>
                    <a:p>
                      <a:r>
                        <a:rPr lang="en-US" sz="1800" b="1" kern="1200" baseline="0" dirty="0" smtClean="0">
                          <a:solidFill>
                            <a:schemeClr val="dk1"/>
                          </a:solidFill>
                          <a:latin typeface="+mn-lt"/>
                          <a:ea typeface="+mn-ea"/>
                          <a:cs typeface="+mn-cs"/>
                        </a:rPr>
                        <a:t>Current Transfers (net) </a:t>
                      </a:r>
                    </a:p>
                    <a:p>
                      <a:r>
                        <a:rPr lang="en-US" sz="1800" kern="1200" baseline="0" dirty="0" smtClean="0">
                          <a:solidFill>
                            <a:schemeClr val="dk1"/>
                          </a:solidFill>
                          <a:latin typeface="+mn-lt"/>
                          <a:ea typeface="+mn-ea"/>
                          <a:cs typeface="+mn-cs"/>
                        </a:rPr>
                        <a:t> Official </a:t>
                      </a:r>
                    </a:p>
                    <a:p>
                      <a:r>
                        <a:rPr lang="en-US" sz="1800" kern="1200" baseline="0" dirty="0" smtClean="0">
                          <a:solidFill>
                            <a:schemeClr val="dk1"/>
                          </a:solidFill>
                          <a:latin typeface="+mn-lt"/>
                          <a:ea typeface="+mn-ea"/>
                          <a:cs typeface="+mn-cs"/>
                        </a:rPr>
                        <a:t>Private </a:t>
                      </a:r>
                    </a:p>
                    <a:p>
                      <a:endParaRPr lang="en-US" sz="1400" dirty="0" smtClean="0"/>
                    </a:p>
                  </a:txBody>
                  <a:tcPr/>
                </a:tc>
                <a:tc>
                  <a:txBody>
                    <a:bodyPr/>
                    <a:lstStyle/>
                    <a:p>
                      <a:r>
                        <a:rPr lang="en-US" sz="1400" kern="1200" baseline="0" dirty="0" smtClean="0">
                          <a:solidFill>
                            <a:schemeClr val="dk1"/>
                          </a:solidFill>
                          <a:latin typeface="+mn-lt"/>
                          <a:ea typeface="+mn-ea"/>
                          <a:cs typeface="+mn-cs"/>
                        </a:rPr>
                        <a:t>-933.29</a:t>
                      </a:r>
                    </a:p>
                    <a:p>
                      <a:endParaRPr lang="en-US" sz="1400" kern="1200" baseline="0" dirty="0" smtClean="0">
                        <a:solidFill>
                          <a:schemeClr val="dk1"/>
                        </a:solidFill>
                        <a:latin typeface="+mn-lt"/>
                        <a:ea typeface="+mn-ea"/>
                        <a:cs typeface="+mn-cs"/>
                      </a:endParaRPr>
                    </a:p>
                    <a:p>
                      <a:r>
                        <a:rPr lang="en-US" sz="1400" kern="1200" baseline="0" dirty="0" smtClean="0">
                          <a:solidFill>
                            <a:schemeClr val="dk1"/>
                          </a:solidFill>
                          <a:latin typeface="+mn-lt"/>
                          <a:ea typeface="+mn-ea"/>
                          <a:cs typeface="+mn-cs"/>
                        </a:rPr>
                        <a:t> </a:t>
                      </a:r>
                      <a:r>
                        <a:rPr lang="en-US" sz="1400" b="1" kern="1200" baseline="0" dirty="0" smtClean="0">
                          <a:solidFill>
                            <a:schemeClr val="dk1"/>
                          </a:solidFill>
                          <a:latin typeface="+mn-lt"/>
                          <a:ea typeface="+mn-ea"/>
                          <a:cs typeface="+mn-cs"/>
                        </a:rPr>
                        <a:t>2,114.89 </a:t>
                      </a:r>
                    </a:p>
                    <a:p>
                      <a:r>
                        <a:rPr lang="en-US" sz="1400" b="1" kern="1200" baseline="0" dirty="0" smtClean="0">
                          <a:solidFill>
                            <a:schemeClr val="dk1"/>
                          </a:solidFill>
                          <a:latin typeface="+mn-lt"/>
                          <a:ea typeface="+mn-ea"/>
                          <a:cs typeface="+mn-cs"/>
                        </a:rPr>
                        <a:t> </a:t>
                      </a:r>
                      <a:r>
                        <a:rPr lang="en-US" sz="1400" kern="1200" baseline="0" dirty="0" smtClean="0">
                          <a:solidFill>
                            <a:schemeClr val="dk1"/>
                          </a:solidFill>
                          <a:latin typeface="+mn-lt"/>
                          <a:ea typeface="+mn-ea"/>
                          <a:cs typeface="+mn-cs"/>
                        </a:rPr>
                        <a:t>554.72 </a:t>
                      </a:r>
                    </a:p>
                    <a:p>
                      <a:r>
                        <a:rPr lang="en-US" sz="1400" kern="1200" baseline="0" dirty="0" smtClean="0">
                          <a:solidFill>
                            <a:schemeClr val="dk1"/>
                          </a:solidFill>
                          <a:latin typeface="+mn-lt"/>
                          <a:ea typeface="+mn-ea"/>
                          <a:cs typeface="+mn-cs"/>
                        </a:rPr>
                        <a:t>730.52 </a:t>
                      </a:r>
                    </a:p>
                    <a:p>
                      <a:r>
                        <a:rPr lang="en-US" sz="1400" kern="1200" baseline="0" dirty="0" smtClean="0">
                          <a:solidFill>
                            <a:schemeClr val="dk1"/>
                          </a:solidFill>
                          <a:latin typeface="+mn-lt"/>
                          <a:ea typeface="+mn-ea"/>
                          <a:cs typeface="+mn-cs"/>
                        </a:rPr>
                        <a:t>53.37 </a:t>
                      </a:r>
                    </a:p>
                    <a:p>
                      <a:r>
                        <a:rPr lang="en-US" sz="1400" b="0" kern="1200" baseline="0" dirty="0" smtClean="0">
                          <a:solidFill>
                            <a:schemeClr val="dk1"/>
                          </a:solidFill>
                          <a:latin typeface="+mn-lt"/>
                          <a:ea typeface="+mn-ea"/>
                          <a:cs typeface="+mn-cs"/>
                        </a:rPr>
                        <a:t>0.000</a:t>
                      </a:r>
                    </a:p>
                    <a:p>
                      <a:r>
                        <a:rPr lang="en-US" sz="1400" kern="1200" baseline="0" dirty="0" smtClean="0">
                          <a:solidFill>
                            <a:schemeClr val="dk1"/>
                          </a:solidFill>
                          <a:latin typeface="+mn-lt"/>
                          <a:ea typeface="+mn-ea"/>
                          <a:cs typeface="+mn-cs"/>
                        </a:rPr>
                        <a:t>466.42 </a:t>
                      </a:r>
                    </a:p>
                    <a:p>
                      <a:endParaRPr lang="en-US" sz="1400" dirty="0" smtClean="0"/>
                    </a:p>
                    <a:p>
                      <a:r>
                        <a:rPr lang="en-US" sz="1400" b="1" kern="1200" baseline="0" dirty="0" smtClean="0">
                          <a:solidFill>
                            <a:schemeClr val="dk1"/>
                          </a:solidFill>
                          <a:latin typeface="+mn-lt"/>
                          <a:ea typeface="+mn-ea"/>
                          <a:cs typeface="+mn-cs"/>
                        </a:rPr>
                        <a:t>-3,036.04 </a:t>
                      </a:r>
                    </a:p>
                    <a:p>
                      <a:r>
                        <a:rPr lang="en-US" sz="1400" kern="1200" baseline="0" dirty="0" smtClean="0">
                          <a:solidFill>
                            <a:schemeClr val="dk1"/>
                          </a:solidFill>
                          <a:latin typeface="+mn-lt"/>
                          <a:ea typeface="+mn-ea"/>
                          <a:cs typeface="+mn-cs"/>
                        </a:rPr>
                        <a:t>-2,406.75 </a:t>
                      </a:r>
                    </a:p>
                    <a:p>
                      <a:r>
                        <a:rPr lang="en-US" sz="1400" kern="1200" baseline="0" dirty="0" smtClean="0">
                          <a:solidFill>
                            <a:schemeClr val="dk1"/>
                          </a:solidFill>
                          <a:latin typeface="+mn-lt"/>
                          <a:ea typeface="+mn-ea"/>
                          <a:cs typeface="+mn-cs"/>
                        </a:rPr>
                        <a:t>-629.29 </a:t>
                      </a:r>
                    </a:p>
                    <a:p>
                      <a:r>
                        <a:rPr lang="en-US" sz="1400" b="1" kern="1200" baseline="0" dirty="0" smtClean="0">
                          <a:solidFill>
                            <a:schemeClr val="dk1"/>
                          </a:solidFill>
                          <a:latin typeface="+mn-lt"/>
                          <a:ea typeface="+mn-ea"/>
                          <a:cs typeface="+mn-cs"/>
                        </a:rPr>
                        <a:t>-921.15 </a:t>
                      </a:r>
                    </a:p>
                    <a:p>
                      <a:r>
                        <a:rPr lang="en-US" sz="1400" b="1" kern="1200" baseline="0" dirty="0" smtClean="0">
                          <a:solidFill>
                            <a:schemeClr val="dk1"/>
                          </a:solidFill>
                          <a:latin typeface="+mn-lt"/>
                          <a:ea typeface="+mn-ea"/>
                          <a:cs typeface="+mn-cs"/>
                        </a:rPr>
                        <a:t>-305.89 </a:t>
                      </a:r>
                    </a:p>
                    <a:p>
                      <a:r>
                        <a:rPr lang="en-US" sz="1400" kern="1200" baseline="0" dirty="0" smtClean="0">
                          <a:solidFill>
                            <a:schemeClr val="dk1"/>
                          </a:solidFill>
                          <a:latin typeface="+mn-lt"/>
                          <a:ea typeface="+mn-ea"/>
                          <a:cs typeface="+mn-cs"/>
                        </a:rPr>
                        <a:t>   451.90 </a:t>
                      </a:r>
                    </a:p>
                    <a:p>
                      <a:r>
                        <a:rPr lang="en-US" sz="1400" kern="1200" baseline="0" dirty="0" smtClean="0">
                          <a:solidFill>
                            <a:schemeClr val="dk1"/>
                          </a:solidFill>
                          <a:latin typeface="+mn-lt"/>
                          <a:ea typeface="+mn-ea"/>
                          <a:cs typeface="+mn-cs"/>
                        </a:rPr>
                        <a:t>-757.79 </a:t>
                      </a:r>
                    </a:p>
                    <a:p>
                      <a:r>
                        <a:rPr lang="en-US" sz="1800" b="1" kern="1200" baseline="0" dirty="0" smtClean="0">
                          <a:solidFill>
                            <a:schemeClr val="dk1"/>
                          </a:solidFill>
                          <a:latin typeface="+mn-lt"/>
                          <a:ea typeface="+mn-ea"/>
                          <a:cs typeface="+mn-cs"/>
                        </a:rPr>
                        <a:t>530.67 </a:t>
                      </a:r>
                    </a:p>
                    <a:p>
                      <a:r>
                        <a:rPr lang="en-US" sz="1400" dirty="0" smtClean="0"/>
                        <a:t>0.000</a:t>
                      </a:r>
                    </a:p>
                    <a:p>
                      <a:r>
                        <a:rPr lang="en-US" sz="1800" kern="1200" baseline="0" dirty="0" smtClean="0">
                          <a:solidFill>
                            <a:schemeClr val="dk1"/>
                          </a:solidFill>
                          <a:latin typeface="+mn-lt"/>
                          <a:ea typeface="+mn-ea"/>
                          <a:cs typeface="+mn-cs"/>
                        </a:rPr>
                        <a:t>530.67 </a:t>
                      </a:r>
                    </a:p>
                    <a:p>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-2679.71</a:t>
                      </a:r>
                    </a:p>
                    <a:p>
                      <a:endParaRPr lang="en-US" sz="1400" dirty="0" smtClean="0"/>
                    </a:p>
                    <a:p>
                      <a:r>
                        <a:rPr lang="en-US" sz="1400" b="1" kern="1200" baseline="0" dirty="0" smtClean="0">
                          <a:solidFill>
                            <a:schemeClr val="dk1"/>
                          </a:solidFill>
                          <a:latin typeface="+mn-lt"/>
                          <a:ea typeface="+mn-ea"/>
                          <a:cs typeface="+mn-cs"/>
                        </a:rPr>
                        <a:t>7,960.09 </a:t>
                      </a:r>
                    </a:p>
                    <a:p>
                      <a:r>
                        <a:rPr lang="en-US" sz="1400" kern="1200" baseline="0" dirty="0" smtClean="0">
                          <a:solidFill>
                            <a:schemeClr val="dk1"/>
                          </a:solidFill>
                          <a:latin typeface="+mn-lt"/>
                          <a:ea typeface="+mn-ea"/>
                          <a:cs typeface="+mn-cs"/>
                        </a:rPr>
                        <a:t>2,219.54 </a:t>
                      </a:r>
                    </a:p>
                    <a:p>
                      <a:r>
                        <a:rPr lang="en-US" sz="1400" kern="1200" baseline="0" dirty="0" smtClean="0">
                          <a:solidFill>
                            <a:schemeClr val="dk1"/>
                          </a:solidFill>
                          <a:latin typeface="+mn-lt"/>
                          <a:ea typeface="+mn-ea"/>
                          <a:cs typeface="+mn-cs"/>
                        </a:rPr>
                        <a:t>3,803.52 </a:t>
                      </a:r>
                    </a:p>
                    <a:p>
                      <a:r>
                        <a:rPr lang="en-US" sz="1400" kern="1200" baseline="0" dirty="0" smtClean="0">
                          <a:solidFill>
                            <a:schemeClr val="dk1"/>
                          </a:solidFill>
                          <a:latin typeface="+mn-lt"/>
                          <a:ea typeface="+mn-ea"/>
                          <a:cs typeface="+mn-cs"/>
                        </a:rPr>
                        <a:t>189.47 </a:t>
                      </a:r>
                    </a:p>
                    <a:p>
                      <a:r>
                        <a:rPr lang="en-US" sz="1400" dirty="0" smtClean="0"/>
                        <a:t>0.000</a:t>
                      </a:r>
                    </a:p>
                    <a:p>
                      <a:r>
                        <a:rPr lang="en-US" sz="1400" kern="1200" baseline="0" dirty="0" smtClean="0">
                          <a:solidFill>
                            <a:schemeClr val="dk1"/>
                          </a:solidFill>
                          <a:latin typeface="+mn-lt"/>
                          <a:ea typeface="+mn-ea"/>
                          <a:cs typeface="+mn-cs"/>
                        </a:rPr>
                        <a:t>1,747.56 </a:t>
                      </a:r>
                    </a:p>
                    <a:p>
                      <a:endParaRPr lang="en-US" sz="1400" dirty="0" smtClean="0"/>
                    </a:p>
                    <a:p>
                      <a:r>
                        <a:rPr lang="en-US" sz="1400" kern="1200" baseline="0" dirty="0" smtClean="0">
                          <a:solidFill>
                            <a:schemeClr val="dk1"/>
                          </a:solidFill>
                          <a:latin typeface="+mn-lt"/>
                          <a:ea typeface="+mn-ea"/>
                          <a:cs typeface="+mn-cs"/>
                        </a:rPr>
                        <a:t> </a:t>
                      </a:r>
                      <a:r>
                        <a:rPr lang="en-US" sz="1400" b="1" kern="1200" baseline="0" dirty="0" smtClean="0">
                          <a:solidFill>
                            <a:schemeClr val="dk1"/>
                          </a:solidFill>
                          <a:latin typeface="+mn-lt"/>
                          <a:ea typeface="+mn-ea"/>
                          <a:cs typeface="+mn-cs"/>
                        </a:rPr>
                        <a:t>-10,922.11 </a:t>
                      </a:r>
                    </a:p>
                    <a:p>
                      <a:r>
                        <a:rPr lang="en-US" sz="1400" kern="1200" baseline="0" dirty="0" smtClean="0">
                          <a:solidFill>
                            <a:schemeClr val="dk1"/>
                          </a:solidFill>
                          <a:latin typeface="+mn-lt"/>
                          <a:ea typeface="+mn-ea"/>
                          <a:cs typeface="+mn-cs"/>
                        </a:rPr>
                        <a:t>-8,686.18 </a:t>
                      </a:r>
                    </a:p>
                    <a:p>
                      <a:r>
                        <a:rPr lang="en-US" sz="1400" kern="1200" baseline="0" dirty="0" smtClean="0">
                          <a:solidFill>
                            <a:schemeClr val="dk1"/>
                          </a:solidFill>
                          <a:latin typeface="+mn-lt"/>
                          <a:ea typeface="+mn-ea"/>
                          <a:cs typeface="+mn-cs"/>
                        </a:rPr>
                        <a:t> -2,235.93 </a:t>
                      </a:r>
                    </a:p>
                    <a:p>
                      <a:r>
                        <a:rPr lang="en-US" sz="1400" b="1" kern="1200" baseline="0" dirty="0" smtClean="0">
                          <a:solidFill>
                            <a:schemeClr val="dk1"/>
                          </a:solidFill>
                          <a:latin typeface="+mn-lt"/>
                          <a:ea typeface="+mn-ea"/>
                          <a:cs typeface="+mn-cs"/>
                        </a:rPr>
                        <a:t>-2,962.02 </a:t>
                      </a:r>
                    </a:p>
                    <a:p>
                      <a:r>
                        <a:rPr lang="en-US" sz="1400" b="1" kern="1200" baseline="0" dirty="0" smtClean="0">
                          <a:solidFill>
                            <a:schemeClr val="dk1"/>
                          </a:solidFill>
                          <a:latin typeface="+mn-lt"/>
                          <a:ea typeface="+mn-ea"/>
                          <a:cs typeface="+mn-cs"/>
                        </a:rPr>
                        <a:t>-1,595.17 </a:t>
                      </a:r>
                    </a:p>
                    <a:p>
                      <a:r>
                        <a:rPr lang="en-US" sz="1400" kern="1200" baseline="0" dirty="0" smtClean="0">
                          <a:solidFill>
                            <a:schemeClr val="dk1"/>
                          </a:solidFill>
                          <a:latin typeface="+mn-lt"/>
                          <a:ea typeface="+mn-ea"/>
                          <a:cs typeface="+mn-cs"/>
                        </a:rPr>
                        <a:t>1,477.29 </a:t>
                      </a:r>
                    </a:p>
                    <a:p>
                      <a:r>
                        <a:rPr lang="en-US" sz="1400" kern="1200" baseline="0" dirty="0" smtClean="0">
                          <a:solidFill>
                            <a:schemeClr val="dk1"/>
                          </a:solidFill>
                          <a:latin typeface="+mn-lt"/>
                          <a:ea typeface="+mn-ea"/>
                          <a:cs typeface="+mn-cs"/>
                        </a:rPr>
                        <a:t> -3,072.46 </a:t>
                      </a:r>
                    </a:p>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2,322.43 </a:t>
                      </a:r>
                    </a:p>
                    <a:p>
                      <a:r>
                        <a:rPr lang="en-US" sz="1800" kern="1200" baseline="0" dirty="0" smtClean="0">
                          <a:solidFill>
                            <a:schemeClr val="dk1"/>
                          </a:solidFill>
                          <a:latin typeface="+mn-lt"/>
                          <a:ea typeface="+mn-ea"/>
                          <a:cs typeface="+mn-cs"/>
                        </a:rPr>
                        <a:t>199.74 </a:t>
                      </a:r>
                    </a:p>
                    <a:p>
                      <a:r>
                        <a:rPr lang="en-US" sz="1800" kern="1200" baseline="0" dirty="0" smtClean="0">
                          <a:solidFill>
                            <a:schemeClr val="dk1"/>
                          </a:solidFill>
                          <a:latin typeface="+mn-lt"/>
                          <a:ea typeface="+mn-ea"/>
                          <a:cs typeface="+mn-cs"/>
                        </a:rPr>
                        <a:t>2,122.69 </a:t>
                      </a:r>
                    </a:p>
                    <a:p>
                      <a:endParaRPr lang="en-US" sz="1400" dirty="0"/>
                    </a:p>
                  </a:txBody>
                  <a:tcPr>
                    <a:lnL w="12700" cap="flat" cmpd="sng" algn="ctr">
                      <a:solidFill>
                        <a:schemeClr val="tx1"/>
                      </a:solidFill>
                      <a:prstDash val="solid"/>
                      <a:round/>
                      <a:headEnd type="none" w="med" len="med"/>
                      <a:tailEnd type="none" w="med" len="med"/>
                    </a:lnL>
                  </a:tcPr>
                </a:tc>
                <a:tc>
                  <a:txBody>
                    <a:bodyPr/>
                    <a:lstStyle/>
                    <a:p>
                      <a:r>
                        <a:rPr lang="en-US" sz="1400" dirty="0" smtClean="0"/>
                        <a:t>1923.51</a:t>
                      </a:r>
                    </a:p>
                    <a:p>
                      <a:endParaRPr lang="en-US" sz="1400" dirty="0" smtClean="0"/>
                    </a:p>
                    <a:p>
                      <a:r>
                        <a:rPr lang="en-US" sz="1400" b="1" kern="1200" baseline="0" dirty="0" smtClean="0">
                          <a:solidFill>
                            <a:schemeClr val="dk1"/>
                          </a:solidFill>
                          <a:latin typeface="+mn-lt"/>
                          <a:ea typeface="+mn-ea"/>
                          <a:cs typeface="+mn-cs"/>
                        </a:rPr>
                        <a:t>2,988.69 </a:t>
                      </a:r>
                    </a:p>
                    <a:p>
                      <a:r>
                        <a:rPr lang="en-US" sz="1400" kern="1200" baseline="0" dirty="0" smtClean="0">
                          <a:solidFill>
                            <a:schemeClr val="dk1"/>
                          </a:solidFill>
                          <a:latin typeface="+mn-lt"/>
                          <a:ea typeface="+mn-ea"/>
                          <a:cs typeface="+mn-cs"/>
                        </a:rPr>
                        <a:t>526.18 </a:t>
                      </a:r>
                    </a:p>
                    <a:p>
                      <a:r>
                        <a:rPr lang="en-US" sz="1400" kern="1200" baseline="0" dirty="0" smtClean="0">
                          <a:solidFill>
                            <a:schemeClr val="dk1"/>
                          </a:solidFill>
                          <a:latin typeface="+mn-lt"/>
                          <a:ea typeface="+mn-ea"/>
                          <a:cs typeface="+mn-cs"/>
                        </a:rPr>
                        <a:t>1,200.64 </a:t>
                      </a:r>
                    </a:p>
                    <a:p>
                      <a:r>
                        <a:rPr lang="en-US" sz="1400" kern="1200" baseline="0" dirty="0" smtClean="0">
                          <a:solidFill>
                            <a:schemeClr val="dk1"/>
                          </a:solidFill>
                          <a:latin typeface="+mn-lt"/>
                          <a:ea typeface="+mn-ea"/>
                          <a:cs typeface="+mn-cs"/>
                        </a:rPr>
                        <a:t>36.71 </a:t>
                      </a:r>
                    </a:p>
                    <a:p>
                      <a:r>
                        <a:rPr lang="en-US" sz="1400" kern="1200" baseline="0" dirty="0" smtClean="0">
                          <a:solidFill>
                            <a:schemeClr val="dk1"/>
                          </a:solidFill>
                          <a:latin typeface="+mn-lt"/>
                          <a:ea typeface="+mn-ea"/>
                          <a:cs typeface="+mn-cs"/>
                        </a:rPr>
                        <a:t>805.88 </a:t>
                      </a:r>
                    </a:p>
                    <a:p>
                      <a:r>
                        <a:rPr lang="en-US" sz="1400" kern="1200" baseline="0" dirty="0" smtClean="0">
                          <a:solidFill>
                            <a:schemeClr val="dk1"/>
                          </a:solidFill>
                          <a:latin typeface="+mn-lt"/>
                          <a:ea typeface="+mn-ea"/>
                          <a:cs typeface="+mn-cs"/>
                        </a:rPr>
                        <a:t>419.28 </a:t>
                      </a:r>
                    </a:p>
                    <a:p>
                      <a:endParaRPr lang="en-US" sz="1400" kern="1200" baseline="0" dirty="0" smtClean="0">
                        <a:solidFill>
                          <a:schemeClr val="dk1"/>
                        </a:solidFill>
                        <a:latin typeface="+mn-lt"/>
                        <a:ea typeface="+mn-ea"/>
                        <a:cs typeface="+mn-cs"/>
                      </a:endParaRPr>
                    </a:p>
                    <a:p>
                      <a:r>
                        <a:rPr lang="en-US" sz="1400" kern="1200" baseline="0" dirty="0" smtClean="0">
                          <a:solidFill>
                            <a:schemeClr val="dk1"/>
                          </a:solidFill>
                          <a:latin typeface="+mn-lt"/>
                          <a:ea typeface="+mn-ea"/>
                          <a:cs typeface="+mn-cs"/>
                        </a:rPr>
                        <a:t> </a:t>
                      </a:r>
                      <a:r>
                        <a:rPr lang="en-US" sz="1400" b="1" kern="1200" baseline="0" dirty="0" smtClean="0">
                          <a:solidFill>
                            <a:schemeClr val="dk1"/>
                          </a:solidFill>
                          <a:latin typeface="+mn-lt"/>
                          <a:ea typeface="+mn-ea"/>
                          <a:cs typeface="+mn-cs"/>
                        </a:rPr>
                        <a:t>-4,391.82 </a:t>
                      </a:r>
                    </a:p>
                    <a:p>
                      <a:r>
                        <a:rPr lang="en-US" sz="1400" kern="1200" baseline="0" dirty="0" smtClean="0">
                          <a:solidFill>
                            <a:schemeClr val="dk1"/>
                          </a:solidFill>
                          <a:latin typeface="+mn-lt"/>
                          <a:ea typeface="+mn-ea"/>
                          <a:cs typeface="+mn-cs"/>
                        </a:rPr>
                        <a:t> -3,379.98 </a:t>
                      </a:r>
                    </a:p>
                    <a:p>
                      <a:r>
                        <a:rPr lang="en-US" sz="1400" kern="1200" baseline="0" dirty="0" smtClean="0">
                          <a:solidFill>
                            <a:schemeClr val="dk1"/>
                          </a:solidFill>
                          <a:latin typeface="+mn-lt"/>
                          <a:ea typeface="+mn-ea"/>
                          <a:cs typeface="+mn-cs"/>
                        </a:rPr>
                        <a:t>-1,011.84 </a:t>
                      </a:r>
                    </a:p>
                    <a:p>
                      <a:r>
                        <a:rPr lang="en-US" sz="1400" b="1" kern="1200" baseline="0" dirty="0" smtClean="0">
                          <a:solidFill>
                            <a:schemeClr val="dk1"/>
                          </a:solidFill>
                          <a:latin typeface="+mn-lt"/>
                          <a:ea typeface="+mn-ea"/>
                          <a:cs typeface="+mn-cs"/>
                        </a:rPr>
                        <a:t>-1,403.13 </a:t>
                      </a:r>
                    </a:p>
                    <a:p>
                      <a:r>
                        <a:rPr lang="en-US" sz="1400" b="1" kern="1200" baseline="0" dirty="0" smtClean="0">
                          <a:solidFill>
                            <a:schemeClr val="dk1"/>
                          </a:solidFill>
                          <a:latin typeface="+mn-lt"/>
                          <a:ea typeface="+mn-ea"/>
                          <a:cs typeface="+mn-cs"/>
                        </a:rPr>
                        <a:t>-531.38 </a:t>
                      </a:r>
                    </a:p>
                    <a:p>
                      <a:r>
                        <a:rPr lang="en-US" sz="1400" kern="1200" baseline="0" dirty="0" smtClean="0">
                          <a:solidFill>
                            <a:schemeClr val="dk1"/>
                          </a:solidFill>
                          <a:latin typeface="+mn-lt"/>
                          <a:ea typeface="+mn-ea"/>
                          <a:cs typeface="+mn-cs"/>
                        </a:rPr>
                        <a:t>   518.61 </a:t>
                      </a:r>
                    </a:p>
                    <a:p>
                      <a:r>
                        <a:rPr lang="en-US" sz="1400" kern="1200" baseline="0" dirty="0" smtClean="0">
                          <a:solidFill>
                            <a:schemeClr val="dk1"/>
                          </a:solidFill>
                          <a:latin typeface="+mn-lt"/>
                          <a:ea typeface="+mn-ea"/>
                          <a:cs typeface="+mn-cs"/>
                        </a:rPr>
                        <a:t> -1,049.99 </a:t>
                      </a:r>
                    </a:p>
                    <a:p>
                      <a:r>
                        <a:rPr lang="en-US" sz="1800" b="1" kern="1200" baseline="0" dirty="0" smtClean="0">
                          <a:solidFill>
                            <a:schemeClr val="dk1"/>
                          </a:solidFill>
                          <a:latin typeface="+mn-lt"/>
                          <a:ea typeface="+mn-ea"/>
                          <a:cs typeface="+mn-cs"/>
                        </a:rPr>
                        <a:t>592.19 </a:t>
                      </a:r>
                    </a:p>
                    <a:p>
                      <a:r>
                        <a:rPr lang="en-US" sz="1400" dirty="0" smtClean="0"/>
                        <a:t>0.000</a:t>
                      </a:r>
                    </a:p>
                    <a:p>
                      <a:r>
                        <a:rPr lang="en-US" sz="1800" kern="1200" baseline="0" dirty="0" smtClean="0">
                          <a:solidFill>
                            <a:schemeClr val="dk1"/>
                          </a:solidFill>
                          <a:latin typeface="+mn-lt"/>
                          <a:ea typeface="+mn-ea"/>
                          <a:cs typeface="+mn-cs"/>
                        </a:rPr>
                        <a:t>592.19 </a:t>
                      </a:r>
                    </a:p>
                    <a:p>
                      <a:endParaRPr lang="en-US" sz="1400" dirty="0" smtClean="0"/>
                    </a:p>
                  </a:txBody>
                  <a:tcPr>
                    <a:lnR w="12700" cap="flat" cmpd="sng" algn="ctr">
                      <a:solidFill>
                        <a:schemeClr val="tx1"/>
                      </a:solidFill>
                      <a:prstDash val="solid"/>
                      <a:round/>
                      <a:headEnd type="none" w="med" len="med"/>
                      <a:tailEnd type="none" w="med" len="med"/>
                    </a:lnR>
                  </a:tcPr>
                </a:tc>
                <a:tc>
                  <a:txBody>
                    <a:bodyPr/>
                    <a:lstStyle/>
                    <a:p>
                      <a:r>
                        <a:rPr lang="en-US" sz="1400" dirty="0" smtClean="0"/>
                        <a:t>3675.13 </a:t>
                      </a:r>
                    </a:p>
                    <a:p>
                      <a:endParaRPr lang="en-US" sz="1400" dirty="0" smtClean="0"/>
                    </a:p>
                    <a:p>
                      <a:r>
                        <a:rPr lang="en-US" sz="1400" b="1" kern="1200" baseline="0" dirty="0" smtClean="0">
                          <a:solidFill>
                            <a:schemeClr val="dk1"/>
                          </a:solidFill>
                          <a:latin typeface="+mn-lt"/>
                          <a:ea typeface="+mn-ea"/>
                          <a:cs typeface="+mn-cs"/>
                        </a:rPr>
                        <a:t>12,785.40 </a:t>
                      </a:r>
                    </a:p>
                    <a:p>
                      <a:r>
                        <a:rPr lang="en-US" sz="1400" kern="1200" baseline="0" dirty="0" smtClean="0">
                          <a:solidFill>
                            <a:schemeClr val="dk1"/>
                          </a:solidFill>
                          <a:latin typeface="+mn-lt"/>
                          <a:ea typeface="+mn-ea"/>
                          <a:cs typeface="+mn-cs"/>
                        </a:rPr>
                        <a:t> 2,870.87 </a:t>
                      </a:r>
                    </a:p>
                    <a:p>
                      <a:r>
                        <a:rPr lang="en-US" sz="1400" kern="1200" baseline="0" dirty="0" smtClean="0">
                          <a:solidFill>
                            <a:schemeClr val="dk1"/>
                          </a:solidFill>
                          <a:latin typeface="+mn-lt"/>
                          <a:ea typeface="+mn-ea"/>
                          <a:cs typeface="+mn-cs"/>
                        </a:rPr>
                        <a:t> 4,920.22 </a:t>
                      </a:r>
                    </a:p>
                    <a:p>
                      <a:r>
                        <a:rPr lang="en-US" sz="1400" kern="1200" baseline="0" dirty="0" smtClean="0">
                          <a:solidFill>
                            <a:schemeClr val="dk1"/>
                          </a:solidFill>
                          <a:latin typeface="+mn-lt"/>
                          <a:ea typeface="+mn-ea"/>
                          <a:cs typeface="+mn-cs"/>
                        </a:rPr>
                        <a:t>165.66 </a:t>
                      </a:r>
                    </a:p>
                    <a:p>
                      <a:r>
                        <a:rPr lang="en-US" sz="1400" kern="1200" baseline="0" dirty="0" smtClean="0">
                          <a:solidFill>
                            <a:schemeClr val="dk1"/>
                          </a:solidFill>
                          <a:latin typeface="+mn-lt"/>
                          <a:ea typeface="+mn-ea"/>
                          <a:cs typeface="+mn-cs"/>
                        </a:rPr>
                        <a:t>2,778.53  2,050.12 </a:t>
                      </a:r>
                    </a:p>
                    <a:p>
                      <a:endParaRPr lang="en-US" sz="1400" kern="1200" baseline="0" dirty="0" smtClean="0">
                        <a:solidFill>
                          <a:schemeClr val="dk1"/>
                        </a:solidFill>
                        <a:latin typeface="+mn-lt"/>
                        <a:ea typeface="+mn-ea"/>
                        <a:cs typeface="+mn-cs"/>
                      </a:endParaRPr>
                    </a:p>
                    <a:p>
                      <a:r>
                        <a:rPr lang="en-US" sz="1400" b="1" kern="1200" baseline="0" dirty="0" smtClean="0">
                          <a:solidFill>
                            <a:schemeClr val="dk1"/>
                          </a:solidFill>
                          <a:latin typeface="+mn-lt"/>
                          <a:ea typeface="+mn-ea"/>
                          <a:cs typeface="+mn-cs"/>
                        </a:rPr>
                        <a:t>-15,968.42 </a:t>
                      </a:r>
                    </a:p>
                    <a:p>
                      <a:r>
                        <a:rPr lang="en-US" sz="1400" kern="1200" baseline="0" dirty="0" smtClean="0">
                          <a:solidFill>
                            <a:schemeClr val="dk1"/>
                          </a:solidFill>
                          <a:latin typeface="+mn-lt"/>
                          <a:ea typeface="+mn-ea"/>
                          <a:cs typeface="+mn-cs"/>
                        </a:rPr>
                        <a:t>-12,672.28 </a:t>
                      </a:r>
                    </a:p>
                    <a:p>
                      <a:r>
                        <a:rPr lang="en-US" sz="1400" kern="1200" baseline="0" dirty="0" smtClean="0">
                          <a:solidFill>
                            <a:schemeClr val="dk1"/>
                          </a:solidFill>
                          <a:latin typeface="+mn-lt"/>
                          <a:ea typeface="+mn-ea"/>
                          <a:cs typeface="+mn-cs"/>
                        </a:rPr>
                        <a:t> -3,296.14 </a:t>
                      </a:r>
                    </a:p>
                    <a:p>
                      <a:r>
                        <a:rPr lang="en-US" sz="1400" b="1" kern="1200" baseline="0" dirty="0" smtClean="0">
                          <a:solidFill>
                            <a:schemeClr val="dk1"/>
                          </a:solidFill>
                          <a:latin typeface="+mn-lt"/>
                          <a:ea typeface="+mn-ea"/>
                          <a:cs typeface="+mn-cs"/>
                        </a:rPr>
                        <a:t>-3,183.02 </a:t>
                      </a:r>
                    </a:p>
                    <a:p>
                      <a:r>
                        <a:rPr lang="en-US" sz="1400" b="1" kern="1200" baseline="0" dirty="0" smtClean="0">
                          <a:solidFill>
                            <a:schemeClr val="dk1"/>
                          </a:solidFill>
                          <a:latin typeface="+mn-lt"/>
                          <a:ea typeface="+mn-ea"/>
                          <a:cs typeface="+mn-cs"/>
                        </a:rPr>
                        <a:t>-1,859.44 </a:t>
                      </a:r>
                      <a:r>
                        <a:rPr lang="en-US" sz="1400" kern="1200" baseline="0" dirty="0" smtClean="0">
                          <a:solidFill>
                            <a:schemeClr val="dk1"/>
                          </a:solidFill>
                          <a:latin typeface="+mn-lt"/>
                          <a:ea typeface="+mn-ea"/>
                          <a:cs typeface="+mn-cs"/>
                        </a:rPr>
                        <a:t>1,810.12 </a:t>
                      </a:r>
                    </a:p>
                    <a:p>
                      <a:r>
                        <a:rPr lang="en-US" sz="1400" kern="1200" baseline="0" dirty="0" smtClean="0">
                          <a:solidFill>
                            <a:schemeClr val="dk1"/>
                          </a:solidFill>
                          <a:latin typeface="+mn-lt"/>
                          <a:ea typeface="+mn-ea"/>
                          <a:cs typeface="+mn-cs"/>
                        </a:rPr>
                        <a:t>-3,669.56 </a:t>
                      </a:r>
                    </a:p>
                    <a:p>
                      <a:r>
                        <a:rPr lang="en-US" sz="1800" b="1" kern="1200" baseline="0" dirty="0" smtClean="0">
                          <a:solidFill>
                            <a:schemeClr val="dk1"/>
                          </a:solidFill>
                          <a:latin typeface="+mn-lt"/>
                          <a:ea typeface="+mn-ea"/>
                          <a:cs typeface="+mn-cs"/>
                        </a:rPr>
                        <a:t>2,597.42 </a:t>
                      </a:r>
                    </a:p>
                    <a:p>
                      <a:r>
                        <a:rPr lang="en-US" sz="1800" kern="1200" baseline="0" dirty="0" smtClean="0">
                          <a:solidFill>
                            <a:schemeClr val="dk1"/>
                          </a:solidFill>
                          <a:latin typeface="+mn-lt"/>
                          <a:ea typeface="+mn-ea"/>
                          <a:cs typeface="+mn-cs"/>
                        </a:rPr>
                        <a:t> 228.65 </a:t>
                      </a:r>
                    </a:p>
                    <a:p>
                      <a:r>
                        <a:rPr lang="en-US" sz="1800" kern="1200" baseline="0" dirty="0" smtClean="0">
                          <a:solidFill>
                            <a:schemeClr val="dk1"/>
                          </a:solidFill>
                          <a:latin typeface="+mn-lt"/>
                          <a:ea typeface="+mn-ea"/>
                          <a:cs typeface="+mn-cs"/>
                        </a:rPr>
                        <a:t>2,368.77 </a:t>
                      </a:r>
                    </a:p>
                    <a:p>
                      <a:endParaRPr lang="en-US" sz="1400" kern="1200" baseline="0" dirty="0" smtClean="0">
                        <a:solidFill>
                          <a:schemeClr val="dk1"/>
                        </a:solidFill>
                        <a:latin typeface="+mn-lt"/>
                        <a:ea typeface="+mn-ea"/>
                        <a:cs typeface="+mn-cs"/>
                      </a:endParaRPr>
                    </a:p>
                    <a:p>
                      <a:endParaRPr lang="en-US" sz="1400" kern="1200" baseline="0" dirty="0" smtClean="0">
                        <a:solidFill>
                          <a:schemeClr val="dk1"/>
                        </a:solidFill>
                        <a:latin typeface="+mn-lt"/>
                        <a:ea typeface="+mn-ea"/>
                        <a:cs typeface="+mn-cs"/>
                      </a:endParaRPr>
                    </a:p>
                    <a:p>
                      <a:endParaRPr lang="en-US" sz="1400" dirty="0"/>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GHANA BALANCE OF PAYMENT CONTINUATION</a:t>
            </a:r>
            <a:endParaRPr lang="en-US" sz="1800" dirty="0"/>
          </a:p>
        </p:txBody>
      </p:sp>
      <p:graphicFrame>
        <p:nvGraphicFramePr>
          <p:cNvPr id="7" name="Content Placeholder 6"/>
          <p:cNvGraphicFramePr>
            <a:graphicFrameLocks noGrp="1"/>
          </p:cNvGraphicFramePr>
          <p:nvPr>
            <p:ph idx="1"/>
          </p:nvPr>
        </p:nvGraphicFramePr>
        <p:xfrm>
          <a:off x="457200" y="1066800"/>
          <a:ext cx="8229600" cy="7194127"/>
        </p:xfrm>
        <a:graphic>
          <a:graphicData uri="http://schemas.openxmlformats.org/drawingml/2006/table">
            <a:tbl>
              <a:tblPr firstRow="1" bandRow="1">
                <a:tableStyleId>{5C22544A-7EE6-4342-B048-85BDC9FD1C3A}</a:tableStyleId>
              </a:tblPr>
              <a:tblGrid>
                <a:gridCol w="2971800"/>
                <a:gridCol w="1295400"/>
                <a:gridCol w="1371600"/>
                <a:gridCol w="1371600"/>
                <a:gridCol w="1219200"/>
              </a:tblGrid>
              <a:tr h="329209">
                <a:tc rowSpan="2">
                  <a:txBody>
                    <a:bodyPr/>
                    <a:lstStyle/>
                    <a:p>
                      <a:endParaRPr lang="en-US" sz="1400" dirty="0"/>
                    </a:p>
                  </a:txBody>
                  <a:tcPr/>
                </a:tc>
                <a:tc gridSpan="2">
                  <a:txBody>
                    <a:bodyPr/>
                    <a:lstStyle/>
                    <a:p>
                      <a:r>
                        <a:rPr lang="en-US" sz="1400" dirty="0" smtClean="0"/>
                        <a:t>2012</a:t>
                      </a:r>
                      <a:endParaRPr lang="en-US" sz="1400"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r>
                        <a:rPr lang="en-US" sz="1400" dirty="0" smtClean="0"/>
                        <a:t>2013</a:t>
                      </a:r>
                      <a:endParaRPr lang="en-US" sz="1400"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r>
              <a:tr h="379505">
                <a:tc vMerge="1">
                  <a:txBody>
                    <a:bodyPr/>
                    <a:lstStyle/>
                    <a:p>
                      <a:endParaRPr lang="en-US"/>
                    </a:p>
                  </a:txBody>
                  <a:tcPr/>
                </a:tc>
                <a:tc>
                  <a:txBody>
                    <a:bodyPr/>
                    <a:lstStyle/>
                    <a:p>
                      <a:r>
                        <a:rPr lang="en-US" sz="1400" dirty="0" smtClean="0"/>
                        <a:t>4</a:t>
                      </a:r>
                      <a:r>
                        <a:rPr lang="en-US" sz="1400" baseline="30000" dirty="0" smtClean="0"/>
                        <a:t>TH</a:t>
                      </a:r>
                      <a:r>
                        <a:rPr lang="en-US" sz="1400" baseline="0" dirty="0" smtClean="0"/>
                        <a:t> </a:t>
                      </a:r>
                      <a:r>
                        <a:rPr lang="en-US" sz="1400" dirty="0" smtClean="0"/>
                        <a:t>QUATER</a:t>
                      </a:r>
                      <a:endParaRPr lang="en-US"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400" dirty="0" smtClean="0"/>
                        <a:t>ANNUAL</a:t>
                      </a:r>
                      <a:endParaRPr lang="en-US" sz="1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dirty="0" smtClean="0"/>
                        <a:t>4</a:t>
                      </a:r>
                      <a:r>
                        <a:rPr lang="en-US" sz="1400" baseline="30000" dirty="0" smtClean="0"/>
                        <a:t>TH</a:t>
                      </a:r>
                      <a:r>
                        <a:rPr lang="en-US" sz="1400" dirty="0" smtClean="0"/>
                        <a:t> QUATER</a:t>
                      </a:r>
                      <a:endParaRPr lang="en-US"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400" smtClean="0"/>
                        <a:t>ANNUAL</a:t>
                      </a:r>
                      <a:endParaRPr lang="en-US" sz="140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6485413">
                <a:tc>
                  <a:txBody>
                    <a:bodyPr/>
                    <a:lstStyle/>
                    <a:p>
                      <a:endParaRPr lang="en-US" sz="1400" baseline="0" dirty="0" smtClean="0"/>
                    </a:p>
                    <a:p>
                      <a:r>
                        <a:rPr lang="en-US" sz="1400" b="1" i="1" kern="1200" baseline="0" dirty="0" smtClean="0">
                          <a:solidFill>
                            <a:schemeClr val="dk1"/>
                          </a:solidFill>
                          <a:latin typeface="+mn-lt"/>
                          <a:ea typeface="+mn-ea"/>
                          <a:cs typeface="+mn-cs"/>
                        </a:rPr>
                        <a:t>CURRENT TRANSTER NET</a:t>
                      </a:r>
                    </a:p>
                    <a:p>
                      <a:r>
                        <a:rPr lang="en-US" sz="1800" b="1" kern="1200" baseline="0" dirty="0" smtClean="0">
                          <a:solidFill>
                            <a:schemeClr val="dk1"/>
                          </a:solidFill>
                          <a:latin typeface="+mn-lt"/>
                          <a:ea typeface="+mn-ea"/>
                          <a:cs typeface="+mn-cs"/>
                        </a:rPr>
                        <a:t>Official</a:t>
                      </a:r>
                    </a:p>
                    <a:p>
                      <a:r>
                        <a:rPr lang="en-US" sz="1800" b="1" kern="1200" baseline="0" dirty="0" smtClean="0">
                          <a:solidFill>
                            <a:schemeClr val="dk1"/>
                          </a:solidFill>
                          <a:latin typeface="+mn-lt"/>
                          <a:ea typeface="+mn-ea"/>
                          <a:cs typeface="+mn-cs"/>
                        </a:rPr>
                        <a:t>private</a:t>
                      </a:r>
                    </a:p>
                    <a:p>
                      <a:r>
                        <a:rPr lang="en-US" sz="1800" kern="1200" baseline="0" dirty="0" smtClean="0">
                          <a:solidFill>
                            <a:schemeClr val="dk1"/>
                          </a:solidFill>
                          <a:latin typeface="+mn-lt"/>
                          <a:ea typeface="+mn-ea"/>
                          <a:cs typeface="+mn-cs"/>
                        </a:rPr>
                        <a:t> </a:t>
                      </a:r>
                      <a:r>
                        <a:rPr lang="en-US" sz="1800" b="1" i="1" kern="1200" baseline="0" dirty="0" smtClean="0">
                          <a:solidFill>
                            <a:schemeClr val="dk1"/>
                          </a:solidFill>
                          <a:latin typeface="+mn-lt"/>
                          <a:ea typeface="+mn-ea"/>
                          <a:cs typeface="+mn-cs"/>
                        </a:rPr>
                        <a:t>Services, Income and Current Transfers (net) </a:t>
                      </a:r>
                    </a:p>
                    <a:p>
                      <a:r>
                        <a:rPr lang="en-US" sz="1400" b="1" dirty="0" smtClean="0"/>
                        <a:t>CAPITAL</a:t>
                      </a:r>
                      <a:r>
                        <a:rPr lang="en-US" sz="1400" b="1" baseline="0" dirty="0" smtClean="0"/>
                        <a:t> AND FINANCIAL ACCOUNT</a:t>
                      </a:r>
                    </a:p>
                    <a:p>
                      <a:r>
                        <a:rPr lang="en-US" sz="1800" b="1" i="1" kern="1200" baseline="0" dirty="0" smtClean="0">
                          <a:solidFill>
                            <a:schemeClr val="dk1"/>
                          </a:solidFill>
                          <a:latin typeface="+mn-lt"/>
                          <a:ea typeface="+mn-ea"/>
                          <a:cs typeface="+mn-cs"/>
                        </a:rPr>
                        <a:t>Capital Account </a:t>
                      </a:r>
                    </a:p>
                    <a:p>
                      <a:r>
                        <a:rPr lang="en-US" sz="1400" dirty="0" smtClean="0"/>
                        <a:t> </a:t>
                      </a:r>
                      <a:r>
                        <a:rPr lang="en-US" sz="1400" b="1" dirty="0" smtClean="0"/>
                        <a:t>Capital Transfers</a:t>
                      </a:r>
                    </a:p>
                    <a:p>
                      <a:endParaRPr lang="en-US" sz="1400" b="1" dirty="0" smtClean="0"/>
                    </a:p>
                    <a:p>
                      <a:r>
                        <a:rPr lang="en-US" sz="1600" b="1" i="1" dirty="0" smtClean="0"/>
                        <a:t>FINANCIAL</a:t>
                      </a:r>
                      <a:r>
                        <a:rPr lang="en-US" sz="1600" b="1" i="1" baseline="0" dirty="0" smtClean="0"/>
                        <a:t> ACCOUNT</a:t>
                      </a:r>
                    </a:p>
                    <a:p>
                      <a:r>
                        <a:rPr lang="en-US" sz="1800" kern="1200" baseline="0" dirty="0" smtClean="0">
                          <a:solidFill>
                            <a:schemeClr val="dk1"/>
                          </a:solidFill>
                          <a:latin typeface="+mn-lt"/>
                          <a:ea typeface="+mn-ea"/>
                          <a:cs typeface="+mn-cs"/>
                        </a:rPr>
                        <a:t>Direct Investments </a:t>
                      </a:r>
                    </a:p>
                    <a:p>
                      <a:r>
                        <a:rPr lang="en-US" sz="1800" kern="1200" baseline="0" dirty="0" smtClean="0">
                          <a:solidFill>
                            <a:schemeClr val="dk1"/>
                          </a:solidFill>
                          <a:latin typeface="+mn-lt"/>
                          <a:ea typeface="+mn-ea"/>
                          <a:cs typeface="+mn-cs"/>
                        </a:rPr>
                        <a:t> Portfolio Investments</a:t>
                      </a:r>
                    </a:p>
                    <a:p>
                      <a:r>
                        <a:rPr lang="en-US" sz="1800" kern="1200" baseline="0" dirty="0" smtClean="0">
                          <a:solidFill>
                            <a:schemeClr val="dk1"/>
                          </a:solidFill>
                          <a:latin typeface="+mn-lt"/>
                          <a:ea typeface="+mn-ea"/>
                          <a:cs typeface="+mn-cs"/>
                        </a:rPr>
                        <a:t> Sovereign bond </a:t>
                      </a:r>
                    </a:p>
                    <a:p>
                      <a:r>
                        <a:rPr lang="en-US" sz="1800" kern="1200" baseline="0" dirty="0" smtClean="0">
                          <a:solidFill>
                            <a:schemeClr val="dk1"/>
                          </a:solidFill>
                          <a:latin typeface="+mn-lt"/>
                          <a:ea typeface="+mn-ea"/>
                          <a:cs typeface="+mn-cs"/>
                        </a:rPr>
                        <a:t>Other Private Capital (net) </a:t>
                      </a:r>
                    </a:p>
                    <a:p>
                      <a:r>
                        <a:rPr lang="en-US" sz="1800" kern="1200" baseline="0" dirty="0" smtClean="0">
                          <a:solidFill>
                            <a:schemeClr val="dk1"/>
                          </a:solidFill>
                          <a:latin typeface="+mn-lt"/>
                          <a:ea typeface="+mn-ea"/>
                          <a:cs typeface="+mn-cs"/>
                        </a:rPr>
                        <a:t>Short-term capital (net) </a:t>
                      </a:r>
                    </a:p>
                    <a:p>
                      <a:r>
                        <a:rPr lang="en-US" sz="1800" kern="1200" baseline="0" dirty="0" smtClean="0">
                          <a:solidFill>
                            <a:schemeClr val="dk1"/>
                          </a:solidFill>
                          <a:latin typeface="+mn-lt"/>
                          <a:ea typeface="+mn-ea"/>
                          <a:cs typeface="+mn-cs"/>
                        </a:rPr>
                        <a:t>ERRORS AND OMISSIONS</a:t>
                      </a:r>
                    </a:p>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OVERALL BALANCE </a:t>
                      </a:r>
                    </a:p>
                    <a:p>
                      <a:r>
                        <a:rPr lang="en-US" sz="1800" b="1" kern="1200" baseline="0" dirty="0" smtClean="0">
                          <a:solidFill>
                            <a:schemeClr val="dk1"/>
                          </a:solidFill>
                          <a:latin typeface="+mn-lt"/>
                          <a:ea typeface="+mn-ea"/>
                          <a:cs typeface="+mn-cs"/>
                        </a:rPr>
                        <a:t>FINANCING </a:t>
                      </a:r>
                    </a:p>
                    <a:p>
                      <a:endParaRPr lang="en-US" sz="1400" b="1" dirty="0" smtClean="0"/>
                    </a:p>
                  </a:txBody>
                  <a:tcPr/>
                </a:tc>
                <a:tc>
                  <a:txBody>
                    <a:bodyPr/>
                    <a:lstStyle/>
                    <a:p>
                      <a:endParaRPr lang="en-US" sz="1400" kern="1200" baseline="0" dirty="0" smtClean="0">
                        <a:solidFill>
                          <a:schemeClr val="dk1"/>
                        </a:solidFill>
                        <a:latin typeface="+mn-lt"/>
                        <a:ea typeface="+mn-ea"/>
                        <a:cs typeface="+mn-cs"/>
                      </a:endParaRPr>
                    </a:p>
                    <a:p>
                      <a:r>
                        <a:rPr lang="en-US" sz="1800" b="1" kern="1200" baseline="0" dirty="0" smtClean="0">
                          <a:solidFill>
                            <a:schemeClr val="dk1"/>
                          </a:solidFill>
                          <a:latin typeface="+mn-lt"/>
                          <a:ea typeface="+mn-ea"/>
                          <a:cs typeface="+mn-cs"/>
                        </a:rPr>
                        <a:t>530.67 </a:t>
                      </a:r>
                    </a:p>
                    <a:p>
                      <a:r>
                        <a:rPr lang="en-US" sz="1800" b="1" kern="1200" baseline="0" dirty="0" smtClean="0">
                          <a:solidFill>
                            <a:schemeClr val="dk1"/>
                          </a:solidFill>
                          <a:latin typeface="+mn-lt"/>
                          <a:ea typeface="+mn-ea"/>
                          <a:cs typeface="+mn-cs"/>
                        </a:rPr>
                        <a:t> 0.00</a:t>
                      </a:r>
                    </a:p>
                    <a:p>
                      <a:r>
                        <a:rPr lang="en-US" sz="1800" kern="1200" baseline="0" dirty="0" smtClean="0">
                          <a:solidFill>
                            <a:schemeClr val="dk1"/>
                          </a:solidFill>
                          <a:latin typeface="+mn-lt"/>
                          <a:ea typeface="+mn-ea"/>
                          <a:cs typeface="+mn-cs"/>
                        </a:rPr>
                        <a:t>530.67 </a:t>
                      </a:r>
                    </a:p>
                    <a:p>
                      <a:r>
                        <a:rPr lang="en-US" sz="1800" b="1" kern="1200" baseline="0" dirty="0" smtClean="0">
                          <a:solidFill>
                            <a:schemeClr val="dk1"/>
                          </a:solidFill>
                          <a:latin typeface="+mn-lt"/>
                          <a:ea typeface="+mn-ea"/>
                          <a:cs typeface="+mn-cs"/>
                        </a:rPr>
                        <a:t>-12.14 </a:t>
                      </a:r>
                    </a:p>
                    <a:p>
                      <a:r>
                        <a:rPr lang="en-US" sz="1800" b="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1,956.98 </a:t>
                      </a:r>
                    </a:p>
                    <a:p>
                      <a:r>
                        <a:rPr lang="en-US" sz="1800" b="1" kern="1200" baseline="0" dirty="0" smtClean="0">
                          <a:solidFill>
                            <a:schemeClr val="dk1"/>
                          </a:solidFill>
                          <a:latin typeface="+mn-lt"/>
                          <a:ea typeface="+mn-ea"/>
                          <a:cs typeface="+mn-cs"/>
                        </a:rPr>
                        <a:t>88.96 </a:t>
                      </a:r>
                    </a:p>
                    <a:p>
                      <a:r>
                        <a:rPr lang="en-US" sz="1800" b="1" kern="1200" baseline="0" dirty="0" smtClean="0">
                          <a:solidFill>
                            <a:schemeClr val="dk1"/>
                          </a:solidFill>
                          <a:latin typeface="+mn-lt"/>
                          <a:ea typeface="+mn-ea"/>
                          <a:cs typeface="+mn-cs"/>
                        </a:rPr>
                        <a:t>88.96 </a:t>
                      </a:r>
                    </a:p>
                    <a:p>
                      <a:r>
                        <a:rPr lang="en-US" sz="1800" b="1" kern="1200" baseline="0" dirty="0" smtClean="0">
                          <a:solidFill>
                            <a:schemeClr val="dk1"/>
                          </a:solidFill>
                          <a:latin typeface="+mn-lt"/>
                          <a:ea typeface="+mn-ea"/>
                          <a:cs typeface="+mn-cs"/>
                        </a:rPr>
                        <a:t>1,868.02 </a:t>
                      </a:r>
                    </a:p>
                    <a:p>
                      <a:r>
                        <a:rPr lang="en-US" sz="1800" kern="1200" baseline="0" dirty="0" smtClean="0">
                          <a:solidFill>
                            <a:schemeClr val="dk1"/>
                          </a:solidFill>
                          <a:latin typeface="+mn-lt"/>
                          <a:ea typeface="+mn-ea"/>
                          <a:cs typeface="+mn-cs"/>
                        </a:rPr>
                        <a:t>516.10 </a:t>
                      </a:r>
                    </a:p>
                    <a:p>
                      <a:r>
                        <a:rPr lang="en-US" sz="1800" kern="1200" baseline="0" dirty="0" smtClean="0">
                          <a:solidFill>
                            <a:schemeClr val="dk1"/>
                          </a:solidFill>
                          <a:latin typeface="+mn-lt"/>
                          <a:ea typeface="+mn-ea"/>
                          <a:cs typeface="+mn-cs"/>
                        </a:rPr>
                        <a:t>234.60 </a:t>
                      </a:r>
                    </a:p>
                    <a:p>
                      <a:r>
                        <a:rPr lang="en-US" sz="1800" kern="1200" baseline="0" dirty="0" smtClean="0">
                          <a:solidFill>
                            <a:schemeClr val="dk1"/>
                          </a:solidFill>
                          <a:latin typeface="+mn-lt"/>
                          <a:ea typeface="+mn-ea"/>
                          <a:cs typeface="+mn-cs"/>
                        </a:rPr>
                        <a:t>1,117.32 </a:t>
                      </a:r>
                    </a:p>
                    <a:p>
                      <a:r>
                        <a:rPr lang="en-US" sz="1800" kern="1200" baseline="0" dirty="0" smtClean="0">
                          <a:solidFill>
                            <a:schemeClr val="dk1"/>
                          </a:solidFill>
                          <a:latin typeface="+mn-lt"/>
                          <a:ea typeface="+mn-ea"/>
                          <a:cs typeface="+mn-cs"/>
                        </a:rPr>
                        <a:t> -252.00 </a:t>
                      </a:r>
                    </a:p>
                    <a:p>
                      <a:r>
                        <a:rPr lang="en-US" sz="1800" kern="1200" baseline="0" dirty="0" smtClean="0">
                          <a:solidFill>
                            <a:schemeClr val="dk1"/>
                          </a:solidFill>
                          <a:latin typeface="+mn-lt"/>
                          <a:ea typeface="+mn-ea"/>
                          <a:cs typeface="+mn-cs"/>
                        </a:rPr>
                        <a:t>1,305.35 </a:t>
                      </a:r>
                    </a:p>
                    <a:p>
                      <a:r>
                        <a:rPr lang="en-US" sz="1800" b="1" kern="1200" baseline="0" dirty="0" smtClean="0">
                          <a:solidFill>
                            <a:schemeClr val="dk1"/>
                          </a:solidFill>
                          <a:latin typeface="+mn-lt"/>
                          <a:ea typeface="+mn-ea"/>
                          <a:cs typeface="+mn-cs"/>
                        </a:rPr>
                        <a:t>340.15 </a:t>
                      </a:r>
                    </a:p>
                    <a:p>
                      <a:r>
                        <a:rPr lang="en-US" sz="1800" b="1" kern="1200" baseline="0" dirty="0" smtClean="0">
                          <a:solidFill>
                            <a:schemeClr val="dk1"/>
                          </a:solidFill>
                          <a:latin typeface="+mn-lt"/>
                          <a:ea typeface="+mn-ea"/>
                          <a:cs typeface="+mn-cs"/>
                        </a:rPr>
                        <a:t>1,363.84 </a:t>
                      </a:r>
                    </a:p>
                    <a:p>
                      <a:r>
                        <a:rPr lang="en-US" sz="1800" b="1" kern="1200" baseline="0" dirty="0" smtClean="0">
                          <a:solidFill>
                            <a:schemeClr val="dk1"/>
                          </a:solidFill>
                          <a:latin typeface="+mn-lt"/>
                          <a:ea typeface="+mn-ea"/>
                          <a:cs typeface="+mn-cs"/>
                        </a:rPr>
                        <a:t>-1,363.84 </a:t>
                      </a:r>
                    </a:p>
                    <a:p>
                      <a:endParaRPr lang="en-US" sz="1400" dirty="0"/>
                    </a:p>
                  </a:txBody>
                  <a:tcPr>
                    <a:lnR w="12700" cap="flat" cmpd="sng" algn="ctr">
                      <a:solidFill>
                        <a:schemeClr val="tx1"/>
                      </a:solidFill>
                      <a:prstDash val="solid"/>
                      <a:round/>
                      <a:headEnd type="none" w="med" len="med"/>
                      <a:tailEnd type="none" w="med" len="med"/>
                    </a:lnR>
                  </a:tcPr>
                </a:tc>
                <a:tc>
                  <a:txBody>
                    <a:bodyPr/>
                    <a:lstStyle/>
                    <a:p>
                      <a:endParaRPr lang="en-US" sz="1400" dirty="0" smtClean="0"/>
                    </a:p>
                    <a:p>
                      <a:r>
                        <a:rPr lang="en-US" sz="1800" b="1" kern="1200" baseline="0" dirty="0" smtClean="0">
                          <a:solidFill>
                            <a:schemeClr val="dk1"/>
                          </a:solidFill>
                          <a:latin typeface="+mn-lt"/>
                          <a:ea typeface="+mn-ea"/>
                          <a:cs typeface="+mn-cs"/>
                        </a:rPr>
                        <a:t>2,322.43 </a:t>
                      </a:r>
                    </a:p>
                    <a:p>
                      <a:r>
                        <a:rPr lang="en-US" sz="1800" kern="1200" baseline="0" dirty="0" smtClean="0">
                          <a:solidFill>
                            <a:schemeClr val="dk1"/>
                          </a:solidFill>
                          <a:latin typeface="+mn-lt"/>
                          <a:ea typeface="+mn-ea"/>
                          <a:cs typeface="+mn-cs"/>
                        </a:rPr>
                        <a:t>199.74 </a:t>
                      </a:r>
                    </a:p>
                    <a:p>
                      <a:r>
                        <a:rPr lang="en-US" sz="1800" kern="1200" baseline="0" dirty="0" smtClean="0">
                          <a:solidFill>
                            <a:schemeClr val="dk1"/>
                          </a:solidFill>
                          <a:latin typeface="+mn-lt"/>
                          <a:ea typeface="+mn-ea"/>
                          <a:cs typeface="+mn-cs"/>
                        </a:rPr>
                        <a:t>2,122.69 </a:t>
                      </a:r>
                    </a:p>
                    <a:p>
                      <a:r>
                        <a:rPr lang="en-US" sz="1800" b="1" kern="1200" baseline="0" dirty="0" smtClean="0">
                          <a:solidFill>
                            <a:schemeClr val="dk1"/>
                          </a:solidFill>
                          <a:latin typeface="+mn-lt"/>
                          <a:ea typeface="+mn-ea"/>
                          <a:cs typeface="+mn-cs"/>
                        </a:rPr>
                        <a:t>192.31 </a:t>
                      </a:r>
                    </a:p>
                    <a:p>
                      <a:endParaRPr lang="en-US" sz="1400" b="1" kern="1200" baseline="0" dirty="0" smtClean="0">
                        <a:solidFill>
                          <a:schemeClr val="dk1"/>
                        </a:solidFill>
                        <a:latin typeface="+mn-lt"/>
                        <a:ea typeface="+mn-ea"/>
                        <a:cs typeface="+mn-cs"/>
                      </a:endParaRPr>
                    </a:p>
                    <a:p>
                      <a:r>
                        <a:rPr lang="en-US" sz="1800" b="1" kern="1200" baseline="0" dirty="0" smtClean="0">
                          <a:solidFill>
                            <a:schemeClr val="dk1"/>
                          </a:solidFill>
                          <a:latin typeface="+mn-lt"/>
                          <a:ea typeface="+mn-ea"/>
                          <a:cs typeface="+mn-cs"/>
                        </a:rPr>
                        <a:t>4,289.55 </a:t>
                      </a:r>
                    </a:p>
                    <a:p>
                      <a:r>
                        <a:rPr lang="en-US" sz="1800" b="1" kern="1200" baseline="0" dirty="0" smtClean="0">
                          <a:solidFill>
                            <a:schemeClr val="dk1"/>
                          </a:solidFill>
                          <a:latin typeface="+mn-lt"/>
                          <a:ea typeface="+mn-ea"/>
                          <a:cs typeface="+mn-cs"/>
                        </a:rPr>
                        <a:t>337.46 </a:t>
                      </a:r>
                    </a:p>
                    <a:p>
                      <a:r>
                        <a:rPr lang="en-US" sz="1400" b="1"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337.46</a:t>
                      </a:r>
                    </a:p>
                    <a:p>
                      <a:r>
                        <a:rPr lang="en-US" sz="1800" b="1" kern="1200" baseline="0" dirty="0" smtClean="0">
                          <a:solidFill>
                            <a:schemeClr val="dk1"/>
                          </a:solidFill>
                          <a:latin typeface="+mn-lt"/>
                          <a:ea typeface="+mn-ea"/>
                          <a:cs typeface="+mn-cs"/>
                        </a:rPr>
                        <a:t>3,952.09 </a:t>
                      </a:r>
                    </a:p>
                    <a:p>
                      <a:r>
                        <a:rPr lang="en-US" sz="1800" kern="1200" baseline="0" dirty="0" smtClean="0">
                          <a:solidFill>
                            <a:schemeClr val="dk1"/>
                          </a:solidFill>
                          <a:latin typeface="+mn-lt"/>
                          <a:ea typeface="+mn-ea"/>
                          <a:cs typeface="+mn-cs"/>
                        </a:rPr>
                        <a:t>2,527.36 </a:t>
                      </a:r>
                    </a:p>
                    <a:p>
                      <a:r>
                        <a:rPr lang="en-US" sz="1800" kern="1200" baseline="0" dirty="0" smtClean="0">
                          <a:solidFill>
                            <a:schemeClr val="dk1"/>
                          </a:solidFill>
                          <a:latin typeface="+mn-lt"/>
                          <a:ea typeface="+mn-ea"/>
                          <a:cs typeface="+mn-cs"/>
                        </a:rPr>
                        <a:t>620.47 </a:t>
                      </a:r>
                    </a:p>
                    <a:p>
                      <a:r>
                        <a:rPr lang="en-US" sz="1800" kern="1200" baseline="0" dirty="0" smtClean="0">
                          <a:solidFill>
                            <a:schemeClr val="dk1"/>
                          </a:solidFill>
                          <a:latin typeface="+mn-lt"/>
                          <a:ea typeface="+mn-ea"/>
                          <a:cs typeface="+mn-cs"/>
                        </a:rPr>
                        <a:t>804.26 </a:t>
                      </a:r>
                    </a:p>
                    <a:p>
                      <a:r>
                        <a:rPr lang="en-US" sz="1800" kern="1200" baseline="0" dirty="0" smtClean="0">
                          <a:solidFill>
                            <a:schemeClr val="dk1"/>
                          </a:solidFill>
                          <a:latin typeface="+mn-lt"/>
                          <a:ea typeface="+mn-ea"/>
                          <a:cs typeface="+mn-cs"/>
                        </a:rPr>
                        <a:t>-493.38 </a:t>
                      </a:r>
                    </a:p>
                    <a:p>
                      <a:r>
                        <a:rPr lang="en-US" sz="1800" kern="1200" baseline="0" dirty="0" smtClean="0">
                          <a:solidFill>
                            <a:schemeClr val="dk1"/>
                          </a:solidFill>
                          <a:latin typeface="+mn-lt"/>
                          <a:ea typeface="+mn-ea"/>
                          <a:cs typeface="+mn-cs"/>
                        </a:rPr>
                        <a:t>418.01 </a:t>
                      </a:r>
                    </a:p>
                    <a:p>
                      <a:r>
                        <a:rPr lang="en-US" sz="1800" b="1" kern="1200" baseline="0" dirty="0" smtClean="0">
                          <a:solidFill>
                            <a:schemeClr val="dk1"/>
                          </a:solidFill>
                          <a:latin typeface="+mn-lt"/>
                          <a:ea typeface="+mn-ea"/>
                          <a:cs typeface="+mn-cs"/>
                        </a:rPr>
                        <a:t>-57.17 </a:t>
                      </a:r>
                    </a:p>
                    <a:p>
                      <a:r>
                        <a:rPr lang="en-US" sz="1800" b="1" kern="1200" baseline="0" dirty="0" smtClean="0">
                          <a:solidFill>
                            <a:schemeClr val="dk1"/>
                          </a:solidFill>
                          <a:latin typeface="+mn-lt"/>
                          <a:ea typeface="+mn-ea"/>
                          <a:cs typeface="+mn-cs"/>
                        </a:rPr>
                        <a:t>1,462.67</a:t>
                      </a:r>
                    </a:p>
                    <a:p>
                      <a:r>
                        <a:rPr lang="en-US" sz="1800" b="1" kern="1200" baseline="0" dirty="0" smtClean="0">
                          <a:solidFill>
                            <a:schemeClr val="dk1"/>
                          </a:solidFill>
                          <a:latin typeface="+mn-lt"/>
                          <a:ea typeface="+mn-ea"/>
                          <a:cs typeface="+mn-cs"/>
                        </a:rPr>
                        <a:t>-1,462.67 </a:t>
                      </a:r>
                    </a:p>
                    <a:p>
                      <a:r>
                        <a:rPr lang="en-US" sz="1800" b="1" kern="1200" baseline="0" dirty="0" smtClean="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tcPr>
                </a:tc>
                <a:tc>
                  <a:txBody>
                    <a:bodyPr/>
                    <a:lstStyle/>
                    <a:p>
                      <a:endParaRPr lang="en-US" sz="1400" dirty="0" smtClean="0"/>
                    </a:p>
                    <a:p>
                      <a:r>
                        <a:rPr lang="en-US" sz="1800" b="1" kern="1200" baseline="0" dirty="0" smtClean="0">
                          <a:solidFill>
                            <a:schemeClr val="dk1"/>
                          </a:solidFill>
                          <a:latin typeface="+mn-lt"/>
                          <a:ea typeface="+mn-ea"/>
                          <a:cs typeface="+mn-cs"/>
                        </a:rPr>
                        <a:t>592.19 </a:t>
                      </a:r>
                    </a:p>
                    <a:p>
                      <a:r>
                        <a:rPr lang="en-US" sz="1400" dirty="0" smtClean="0"/>
                        <a:t>0.00</a:t>
                      </a:r>
                    </a:p>
                    <a:p>
                      <a:r>
                        <a:rPr lang="en-US" sz="1800" kern="1200" baseline="0" dirty="0" smtClean="0">
                          <a:solidFill>
                            <a:schemeClr val="dk1"/>
                          </a:solidFill>
                          <a:latin typeface="+mn-lt"/>
                          <a:ea typeface="+mn-ea"/>
                          <a:cs typeface="+mn-cs"/>
                        </a:rPr>
                        <a:t> 592.19 </a:t>
                      </a:r>
                    </a:p>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-520.38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2,758.18 </a:t>
                      </a:r>
                    </a:p>
                    <a:p>
                      <a:r>
                        <a:rPr lang="en-US" sz="1800" b="1" kern="1200" baseline="0" dirty="0" smtClean="0">
                          <a:solidFill>
                            <a:schemeClr val="dk1"/>
                          </a:solidFill>
                          <a:latin typeface="+mn-lt"/>
                          <a:ea typeface="+mn-ea"/>
                          <a:cs typeface="+mn-cs"/>
                        </a:rPr>
                        <a:t>0.000</a:t>
                      </a:r>
                    </a:p>
                    <a:p>
                      <a:r>
                        <a:rPr lang="en-US" sz="1800" b="1" kern="1200" baseline="0" dirty="0" smtClean="0">
                          <a:solidFill>
                            <a:schemeClr val="dk1"/>
                          </a:solidFill>
                          <a:latin typeface="+mn-lt"/>
                          <a:ea typeface="+mn-ea"/>
                          <a:cs typeface="+mn-cs"/>
                        </a:rPr>
                        <a:t>0.000</a:t>
                      </a:r>
                    </a:p>
                    <a:p>
                      <a:r>
                        <a:rPr lang="en-US" sz="1800" b="1" kern="1200" baseline="0" dirty="0" smtClean="0">
                          <a:solidFill>
                            <a:schemeClr val="dk1"/>
                          </a:solidFill>
                          <a:latin typeface="+mn-lt"/>
                          <a:ea typeface="+mn-ea"/>
                          <a:cs typeface="+mn-cs"/>
                        </a:rPr>
                        <a:t>2,758.18 </a:t>
                      </a:r>
                    </a:p>
                    <a:p>
                      <a:r>
                        <a:rPr lang="en-US" sz="1800" kern="1200" baseline="0" dirty="0" smtClean="0">
                          <a:solidFill>
                            <a:schemeClr val="dk1"/>
                          </a:solidFill>
                          <a:latin typeface="+mn-lt"/>
                          <a:ea typeface="+mn-ea"/>
                          <a:cs typeface="+mn-cs"/>
                        </a:rPr>
                        <a:t>429.39 </a:t>
                      </a:r>
                    </a:p>
                    <a:p>
                      <a:r>
                        <a:rPr lang="en-US" sz="1800" kern="1200" baseline="0" dirty="0" smtClean="0">
                          <a:solidFill>
                            <a:schemeClr val="dk1"/>
                          </a:solidFill>
                          <a:latin typeface="+mn-lt"/>
                          <a:ea typeface="+mn-ea"/>
                          <a:cs typeface="+mn-cs"/>
                        </a:rPr>
                        <a:t> -145.15 </a:t>
                      </a:r>
                    </a:p>
                    <a:p>
                      <a:r>
                        <a:rPr lang="en-US" sz="1800" kern="1200" baseline="0" dirty="0" smtClean="0">
                          <a:solidFill>
                            <a:schemeClr val="dk1"/>
                          </a:solidFill>
                          <a:latin typeface="+mn-lt"/>
                          <a:ea typeface="+mn-ea"/>
                          <a:cs typeface="+mn-cs"/>
                        </a:rPr>
                        <a:t>2,473.94 </a:t>
                      </a:r>
                    </a:p>
                    <a:p>
                      <a:r>
                        <a:rPr lang="en-US" sz="1800" kern="1200" baseline="0" dirty="0" smtClean="0">
                          <a:solidFill>
                            <a:schemeClr val="dk1"/>
                          </a:solidFill>
                          <a:latin typeface="+mn-lt"/>
                          <a:ea typeface="+mn-ea"/>
                          <a:cs typeface="+mn-cs"/>
                        </a:rPr>
                        <a:t>-64.09 </a:t>
                      </a:r>
                    </a:p>
                    <a:p>
                      <a:r>
                        <a:rPr lang="en-US" sz="1800" kern="1200" baseline="0" dirty="0" smtClean="0">
                          <a:solidFill>
                            <a:schemeClr val="dk1"/>
                          </a:solidFill>
                          <a:latin typeface="+mn-lt"/>
                          <a:ea typeface="+mn-ea"/>
                          <a:cs typeface="+mn-cs"/>
                        </a:rPr>
                        <a:t> 2,442.11 </a:t>
                      </a:r>
                    </a:p>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0.01 </a:t>
                      </a:r>
                    </a:p>
                    <a:p>
                      <a:r>
                        <a:rPr lang="en-US" sz="1800" b="1" kern="1200" baseline="0" dirty="0" smtClean="0">
                          <a:solidFill>
                            <a:schemeClr val="dk1"/>
                          </a:solidFill>
                          <a:latin typeface="+mn-lt"/>
                          <a:ea typeface="+mn-ea"/>
                          <a:cs typeface="+mn-cs"/>
                        </a:rPr>
                        <a:t>834.68 </a:t>
                      </a:r>
                    </a:p>
                    <a:p>
                      <a:r>
                        <a:rPr lang="en-US" sz="1800" b="1" kern="1200" baseline="0" dirty="0" smtClean="0">
                          <a:solidFill>
                            <a:schemeClr val="dk1"/>
                          </a:solidFill>
                          <a:latin typeface="+mn-lt"/>
                          <a:ea typeface="+mn-ea"/>
                          <a:cs typeface="+mn-cs"/>
                        </a:rPr>
                        <a:t>-834.68 </a:t>
                      </a:r>
                    </a:p>
                    <a:p>
                      <a:endParaRPr lang="en-US" sz="1800" b="1" kern="1200" baseline="0" dirty="0" smtClean="0">
                        <a:solidFill>
                          <a:schemeClr val="dk1"/>
                        </a:solidFill>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r>
                        <a:rPr lang="en-US" sz="1400" dirty="0" smtClean="0"/>
                        <a:t> </a:t>
                      </a:r>
                    </a:p>
                    <a:p>
                      <a:r>
                        <a:rPr lang="en-US" sz="1800" b="1" kern="1200" baseline="0" dirty="0" smtClean="0">
                          <a:solidFill>
                            <a:schemeClr val="dk1"/>
                          </a:solidFill>
                          <a:latin typeface="+mn-lt"/>
                          <a:ea typeface="+mn-ea"/>
                          <a:cs typeface="+mn-cs"/>
                        </a:rPr>
                        <a:t>2,597.42 </a:t>
                      </a:r>
                    </a:p>
                    <a:p>
                      <a:r>
                        <a:rPr lang="en-US" sz="1800" kern="1200" baseline="0" dirty="0" smtClean="0">
                          <a:solidFill>
                            <a:schemeClr val="dk1"/>
                          </a:solidFill>
                          <a:latin typeface="+mn-lt"/>
                          <a:ea typeface="+mn-ea"/>
                          <a:cs typeface="+mn-cs"/>
                        </a:rPr>
                        <a:t>228.65 </a:t>
                      </a:r>
                    </a:p>
                    <a:p>
                      <a:r>
                        <a:rPr lang="en-US" sz="1800" kern="1200" baseline="0" dirty="0" smtClean="0">
                          <a:solidFill>
                            <a:schemeClr val="dk1"/>
                          </a:solidFill>
                          <a:latin typeface="+mn-lt"/>
                          <a:ea typeface="+mn-ea"/>
                          <a:cs typeface="+mn-cs"/>
                        </a:rPr>
                        <a:t>2,368.77 </a:t>
                      </a:r>
                    </a:p>
                    <a:p>
                      <a:r>
                        <a:rPr lang="en-US" sz="1800" b="1" kern="1200" baseline="0" dirty="0" smtClean="0">
                          <a:solidFill>
                            <a:schemeClr val="dk1"/>
                          </a:solidFill>
                          <a:latin typeface="+mn-lt"/>
                          <a:ea typeface="+mn-ea"/>
                          <a:cs typeface="+mn-cs"/>
                        </a:rPr>
                        <a:t>-492.11 </a:t>
                      </a:r>
                    </a:p>
                    <a:p>
                      <a:endParaRPr lang="en-US" sz="1400" b="1" kern="1200" baseline="0" dirty="0" smtClean="0">
                        <a:solidFill>
                          <a:schemeClr val="dk1"/>
                        </a:solidFill>
                        <a:latin typeface="+mn-lt"/>
                        <a:ea typeface="+mn-ea"/>
                        <a:cs typeface="+mn-cs"/>
                      </a:endParaRPr>
                    </a:p>
                    <a:p>
                      <a:r>
                        <a:rPr lang="en-US" sz="1800" b="1" kern="1200" baseline="0" dirty="0" smtClean="0">
                          <a:solidFill>
                            <a:schemeClr val="dk1"/>
                          </a:solidFill>
                          <a:latin typeface="+mn-lt"/>
                          <a:ea typeface="+mn-ea"/>
                          <a:cs typeface="+mn-cs"/>
                        </a:rPr>
                        <a:t>4,479.32 </a:t>
                      </a:r>
                    </a:p>
                    <a:p>
                      <a:r>
                        <a:rPr lang="en-US" sz="1800" b="1" kern="1200" baseline="0" dirty="0" smtClean="0">
                          <a:solidFill>
                            <a:schemeClr val="dk1"/>
                          </a:solidFill>
                          <a:latin typeface="+mn-lt"/>
                          <a:ea typeface="+mn-ea"/>
                          <a:cs typeface="+mn-cs"/>
                        </a:rPr>
                        <a:t>445.06 </a:t>
                      </a:r>
                    </a:p>
                    <a:p>
                      <a:r>
                        <a:rPr lang="en-US" sz="1800" b="1" kern="1200" baseline="0" dirty="0" smtClean="0">
                          <a:solidFill>
                            <a:schemeClr val="dk1"/>
                          </a:solidFill>
                          <a:latin typeface="+mn-lt"/>
                          <a:ea typeface="+mn-ea"/>
                          <a:cs typeface="+mn-cs"/>
                        </a:rPr>
                        <a:t>445.06</a:t>
                      </a:r>
                    </a:p>
                    <a:p>
                      <a:r>
                        <a:rPr lang="en-US" sz="1800" b="1" kern="1200" baseline="0" dirty="0" smtClean="0">
                          <a:solidFill>
                            <a:schemeClr val="dk1"/>
                          </a:solidFill>
                          <a:latin typeface="+mn-lt"/>
                          <a:ea typeface="+mn-ea"/>
                          <a:cs typeface="+mn-cs"/>
                        </a:rPr>
                        <a:t>4,034.26 </a:t>
                      </a:r>
                    </a:p>
                    <a:p>
                      <a:r>
                        <a:rPr lang="en-US" sz="1800" kern="1200" baseline="0" dirty="0" smtClean="0">
                          <a:solidFill>
                            <a:schemeClr val="dk1"/>
                          </a:solidFill>
                          <a:latin typeface="+mn-lt"/>
                          <a:ea typeface="+mn-ea"/>
                          <a:cs typeface="+mn-cs"/>
                        </a:rPr>
                        <a:t>3,222.25 </a:t>
                      </a:r>
                    </a:p>
                    <a:p>
                      <a:r>
                        <a:rPr lang="en-US" sz="1800" kern="1200" baseline="0" dirty="0" smtClean="0">
                          <a:solidFill>
                            <a:schemeClr val="dk1"/>
                          </a:solidFill>
                          <a:latin typeface="+mn-lt"/>
                          <a:ea typeface="+mn-ea"/>
                          <a:cs typeface="+mn-cs"/>
                        </a:rPr>
                        <a:t>117.57 </a:t>
                      </a:r>
                    </a:p>
                    <a:p>
                      <a:r>
                        <a:rPr lang="en-US" sz="1800" kern="1200" baseline="0" dirty="0" smtClean="0">
                          <a:solidFill>
                            <a:schemeClr val="dk1"/>
                          </a:solidFill>
                          <a:latin typeface="+mn-lt"/>
                          <a:ea typeface="+mn-ea"/>
                          <a:cs typeface="+mn-cs"/>
                        </a:rPr>
                        <a:t>694.44 </a:t>
                      </a:r>
                    </a:p>
                    <a:p>
                      <a:r>
                        <a:rPr lang="en-US" sz="1800" kern="1200" baseline="0" dirty="0" smtClean="0">
                          <a:solidFill>
                            <a:schemeClr val="dk1"/>
                          </a:solidFill>
                          <a:latin typeface="+mn-lt"/>
                          <a:ea typeface="+mn-ea"/>
                          <a:cs typeface="+mn-cs"/>
                        </a:rPr>
                        <a:t>-359.11 </a:t>
                      </a:r>
                    </a:p>
                    <a:p>
                      <a:r>
                        <a:rPr lang="en-US" sz="1800" kern="1200" baseline="0" dirty="0" smtClean="0">
                          <a:solidFill>
                            <a:schemeClr val="dk1"/>
                          </a:solidFill>
                          <a:latin typeface="+mn-lt"/>
                          <a:ea typeface="+mn-ea"/>
                          <a:cs typeface="+mn-cs"/>
                        </a:rPr>
                        <a:t>403.93 </a:t>
                      </a:r>
                    </a:p>
                    <a:p>
                      <a:r>
                        <a:rPr lang="en-US" sz="1800" b="1" kern="1200" baseline="0" dirty="0" smtClean="0">
                          <a:solidFill>
                            <a:schemeClr val="dk1"/>
                          </a:solidFill>
                          <a:latin typeface="+mn-lt"/>
                          <a:ea typeface="+mn-ea"/>
                          <a:cs typeface="+mn-cs"/>
                        </a:rPr>
                        <a:t>-257.66 </a:t>
                      </a:r>
                    </a:p>
                    <a:p>
                      <a:r>
                        <a:rPr lang="en-US" sz="1800" b="1" kern="1200" baseline="0" dirty="0" smtClean="0">
                          <a:solidFill>
                            <a:schemeClr val="dk1"/>
                          </a:solidFill>
                          <a:latin typeface="+mn-lt"/>
                          <a:ea typeface="+mn-ea"/>
                          <a:cs typeface="+mn-cs"/>
                        </a:rPr>
                        <a:t>546.53 </a:t>
                      </a:r>
                    </a:p>
                    <a:p>
                      <a:r>
                        <a:rPr lang="en-US" sz="1800" b="1" kern="1200" baseline="0" dirty="0" smtClean="0">
                          <a:solidFill>
                            <a:schemeClr val="dk1"/>
                          </a:solidFill>
                          <a:latin typeface="+mn-lt"/>
                          <a:ea typeface="+mn-ea"/>
                          <a:cs typeface="+mn-cs"/>
                        </a:rPr>
                        <a:t>-546.53 </a:t>
                      </a:r>
                    </a:p>
                    <a:p>
                      <a:endParaRPr lang="en-US" sz="1800" b="1"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ANALYSES OF TABLE</a:t>
            </a:r>
            <a:endParaRPr lang="en-US" b="1" i="1" dirty="0"/>
          </a:p>
        </p:txBody>
      </p:sp>
      <p:sp>
        <p:nvSpPr>
          <p:cNvPr id="3" name="Content Placeholder 2"/>
          <p:cNvSpPr>
            <a:spLocks noGrp="1"/>
          </p:cNvSpPr>
          <p:nvPr>
            <p:ph idx="1"/>
          </p:nvPr>
        </p:nvSpPr>
        <p:spPr/>
        <p:txBody>
          <a:bodyPr>
            <a:normAutofit fontScale="92500" lnSpcReduction="10000"/>
          </a:bodyPr>
          <a:lstStyle/>
          <a:p>
            <a:r>
              <a:rPr lang="en-US" b="1" dirty="0" smtClean="0"/>
              <a:t>The Current Account </a:t>
            </a:r>
          </a:p>
          <a:p>
            <a:pPr>
              <a:buNone/>
            </a:pPr>
            <a:r>
              <a:rPr lang="en-US" dirty="0" smtClean="0"/>
              <a:t>The balance on the current account during the period under review went down from a deficit of US$933.3 million recorded in the fourth quarter of 2013 to a deficit of US$1,923.5 million. The deterioration in the current account was attributable to increased net payments in the income and services account and the widening deficit in the trade balance, largely as result of higher pace of growth in imports than exports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772400" cy="8771632"/>
          </a:xfrm>
          <a:prstGeom prst="rect">
            <a:avLst/>
          </a:prstGeom>
        </p:spPr>
        <p:txBody>
          <a:bodyPr wrap="square">
            <a:spAutoFit/>
          </a:bodyPr>
          <a:lstStyle/>
          <a:p>
            <a:r>
              <a:rPr lang="en-US" sz="2400" b="1" dirty="0" smtClean="0"/>
              <a:t>Merchandise Trade </a:t>
            </a:r>
          </a:p>
          <a:p>
            <a:r>
              <a:rPr lang="en-US" sz="2400" dirty="0" smtClean="0"/>
              <a:t>During the period under review, the deficit on the trade balance widened by US$481.9 million (52.3%) to US$1,403.1 million, from a deficit of US$921.2 million registered during the corresponding period in 2013. This development was on account of higher imports in both oil and non-oil products exceeded the total exports . </a:t>
            </a:r>
          </a:p>
          <a:p>
            <a:endParaRPr lang="en-US" sz="2400" dirty="0" smtClean="0"/>
          </a:p>
          <a:p>
            <a:r>
              <a:rPr lang="en-US" sz="2400" b="1" dirty="0" smtClean="0"/>
              <a:t>Merchandise Exports </a:t>
            </a:r>
          </a:p>
          <a:p>
            <a:pPr>
              <a:buNone/>
            </a:pPr>
            <a:r>
              <a:rPr lang="en-US" sz="2400" dirty="0" smtClean="0"/>
              <a:t>The value of merchandise exports for the fourth quarter of 2012 to 2013 was estimated at US$2,988.7 million, representing an increase of 41.3.The growth in exports revenue was largely attributed to cocoa, gold and crude oil</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391400" cy="3539430"/>
          </a:xfrm>
          <a:prstGeom prst="rect">
            <a:avLst/>
          </a:prstGeom>
        </p:spPr>
        <p:txBody>
          <a:bodyPr wrap="square">
            <a:spAutoFit/>
          </a:bodyPr>
          <a:lstStyle/>
          <a:p>
            <a:r>
              <a:rPr lang="en-US" sz="2800" b="1" dirty="0" smtClean="0"/>
              <a:t>Merchandise Imports </a:t>
            </a:r>
          </a:p>
          <a:p>
            <a:r>
              <a:rPr lang="en-US" sz="2800" dirty="0" smtClean="0"/>
              <a:t>Total merchandise imports for the quarter under review were provisionally estimated at US$4,391.8 million, increasing by US$1,355.8 million (44.7%) on year-on-year basis. The increase was influenced by an increase of 40.4 % and 60.8 % in non - oil imports and oil imports respectively</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 and Financial Account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During the period under review, the surplus on the capital and financial account increased by US$801.2 million to US$2,758.2 million, as result of an improvement in other investments overshadowing flows of foreign portfolio investments out of the country.</a:t>
            </a:r>
          </a:p>
          <a:p>
            <a:r>
              <a:rPr lang="en-US" b="1" dirty="0" smtClean="0"/>
              <a:t>Direct Investments in Ghana </a:t>
            </a:r>
          </a:p>
          <a:p>
            <a:pPr>
              <a:buNone/>
            </a:pPr>
            <a:r>
              <a:rPr lang="en-US" dirty="0" smtClean="0"/>
              <a:t>    Direct investments in Ghana by non-residents decreased by US$86.7 million to a provisional estimate of US$429.39 million, from the level recorded in the corresponding quarter of 2013 </a:t>
            </a:r>
          </a:p>
          <a:p>
            <a:r>
              <a:rPr lang="en-US" dirty="0" smtClean="0"/>
              <a:t> </a:t>
            </a:r>
            <a:r>
              <a:rPr lang="en-US" b="1" dirty="0" smtClean="0"/>
              <a:t>Portfolio Investment </a:t>
            </a:r>
          </a:p>
          <a:p>
            <a:r>
              <a:rPr lang="en-US" dirty="0" smtClean="0"/>
              <a:t>During the fourth quarter of 2012, portfolio investments, made up of non-resident investments in Government of Ghana bonds recorded a net outflow of US$145.2 million as a result of redemptions of investments in the 3-5 year bonds by non-residents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International Reserves </a:t>
            </a:r>
            <a:endParaRPr lang="en-US" b="1" dirty="0"/>
          </a:p>
        </p:txBody>
      </p:sp>
      <p:sp>
        <p:nvSpPr>
          <p:cNvPr id="3" name="Content Placeholder 2"/>
          <p:cNvSpPr>
            <a:spLocks noGrp="1"/>
          </p:cNvSpPr>
          <p:nvPr>
            <p:ph idx="1"/>
          </p:nvPr>
        </p:nvSpPr>
        <p:spPr/>
        <p:txBody>
          <a:bodyPr/>
          <a:lstStyle/>
          <a:p>
            <a:pPr>
              <a:buNone/>
            </a:pPr>
            <a:r>
              <a:rPr lang="en-US" dirty="0" smtClean="0"/>
              <a:t>The country’s gross international reserves increased by US$788.2 million in the fourth quarter of 2012 to US$5,382.8 million from a stock position of US$4,594.7 million at the end of third quarter of 2012.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None/>
            </a:pPr>
            <a:r>
              <a:rPr lang="en-US" sz="2800" dirty="0" smtClean="0"/>
              <a:t>DUE TO HIGH LEVEL OF DEFICIT RECORDED IN  2012-2013 FINANCIAL YEAR,THERE IS HIGH INFLATION IN THE COUNTRY LEADING TO   UNSTABLE ECONOMY.</a:t>
            </a:r>
          </a:p>
          <a:p>
            <a:pPr>
              <a:buNone/>
            </a:pPr>
            <a:endParaRPr lang="en-US" dirty="0" smtClean="0"/>
          </a:p>
          <a:p>
            <a:pPr>
              <a:buNone/>
            </a:pPr>
            <a:endParaRPr lang="en-US" dirty="0" smtClean="0"/>
          </a:p>
          <a:p>
            <a:pPr>
              <a:buNone/>
            </a:pPr>
            <a:r>
              <a:rPr lang="en-US" dirty="0" smtClean="0"/>
              <a:t>       THANK YOU FOR YOUR ATTENTION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TotalTime>
  <Words>740</Words>
  <Application>Microsoft Office PowerPoint</Application>
  <PresentationFormat>On-screen Show (4:3)</PresentationFormat>
  <Paragraphs>234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GHANA BALANCE OF PAYMENT(  US $ MILLIONS ) </vt:lpstr>
      <vt:lpstr>GHANA BALANCE OF PAYMENT CONTINUATION</vt:lpstr>
      <vt:lpstr>ANALYSES OF TABLE</vt:lpstr>
      <vt:lpstr>Slide 4</vt:lpstr>
      <vt:lpstr>Slide 5</vt:lpstr>
      <vt:lpstr>Capital and Financial Account  </vt:lpstr>
      <vt:lpstr>International Reserves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GHANA BALANCE OF PAYMENT</dc:title>
  <dc:creator>CLIFF</dc:creator>
  <cp:lastModifiedBy>CLIFF</cp:lastModifiedBy>
  <cp:revision>91</cp:revision>
  <dcterms:created xsi:type="dcterms:W3CDTF">2014-03-02T16:21:35Z</dcterms:created>
  <dcterms:modified xsi:type="dcterms:W3CDTF">2014-03-12T11:15:10Z</dcterms:modified>
</cp:coreProperties>
</file>