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handoutMasterIdLst>
    <p:handoutMasterId r:id="rId119"/>
  </p:handoutMasterIdLst>
  <p:sldIdLst>
    <p:sldId id="257"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258" r:id="rId61"/>
    <p:sldId id="259" r:id="rId62"/>
    <p:sldId id="260" r:id="rId63"/>
    <p:sldId id="261" r:id="rId64"/>
    <p:sldId id="262" r:id="rId65"/>
    <p:sldId id="263" r:id="rId66"/>
    <p:sldId id="264" r:id="rId67"/>
    <p:sldId id="265" r:id="rId68"/>
    <p:sldId id="266" r:id="rId69"/>
    <p:sldId id="267" r:id="rId70"/>
    <p:sldId id="268" r:id="rId71"/>
    <p:sldId id="269" r:id="rId72"/>
    <p:sldId id="270" r:id="rId73"/>
    <p:sldId id="271" r:id="rId74"/>
    <p:sldId id="272" r:id="rId75"/>
    <p:sldId id="273" r:id="rId76"/>
    <p:sldId id="274" r:id="rId77"/>
    <p:sldId id="275" r:id="rId78"/>
    <p:sldId id="276" r:id="rId79"/>
    <p:sldId id="277" r:id="rId80"/>
    <p:sldId id="278" r:id="rId81"/>
    <p:sldId id="279" r:id="rId82"/>
    <p:sldId id="280" r:id="rId83"/>
    <p:sldId id="281" r:id="rId84"/>
    <p:sldId id="282" r:id="rId85"/>
    <p:sldId id="283" r:id="rId86"/>
    <p:sldId id="284" r:id="rId87"/>
    <p:sldId id="285" r:id="rId88"/>
    <p:sldId id="286" r:id="rId89"/>
    <p:sldId id="287" r:id="rId90"/>
    <p:sldId id="288" r:id="rId91"/>
    <p:sldId id="289" r:id="rId92"/>
    <p:sldId id="290" r:id="rId93"/>
    <p:sldId id="291" r:id="rId94"/>
    <p:sldId id="292" r:id="rId95"/>
    <p:sldId id="293" r:id="rId96"/>
    <p:sldId id="294" r:id="rId97"/>
    <p:sldId id="295" r:id="rId98"/>
    <p:sldId id="296" r:id="rId99"/>
    <p:sldId id="297" r:id="rId100"/>
    <p:sldId id="298" r:id="rId101"/>
    <p:sldId id="299" r:id="rId102"/>
    <p:sldId id="300" r:id="rId103"/>
    <p:sldId id="301" r:id="rId104"/>
    <p:sldId id="302" r:id="rId105"/>
    <p:sldId id="303" r:id="rId106"/>
    <p:sldId id="304" r:id="rId107"/>
    <p:sldId id="305" r:id="rId108"/>
    <p:sldId id="306" r:id="rId109"/>
    <p:sldId id="307" r:id="rId110"/>
    <p:sldId id="308" r:id="rId111"/>
    <p:sldId id="309" r:id="rId112"/>
    <p:sldId id="310" r:id="rId113"/>
    <p:sldId id="311" r:id="rId114"/>
    <p:sldId id="312" r:id="rId115"/>
    <p:sldId id="313" r:id="rId116"/>
    <p:sldId id="314" r:id="rId117"/>
  </p:sldIdLst>
  <p:sldSz cx="9144000" cy="6858000" type="screen4x3"/>
  <p:notesSz cx="6858000" cy="9144000"/>
  <p:defaultTextStyle>
    <a:defPPr>
      <a:defRPr lang="zh-CN"/>
    </a:defPPr>
    <a:lvl1pPr algn="l" rtl="0" fontAlgn="base">
      <a:spcBef>
        <a:spcPct val="0"/>
      </a:spcBef>
      <a:spcAft>
        <a:spcPct val="0"/>
      </a:spcAft>
      <a:defRPr kumimoji="1" sz="2800" kern="1200">
        <a:solidFill>
          <a:schemeClr val="tx1"/>
        </a:solidFill>
        <a:latin typeface="Times New Roman" pitchFamily="18" charset="0"/>
        <a:ea typeface="楷体_GB2312" pitchFamily="49" charset="-122"/>
        <a:cs typeface="+mn-cs"/>
      </a:defRPr>
    </a:lvl1pPr>
    <a:lvl2pPr marL="457200" algn="l" rtl="0" fontAlgn="base">
      <a:spcBef>
        <a:spcPct val="0"/>
      </a:spcBef>
      <a:spcAft>
        <a:spcPct val="0"/>
      </a:spcAft>
      <a:defRPr kumimoji="1" sz="2800" kern="1200">
        <a:solidFill>
          <a:schemeClr val="tx1"/>
        </a:solidFill>
        <a:latin typeface="Times New Roman" pitchFamily="18" charset="0"/>
        <a:ea typeface="楷体_GB2312" pitchFamily="49" charset="-122"/>
        <a:cs typeface="+mn-cs"/>
      </a:defRPr>
    </a:lvl2pPr>
    <a:lvl3pPr marL="914400" algn="l" rtl="0" fontAlgn="base">
      <a:spcBef>
        <a:spcPct val="0"/>
      </a:spcBef>
      <a:spcAft>
        <a:spcPct val="0"/>
      </a:spcAft>
      <a:defRPr kumimoji="1" sz="2800" kern="1200">
        <a:solidFill>
          <a:schemeClr val="tx1"/>
        </a:solidFill>
        <a:latin typeface="Times New Roman" pitchFamily="18" charset="0"/>
        <a:ea typeface="楷体_GB2312" pitchFamily="49" charset="-122"/>
        <a:cs typeface="+mn-cs"/>
      </a:defRPr>
    </a:lvl3pPr>
    <a:lvl4pPr marL="1371600" algn="l" rtl="0" fontAlgn="base">
      <a:spcBef>
        <a:spcPct val="0"/>
      </a:spcBef>
      <a:spcAft>
        <a:spcPct val="0"/>
      </a:spcAft>
      <a:defRPr kumimoji="1" sz="2800" kern="1200">
        <a:solidFill>
          <a:schemeClr val="tx1"/>
        </a:solidFill>
        <a:latin typeface="Times New Roman" pitchFamily="18" charset="0"/>
        <a:ea typeface="楷体_GB2312" pitchFamily="49" charset="-122"/>
        <a:cs typeface="+mn-cs"/>
      </a:defRPr>
    </a:lvl4pPr>
    <a:lvl5pPr marL="1828800" algn="l" rtl="0" fontAlgn="base">
      <a:spcBef>
        <a:spcPct val="0"/>
      </a:spcBef>
      <a:spcAft>
        <a:spcPct val="0"/>
      </a:spcAft>
      <a:defRPr kumimoji="1" sz="2800" kern="1200">
        <a:solidFill>
          <a:schemeClr val="tx1"/>
        </a:solidFill>
        <a:latin typeface="Times New Roman" pitchFamily="18" charset="0"/>
        <a:ea typeface="楷体_GB2312" pitchFamily="49" charset="-122"/>
        <a:cs typeface="+mn-cs"/>
      </a:defRPr>
    </a:lvl5pPr>
    <a:lvl6pPr marL="2286000" algn="l" defTabSz="914400" rtl="0" eaLnBrk="1" latinLnBrk="0" hangingPunct="1">
      <a:defRPr kumimoji="1" sz="2800" kern="1200">
        <a:solidFill>
          <a:schemeClr val="tx1"/>
        </a:solidFill>
        <a:latin typeface="Times New Roman" pitchFamily="18" charset="0"/>
        <a:ea typeface="楷体_GB2312" pitchFamily="49" charset="-122"/>
        <a:cs typeface="+mn-cs"/>
      </a:defRPr>
    </a:lvl6pPr>
    <a:lvl7pPr marL="2743200" algn="l" defTabSz="914400" rtl="0" eaLnBrk="1" latinLnBrk="0" hangingPunct="1">
      <a:defRPr kumimoji="1" sz="2800" kern="1200">
        <a:solidFill>
          <a:schemeClr val="tx1"/>
        </a:solidFill>
        <a:latin typeface="Times New Roman" pitchFamily="18" charset="0"/>
        <a:ea typeface="楷体_GB2312" pitchFamily="49" charset="-122"/>
        <a:cs typeface="+mn-cs"/>
      </a:defRPr>
    </a:lvl7pPr>
    <a:lvl8pPr marL="3200400" algn="l" defTabSz="914400" rtl="0" eaLnBrk="1" latinLnBrk="0" hangingPunct="1">
      <a:defRPr kumimoji="1" sz="2800" kern="1200">
        <a:solidFill>
          <a:schemeClr val="tx1"/>
        </a:solidFill>
        <a:latin typeface="Times New Roman" pitchFamily="18" charset="0"/>
        <a:ea typeface="楷体_GB2312" pitchFamily="49" charset="-122"/>
        <a:cs typeface="+mn-cs"/>
      </a:defRPr>
    </a:lvl8pPr>
    <a:lvl9pPr marL="3657600" algn="l" defTabSz="914400" rtl="0" eaLnBrk="1" latinLnBrk="0" hangingPunct="1">
      <a:defRPr kumimoji="1" sz="2800" kern="1200">
        <a:solidFill>
          <a:schemeClr val="tx1"/>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8000"/>
    <a:srgbClr val="FFFFCC"/>
    <a:srgbClr val="FF9900"/>
    <a:srgbClr val="FF33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89" autoAdjust="0"/>
    <p:restoredTop sz="78479" autoAdjust="0"/>
  </p:normalViewPr>
  <p:slideViewPr>
    <p:cSldViewPr>
      <p:cViewPr varScale="1">
        <p:scale>
          <a:sx n="76" d="100"/>
          <a:sy n="76"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3" d="100"/>
          <a:sy n="43" d="100"/>
        </p:scale>
        <p:origin x="-142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100.vml.rels><?xml version="1.0" encoding="UTF-8" standalone="yes"?>
<Relationships xmlns="http://schemas.openxmlformats.org/package/2006/relationships"><Relationship Id="rId3" Type="http://schemas.openxmlformats.org/officeDocument/2006/relationships/image" Target="../media/image555.wmf"/><Relationship Id="rId2" Type="http://schemas.openxmlformats.org/officeDocument/2006/relationships/image" Target="../media/image554.wmf"/><Relationship Id="rId1" Type="http://schemas.openxmlformats.org/officeDocument/2006/relationships/image" Target="../media/image553.wmf"/><Relationship Id="rId5" Type="http://schemas.openxmlformats.org/officeDocument/2006/relationships/image" Target="../media/image543.wmf"/><Relationship Id="rId4" Type="http://schemas.openxmlformats.org/officeDocument/2006/relationships/image" Target="../media/image542.wmf"/></Relationships>
</file>

<file path=ppt/drawings/_rels/vmlDrawing101.vml.rels><?xml version="1.0" encoding="UTF-8" standalone="yes"?>
<Relationships xmlns="http://schemas.openxmlformats.org/package/2006/relationships"><Relationship Id="rId3" Type="http://schemas.openxmlformats.org/officeDocument/2006/relationships/image" Target="../media/image558.wmf"/><Relationship Id="rId2" Type="http://schemas.openxmlformats.org/officeDocument/2006/relationships/image" Target="../media/image557.wmf"/><Relationship Id="rId1" Type="http://schemas.openxmlformats.org/officeDocument/2006/relationships/image" Target="../media/image556.wmf"/><Relationship Id="rId6" Type="http://schemas.openxmlformats.org/officeDocument/2006/relationships/image" Target="../media/image561.wmf"/><Relationship Id="rId5" Type="http://schemas.openxmlformats.org/officeDocument/2006/relationships/image" Target="../media/image560.wmf"/><Relationship Id="rId4" Type="http://schemas.openxmlformats.org/officeDocument/2006/relationships/image" Target="../media/image559.wmf"/></Relationships>
</file>

<file path=ppt/drawings/_rels/vmlDrawing102.vml.rels><?xml version="1.0" encoding="UTF-8" standalone="yes"?>
<Relationships xmlns="http://schemas.openxmlformats.org/package/2006/relationships"><Relationship Id="rId3" Type="http://schemas.openxmlformats.org/officeDocument/2006/relationships/image" Target="../media/image564.wmf"/><Relationship Id="rId2" Type="http://schemas.openxmlformats.org/officeDocument/2006/relationships/image" Target="../media/image563.wmf"/><Relationship Id="rId1" Type="http://schemas.openxmlformats.org/officeDocument/2006/relationships/image" Target="../media/image56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10" Type="http://schemas.openxmlformats.org/officeDocument/2006/relationships/image" Target="../media/image106.wmf"/><Relationship Id="rId4" Type="http://schemas.openxmlformats.org/officeDocument/2006/relationships/image" Target="../media/image100.wmf"/><Relationship Id="rId9" Type="http://schemas.openxmlformats.org/officeDocument/2006/relationships/image" Target="../media/image105.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2.wmf"/><Relationship Id="rId7" Type="http://schemas.openxmlformats.org/officeDocument/2006/relationships/image" Target="../media/image116.wmf"/><Relationship Id="rId12" Type="http://schemas.openxmlformats.org/officeDocument/2006/relationships/image" Target="../media/image121.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11" Type="http://schemas.openxmlformats.org/officeDocument/2006/relationships/image" Target="../media/image120.wmf"/><Relationship Id="rId5" Type="http://schemas.openxmlformats.org/officeDocument/2006/relationships/image" Target="../media/image114.wmf"/><Relationship Id="rId10" Type="http://schemas.openxmlformats.org/officeDocument/2006/relationships/image" Target="../media/image119.wmf"/><Relationship Id="rId4" Type="http://schemas.openxmlformats.org/officeDocument/2006/relationships/image" Target="../media/image113.wmf"/><Relationship Id="rId9" Type="http://schemas.openxmlformats.org/officeDocument/2006/relationships/image" Target="../media/image118.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wmf"/><Relationship Id="rId7" Type="http://schemas.openxmlformats.org/officeDocument/2006/relationships/image" Target="../media/image128.wmf"/><Relationship Id="rId12" Type="http://schemas.openxmlformats.org/officeDocument/2006/relationships/image" Target="../media/image133.e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7.wmf"/><Relationship Id="rId11" Type="http://schemas.openxmlformats.org/officeDocument/2006/relationships/image" Target="../media/image132.wmf"/><Relationship Id="rId5" Type="http://schemas.openxmlformats.org/officeDocument/2006/relationships/image" Target="../media/image126.wmf"/><Relationship Id="rId10" Type="http://schemas.openxmlformats.org/officeDocument/2006/relationships/image" Target="../media/image131.wmf"/><Relationship Id="rId4" Type="http://schemas.openxmlformats.org/officeDocument/2006/relationships/image" Target="../media/image125.wmf"/><Relationship Id="rId9" Type="http://schemas.openxmlformats.org/officeDocument/2006/relationships/image" Target="../media/image13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5" Type="http://schemas.openxmlformats.org/officeDocument/2006/relationships/image" Target="../media/image131.wmf"/><Relationship Id="rId4" Type="http://schemas.openxmlformats.org/officeDocument/2006/relationships/image" Target="../media/image1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147.wmf"/><Relationship Id="rId3" Type="http://schemas.openxmlformats.org/officeDocument/2006/relationships/image" Target="../media/image142.wmf"/><Relationship Id="rId7" Type="http://schemas.openxmlformats.org/officeDocument/2006/relationships/image" Target="../media/image146.wmf"/><Relationship Id="rId2" Type="http://schemas.openxmlformats.org/officeDocument/2006/relationships/image" Target="../media/image141.wmf"/><Relationship Id="rId1" Type="http://schemas.openxmlformats.org/officeDocument/2006/relationships/image" Target="../media/image140.wmf"/><Relationship Id="rId6" Type="http://schemas.openxmlformats.org/officeDocument/2006/relationships/image" Target="../media/image145.wmf"/><Relationship Id="rId11" Type="http://schemas.openxmlformats.org/officeDocument/2006/relationships/image" Target="../media/image150.emf"/><Relationship Id="rId5" Type="http://schemas.openxmlformats.org/officeDocument/2006/relationships/image" Target="../media/image144.wmf"/><Relationship Id="rId10" Type="http://schemas.openxmlformats.org/officeDocument/2006/relationships/image" Target="../media/image149.wmf"/><Relationship Id="rId4" Type="http://schemas.openxmlformats.org/officeDocument/2006/relationships/image" Target="../media/image143.wmf"/><Relationship Id="rId9" Type="http://schemas.openxmlformats.org/officeDocument/2006/relationships/image" Target="../media/image148.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image" Target="../media/image154.wmf"/><Relationship Id="rId7" Type="http://schemas.openxmlformats.org/officeDocument/2006/relationships/image" Target="../media/image158.wmf"/><Relationship Id="rId2" Type="http://schemas.openxmlformats.org/officeDocument/2006/relationships/image" Target="../media/image153.wmf"/><Relationship Id="rId1" Type="http://schemas.openxmlformats.org/officeDocument/2006/relationships/image" Target="../media/image152.wmf"/><Relationship Id="rId6" Type="http://schemas.openxmlformats.org/officeDocument/2006/relationships/image" Target="../media/image157.wmf"/><Relationship Id="rId5" Type="http://schemas.openxmlformats.org/officeDocument/2006/relationships/image" Target="../media/image156.wmf"/><Relationship Id="rId4" Type="http://schemas.openxmlformats.org/officeDocument/2006/relationships/image" Target="../media/image15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 Id="rId5" Type="http://schemas.openxmlformats.org/officeDocument/2006/relationships/image" Target="../media/image164.wmf"/><Relationship Id="rId4" Type="http://schemas.openxmlformats.org/officeDocument/2006/relationships/image" Target="../media/image16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5" Type="http://schemas.openxmlformats.org/officeDocument/2006/relationships/image" Target="../media/image172.wmf"/><Relationship Id="rId4" Type="http://schemas.openxmlformats.org/officeDocument/2006/relationships/image" Target="../media/image17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4.wmf"/><Relationship Id="rId1" Type="http://schemas.openxmlformats.org/officeDocument/2006/relationships/image" Target="../media/image173.wmf"/><Relationship Id="rId4" Type="http://schemas.openxmlformats.org/officeDocument/2006/relationships/image" Target="../media/image176.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186.wmf"/><Relationship Id="rId3" Type="http://schemas.openxmlformats.org/officeDocument/2006/relationships/image" Target="../media/image181.wmf"/><Relationship Id="rId7" Type="http://schemas.openxmlformats.org/officeDocument/2006/relationships/image" Target="../media/image185.wmf"/><Relationship Id="rId2" Type="http://schemas.openxmlformats.org/officeDocument/2006/relationships/image" Target="../media/image180.wmf"/><Relationship Id="rId1" Type="http://schemas.openxmlformats.org/officeDocument/2006/relationships/image" Target="../media/image179.wmf"/><Relationship Id="rId6" Type="http://schemas.openxmlformats.org/officeDocument/2006/relationships/image" Target="../media/image184.wmf"/><Relationship Id="rId5" Type="http://schemas.openxmlformats.org/officeDocument/2006/relationships/image" Target="../media/image183.wmf"/><Relationship Id="rId10" Type="http://schemas.openxmlformats.org/officeDocument/2006/relationships/image" Target="../media/image188.wmf"/><Relationship Id="rId4" Type="http://schemas.openxmlformats.org/officeDocument/2006/relationships/image" Target="../media/image182.wmf"/><Relationship Id="rId9" Type="http://schemas.openxmlformats.org/officeDocument/2006/relationships/image" Target="../media/image187.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94.wmf"/><Relationship Id="rId7" Type="http://schemas.openxmlformats.org/officeDocument/2006/relationships/image" Target="../media/image198.wmf"/><Relationship Id="rId2" Type="http://schemas.openxmlformats.org/officeDocument/2006/relationships/image" Target="../media/image193.wmf"/><Relationship Id="rId1" Type="http://schemas.openxmlformats.org/officeDocument/2006/relationships/image" Target="../media/image192.wmf"/><Relationship Id="rId6" Type="http://schemas.openxmlformats.org/officeDocument/2006/relationships/image" Target="../media/image197.wmf"/><Relationship Id="rId5" Type="http://schemas.openxmlformats.org/officeDocument/2006/relationships/image" Target="../media/image196.wmf"/><Relationship Id="rId4" Type="http://schemas.openxmlformats.org/officeDocument/2006/relationships/image" Target="../media/image195.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image" Target="../media/image205.wmf"/><Relationship Id="rId7" Type="http://schemas.openxmlformats.org/officeDocument/2006/relationships/image" Target="../media/image209.wmf"/><Relationship Id="rId2" Type="http://schemas.openxmlformats.org/officeDocument/2006/relationships/image" Target="../media/image204.wmf"/><Relationship Id="rId1" Type="http://schemas.openxmlformats.org/officeDocument/2006/relationships/image" Target="../media/image203.wmf"/><Relationship Id="rId6" Type="http://schemas.openxmlformats.org/officeDocument/2006/relationships/image" Target="../media/image208.wmf"/><Relationship Id="rId5" Type="http://schemas.openxmlformats.org/officeDocument/2006/relationships/image" Target="../media/image207.wmf"/><Relationship Id="rId4" Type="http://schemas.openxmlformats.org/officeDocument/2006/relationships/image" Target="../media/image206.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13.wmf"/><Relationship Id="rId7" Type="http://schemas.openxmlformats.org/officeDocument/2006/relationships/image" Target="../media/image216.wmf"/><Relationship Id="rId2" Type="http://schemas.openxmlformats.org/officeDocument/2006/relationships/image" Target="../media/image212.wmf"/><Relationship Id="rId1" Type="http://schemas.openxmlformats.org/officeDocument/2006/relationships/image" Target="../media/image211.wmf"/><Relationship Id="rId6" Type="http://schemas.openxmlformats.org/officeDocument/2006/relationships/image" Target="../media/image215.wmf"/><Relationship Id="rId5" Type="http://schemas.openxmlformats.org/officeDocument/2006/relationships/image" Target="../media/image209.wmf"/><Relationship Id="rId4" Type="http://schemas.openxmlformats.org/officeDocument/2006/relationships/image" Target="../media/image214.w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224.wmf"/><Relationship Id="rId3" Type="http://schemas.openxmlformats.org/officeDocument/2006/relationships/image" Target="../media/image219.wmf"/><Relationship Id="rId7" Type="http://schemas.openxmlformats.org/officeDocument/2006/relationships/image" Target="../media/image223.wmf"/><Relationship Id="rId2" Type="http://schemas.openxmlformats.org/officeDocument/2006/relationships/image" Target="../media/image218.wmf"/><Relationship Id="rId1" Type="http://schemas.openxmlformats.org/officeDocument/2006/relationships/image" Target="../media/image217.wmf"/><Relationship Id="rId6" Type="http://schemas.openxmlformats.org/officeDocument/2006/relationships/image" Target="../media/image222.wmf"/><Relationship Id="rId11" Type="http://schemas.openxmlformats.org/officeDocument/2006/relationships/image" Target="../media/image227.wmf"/><Relationship Id="rId5" Type="http://schemas.openxmlformats.org/officeDocument/2006/relationships/image" Target="../media/image221.wmf"/><Relationship Id="rId10" Type="http://schemas.openxmlformats.org/officeDocument/2006/relationships/image" Target="../media/image226.wmf"/><Relationship Id="rId4" Type="http://schemas.openxmlformats.org/officeDocument/2006/relationships/image" Target="../media/image220.wmf"/><Relationship Id="rId9" Type="http://schemas.openxmlformats.org/officeDocument/2006/relationships/image" Target="../media/image2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8" Type="http://schemas.openxmlformats.org/officeDocument/2006/relationships/image" Target="../media/image235.wmf"/><Relationship Id="rId13" Type="http://schemas.openxmlformats.org/officeDocument/2006/relationships/image" Target="../media/image240.wmf"/><Relationship Id="rId18" Type="http://schemas.openxmlformats.org/officeDocument/2006/relationships/image" Target="../media/image245.wmf"/><Relationship Id="rId26" Type="http://schemas.openxmlformats.org/officeDocument/2006/relationships/image" Target="../media/image253.wmf"/><Relationship Id="rId3" Type="http://schemas.openxmlformats.org/officeDocument/2006/relationships/image" Target="../media/image230.wmf"/><Relationship Id="rId21" Type="http://schemas.openxmlformats.org/officeDocument/2006/relationships/image" Target="../media/image248.wmf"/><Relationship Id="rId7" Type="http://schemas.openxmlformats.org/officeDocument/2006/relationships/image" Target="../media/image234.wmf"/><Relationship Id="rId12" Type="http://schemas.openxmlformats.org/officeDocument/2006/relationships/image" Target="../media/image239.wmf"/><Relationship Id="rId17" Type="http://schemas.openxmlformats.org/officeDocument/2006/relationships/image" Target="../media/image244.wmf"/><Relationship Id="rId25" Type="http://schemas.openxmlformats.org/officeDocument/2006/relationships/image" Target="../media/image252.wmf"/><Relationship Id="rId2" Type="http://schemas.openxmlformats.org/officeDocument/2006/relationships/image" Target="../media/image229.wmf"/><Relationship Id="rId16" Type="http://schemas.openxmlformats.org/officeDocument/2006/relationships/image" Target="../media/image243.wmf"/><Relationship Id="rId20" Type="http://schemas.openxmlformats.org/officeDocument/2006/relationships/image" Target="../media/image247.wmf"/><Relationship Id="rId1" Type="http://schemas.openxmlformats.org/officeDocument/2006/relationships/image" Target="../media/image228.wmf"/><Relationship Id="rId6" Type="http://schemas.openxmlformats.org/officeDocument/2006/relationships/image" Target="../media/image233.wmf"/><Relationship Id="rId11" Type="http://schemas.openxmlformats.org/officeDocument/2006/relationships/image" Target="../media/image238.wmf"/><Relationship Id="rId24" Type="http://schemas.openxmlformats.org/officeDocument/2006/relationships/image" Target="../media/image251.wmf"/><Relationship Id="rId5" Type="http://schemas.openxmlformats.org/officeDocument/2006/relationships/image" Target="../media/image232.wmf"/><Relationship Id="rId15" Type="http://schemas.openxmlformats.org/officeDocument/2006/relationships/image" Target="../media/image242.wmf"/><Relationship Id="rId23" Type="http://schemas.openxmlformats.org/officeDocument/2006/relationships/image" Target="../media/image250.wmf"/><Relationship Id="rId10" Type="http://schemas.openxmlformats.org/officeDocument/2006/relationships/image" Target="../media/image237.wmf"/><Relationship Id="rId19" Type="http://schemas.openxmlformats.org/officeDocument/2006/relationships/image" Target="../media/image246.wmf"/><Relationship Id="rId4" Type="http://schemas.openxmlformats.org/officeDocument/2006/relationships/image" Target="../media/image231.wmf"/><Relationship Id="rId9" Type="http://schemas.openxmlformats.org/officeDocument/2006/relationships/image" Target="../media/image236.wmf"/><Relationship Id="rId14" Type="http://schemas.openxmlformats.org/officeDocument/2006/relationships/image" Target="../media/image241.wmf"/><Relationship Id="rId22" Type="http://schemas.openxmlformats.org/officeDocument/2006/relationships/image" Target="../media/image249.wmf"/><Relationship Id="rId27" Type="http://schemas.openxmlformats.org/officeDocument/2006/relationships/image" Target="../media/image254.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261.wmf"/><Relationship Id="rId3" Type="http://schemas.openxmlformats.org/officeDocument/2006/relationships/image" Target="../media/image257.wmf"/><Relationship Id="rId7" Type="http://schemas.openxmlformats.org/officeDocument/2006/relationships/image" Target="../media/image217.wmf"/><Relationship Id="rId2" Type="http://schemas.openxmlformats.org/officeDocument/2006/relationships/image" Target="../media/image256.wmf"/><Relationship Id="rId1" Type="http://schemas.openxmlformats.org/officeDocument/2006/relationships/image" Target="../media/image255.wmf"/><Relationship Id="rId6" Type="http://schemas.openxmlformats.org/officeDocument/2006/relationships/image" Target="../media/image260.wmf"/><Relationship Id="rId5" Type="http://schemas.openxmlformats.org/officeDocument/2006/relationships/image" Target="../media/image259.wmf"/><Relationship Id="rId4" Type="http://schemas.openxmlformats.org/officeDocument/2006/relationships/image" Target="../media/image258.wmf"/><Relationship Id="rId9" Type="http://schemas.openxmlformats.org/officeDocument/2006/relationships/image" Target="../media/image220.w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268.wmf"/><Relationship Id="rId13" Type="http://schemas.openxmlformats.org/officeDocument/2006/relationships/image" Target="../media/image273.wmf"/><Relationship Id="rId18" Type="http://schemas.openxmlformats.org/officeDocument/2006/relationships/image" Target="../media/image277.wmf"/><Relationship Id="rId3" Type="http://schemas.openxmlformats.org/officeDocument/2006/relationships/image" Target="../media/image264.wmf"/><Relationship Id="rId7" Type="http://schemas.openxmlformats.org/officeDocument/2006/relationships/image" Target="../media/image267.wmf"/><Relationship Id="rId12" Type="http://schemas.openxmlformats.org/officeDocument/2006/relationships/image" Target="../media/image272.wmf"/><Relationship Id="rId17" Type="http://schemas.openxmlformats.org/officeDocument/2006/relationships/image" Target="../media/image276.wmf"/><Relationship Id="rId2" Type="http://schemas.openxmlformats.org/officeDocument/2006/relationships/image" Target="../media/image229.wmf"/><Relationship Id="rId16" Type="http://schemas.openxmlformats.org/officeDocument/2006/relationships/image" Target="../media/image275.wmf"/><Relationship Id="rId1" Type="http://schemas.openxmlformats.org/officeDocument/2006/relationships/image" Target="../media/image263.wmf"/><Relationship Id="rId6" Type="http://schemas.openxmlformats.org/officeDocument/2006/relationships/image" Target="../media/image266.wmf"/><Relationship Id="rId11" Type="http://schemas.openxmlformats.org/officeDocument/2006/relationships/image" Target="../media/image271.wmf"/><Relationship Id="rId5" Type="http://schemas.openxmlformats.org/officeDocument/2006/relationships/image" Target="../media/image231.wmf"/><Relationship Id="rId15" Type="http://schemas.openxmlformats.org/officeDocument/2006/relationships/image" Target="../media/image252.wmf"/><Relationship Id="rId10" Type="http://schemas.openxmlformats.org/officeDocument/2006/relationships/image" Target="../media/image270.wmf"/><Relationship Id="rId4" Type="http://schemas.openxmlformats.org/officeDocument/2006/relationships/image" Target="../media/image265.wmf"/><Relationship Id="rId9" Type="http://schemas.openxmlformats.org/officeDocument/2006/relationships/image" Target="../media/image269.wmf"/><Relationship Id="rId14" Type="http://schemas.openxmlformats.org/officeDocument/2006/relationships/image" Target="../media/image274.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84.wmf"/><Relationship Id="rId3" Type="http://schemas.openxmlformats.org/officeDocument/2006/relationships/image" Target="../media/image281.wmf"/><Relationship Id="rId7" Type="http://schemas.openxmlformats.org/officeDocument/2006/relationships/image" Target="../media/image217.wmf"/><Relationship Id="rId2" Type="http://schemas.openxmlformats.org/officeDocument/2006/relationships/image" Target="../media/image280.wmf"/><Relationship Id="rId1" Type="http://schemas.openxmlformats.org/officeDocument/2006/relationships/image" Target="../media/image279.wmf"/><Relationship Id="rId6" Type="http://schemas.openxmlformats.org/officeDocument/2006/relationships/image" Target="../media/image220.wmf"/><Relationship Id="rId5" Type="http://schemas.openxmlformats.org/officeDocument/2006/relationships/image" Target="../media/image283.wmf"/><Relationship Id="rId4" Type="http://schemas.openxmlformats.org/officeDocument/2006/relationships/image" Target="../media/image282.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88.wmf"/><Relationship Id="rId2" Type="http://schemas.openxmlformats.org/officeDocument/2006/relationships/image" Target="../media/image287.wmf"/><Relationship Id="rId1" Type="http://schemas.openxmlformats.org/officeDocument/2006/relationships/image" Target="../media/image286.wmf"/><Relationship Id="rId5" Type="http://schemas.openxmlformats.org/officeDocument/2006/relationships/image" Target="../media/image290.wmf"/><Relationship Id="rId4" Type="http://schemas.openxmlformats.org/officeDocument/2006/relationships/image" Target="../media/image289.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298.wmf"/><Relationship Id="rId13" Type="http://schemas.openxmlformats.org/officeDocument/2006/relationships/image" Target="../media/image303.wmf"/><Relationship Id="rId3" Type="http://schemas.openxmlformats.org/officeDocument/2006/relationships/image" Target="../media/image293.wmf"/><Relationship Id="rId7" Type="http://schemas.openxmlformats.org/officeDocument/2006/relationships/image" Target="../media/image297.wmf"/><Relationship Id="rId12" Type="http://schemas.openxmlformats.org/officeDocument/2006/relationships/image" Target="../media/image302.wmf"/><Relationship Id="rId2" Type="http://schemas.openxmlformats.org/officeDocument/2006/relationships/image" Target="../media/image292.wmf"/><Relationship Id="rId1" Type="http://schemas.openxmlformats.org/officeDocument/2006/relationships/image" Target="../media/image291.wmf"/><Relationship Id="rId6" Type="http://schemas.openxmlformats.org/officeDocument/2006/relationships/image" Target="../media/image296.wmf"/><Relationship Id="rId11" Type="http://schemas.openxmlformats.org/officeDocument/2006/relationships/image" Target="../media/image301.wmf"/><Relationship Id="rId5" Type="http://schemas.openxmlformats.org/officeDocument/2006/relationships/image" Target="../media/image295.wmf"/><Relationship Id="rId10" Type="http://schemas.openxmlformats.org/officeDocument/2006/relationships/image" Target="../media/image300.wmf"/><Relationship Id="rId4" Type="http://schemas.openxmlformats.org/officeDocument/2006/relationships/image" Target="../media/image294.wmf"/><Relationship Id="rId9" Type="http://schemas.openxmlformats.org/officeDocument/2006/relationships/image" Target="../media/image299.wmf"/><Relationship Id="rId14" Type="http://schemas.openxmlformats.org/officeDocument/2006/relationships/image" Target="../media/image304.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312.wmf"/><Relationship Id="rId3" Type="http://schemas.openxmlformats.org/officeDocument/2006/relationships/image" Target="../media/image307.wmf"/><Relationship Id="rId7" Type="http://schemas.openxmlformats.org/officeDocument/2006/relationships/image" Target="../media/image311.wmf"/><Relationship Id="rId2" Type="http://schemas.openxmlformats.org/officeDocument/2006/relationships/image" Target="../media/image306.wmf"/><Relationship Id="rId1" Type="http://schemas.openxmlformats.org/officeDocument/2006/relationships/image" Target="../media/image305.wmf"/><Relationship Id="rId6" Type="http://schemas.openxmlformats.org/officeDocument/2006/relationships/image" Target="../media/image310.wmf"/><Relationship Id="rId5" Type="http://schemas.openxmlformats.org/officeDocument/2006/relationships/image" Target="../media/image309.wmf"/><Relationship Id="rId4" Type="http://schemas.openxmlformats.org/officeDocument/2006/relationships/image" Target="../media/image308.wmf"/><Relationship Id="rId9" Type="http://schemas.openxmlformats.org/officeDocument/2006/relationships/image" Target="../media/image313.wmf"/></Relationships>
</file>

<file path=ppt/drawings/_rels/vmlDrawing47.vml.rels><?xml version="1.0" encoding="UTF-8" standalone="yes"?>
<Relationships xmlns="http://schemas.openxmlformats.org/package/2006/relationships"><Relationship Id="rId8" Type="http://schemas.openxmlformats.org/officeDocument/2006/relationships/image" Target="../media/image321.wmf"/><Relationship Id="rId13" Type="http://schemas.openxmlformats.org/officeDocument/2006/relationships/image" Target="../media/image326.wmf"/><Relationship Id="rId18" Type="http://schemas.openxmlformats.org/officeDocument/2006/relationships/image" Target="../media/image331.wmf"/><Relationship Id="rId3" Type="http://schemas.openxmlformats.org/officeDocument/2006/relationships/image" Target="../media/image316.wmf"/><Relationship Id="rId21" Type="http://schemas.openxmlformats.org/officeDocument/2006/relationships/image" Target="../media/image334.wmf"/><Relationship Id="rId7" Type="http://schemas.openxmlformats.org/officeDocument/2006/relationships/image" Target="../media/image320.wmf"/><Relationship Id="rId12" Type="http://schemas.openxmlformats.org/officeDocument/2006/relationships/image" Target="../media/image325.wmf"/><Relationship Id="rId17" Type="http://schemas.openxmlformats.org/officeDocument/2006/relationships/image" Target="../media/image330.wmf"/><Relationship Id="rId2" Type="http://schemas.openxmlformats.org/officeDocument/2006/relationships/image" Target="../media/image315.wmf"/><Relationship Id="rId16" Type="http://schemas.openxmlformats.org/officeDocument/2006/relationships/image" Target="../media/image329.wmf"/><Relationship Id="rId20" Type="http://schemas.openxmlformats.org/officeDocument/2006/relationships/image" Target="../media/image333.wmf"/><Relationship Id="rId1" Type="http://schemas.openxmlformats.org/officeDocument/2006/relationships/image" Target="../media/image314.wmf"/><Relationship Id="rId6" Type="http://schemas.openxmlformats.org/officeDocument/2006/relationships/image" Target="../media/image319.wmf"/><Relationship Id="rId11" Type="http://schemas.openxmlformats.org/officeDocument/2006/relationships/image" Target="../media/image324.wmf"/><Relationship Id="rId5" Type="http://schemas.openxmlformats.org/officeDocument/2006/relationships/image" Target="../media/image318.wmf"/><Relationship Id="rId15" Type="http://schemas.openxmlformats.org/officeDocument/2006/relationships/image" Target="../media/image328.wmf"/><Relationship Id="rId10" Type="http://schemas.openxmlformats.org/officeDocument/2006/relationships/image" Target="../media/image323.wmf"/><Relationship Id="rId19" Type="http://schemas.openxmlformats.org/officeDocument/2006/relationships/image" Target="../media/image332.wmf"/><Relationship Id="rId4" Type="http://schemas.openxmlformats.org/officeDocument/2006/relationships/image" Target="../media/image317.wmf"/><Relationship Id="rId9" Type="http://schemas.openxmlformats.org/officeDocument/2006/relationships/image" Target="../media/image322.wmf"/><Relationship Id="rId14" Type="http://schemas.openxmlformats.org/officeDocument/2006/relationships/image" Target="../media/image327.wmf"/></Relationships>
</file>

<file path=ppt/drawings/_rels/vmlDrawing48.vml.rels><?xml version="1.0" encoding="UTF-8" standalone="yes"?>
<Relationships xmlns="http://schemas.openxmlformats.org/package/2006/relationships"><Relationship Id="rId8" Type="http://schemas.openxmlformats.org/officeDocument/2006/relationships/image" Target="../media/image343.wmf"/><Relationship Id="rId3" Type="http://schemas.openxmlformats.org/officeDocument/2006/relationships/image" Target="../media/image338.wmf"/><Relationship Id="rId7" Type="http://schemas.openxmlformats.org/officeDocument/2006/relationships/image" Target="../media/image342.wmf"/><Relationship Id="rId2" Type="http://schemas.openxmlformats.org/officeDocument/2006/relationships/image" Target="../media/image337.wmf"/><Relationship Id="rId1" Type="http://schemas.openxmlformats.org/officeDocument/2006/relationships/image" Target="../media/image336.wmf"/><Relationship Id="rId6" Type="http://schemas.openxmlformats.org/officeDocument/2006/relationships/image" Target="../media/image341.wmf"/><Relationship Id="rId5" Type="http://schemas.openxmlformats.org/officeDocument/2006/relationships/image" Target="../media/image340.wmf"/><Relationship Id="rId10" Type="http://schemas.openxmlformats.org/officeDocument/2006/relationships/image" Target="../media/image345.wmf"/><Relationship Id="rId4" Type="http://schemas.openxmlformats.org/officeDocument/2006/relationships/image" Target="../media/image339.wmf"/><Relationship Id="rId9" Type="http://schemas.openxmlformats.org/officeDocument/2006/relationships/image" Target="../media/image344.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355.emf"/><Relationship Id="rId3" Type="http://schemas.openxmlformats.org/officeDocument/2006/relationships/image" Target="../media/image350.wmf"/><Relationship Id="rId7" Type="http://schemas.openxmlformats.org/officeDocument/2006/relationships/image" Target="../media/image354.emf"/><Relationship Id="rId2" Type="http://schemas.openxmlformats.org/officeDocument/2006/relationships/image" Target="../media/image349.wmf"/><Relationship Id="rId1" Type="http://schemas.openxmlformats.org/officeDocument/2006/relationships/image" Target="../media/image348.wmf"/><Relationship Id="rId6" Type="http://schemas.openxmlformats.org/officeDocument/2006/relationships/image" Target="../media/image353.wmf"/><Relationship Id="rId5" Type="http://schemas.openxmlformats.org/officeDocument/2006/relationships/image" Target="../media/image352.wmf"/><Relationship Id="rId10" Type="http://schemas.openxmlformats.org/officeDocument/2006/relationships/image" Target="../media/image357.wmf"/><Relationship Id="rId4" Type="http://schemas.openxmlformats.org/officeDocument/2006/relationships/image" Target="../media/image351.wmf"/><Relationship Id="rId9" Type="http://schemas.openxmlformats.org/officeDocument/2006/relationships/image" Target="../media/image35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9.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60.wmf"/><Relationship Id="rId7" Type="http://schemas.openxmlformats.org/officeDocument/2006/relationships/image" Target="../media/image364.wmf"/><Relationship Id="rId2" Type="http://schemas.openxmlformats.org/officeDocument/2006/relationships/image" Target="../media/image359.wmf"/><Relationship Id="rId1" Type="http://schemas.openxmlformats.org/officeDocument/2006/relationships/image" Target="../media/image358.wmf"/><Relationship Id="rId6" Type="http://schemas.openxmlformats.org/officeDocument/2006/relationships/image" Target="../media/image363.wmf"/><Relationship Id="rId5" Type="http://schemas.openxmlformats.org/officeDocument/2006/relationships/image" Target="../media/image362.wmf"/><Relationship Id="rId4" Type="http://schemas.openxmlformats.org/officeDocument/2006/relationships/image" Target="../media/image361.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367.wmf"/><Relationship Id="rId2" Type="http://schemas.openxmlformats.org/officeDocument/2006/relationships/image" Target="../media/image366.wmf"/><Relationship Id="rId1" Type="http://schemas.openxmlformats.org/officeDocument/2006/relationships/image" Target="../media/image365.wmf"/><Relationship Id="rId4" Type="http://schemas.openxmlformats.org/officeDocument/2006/relationships/image" Target="../media/image368.wmf"/></Relationships>
</file>

<file path=ppt/drawings/_rels/vmlDrawing52.vml.rels><?xml version="1.0" encoding="UTF-8" standalone="yes"?>
<Relationships xmlns="http://schemas.openxmlformats.org/package/2006/relationships"><Relationship Id="rId8" Type="http://schemas.openxmlformats.org/officeDocument/2006/relationships/image" Target="../media/image377.wmf"/><Relationship Id="rId3" Type="http://schemas.openxmlformats.org/officeDocument/2006/relationships/image" Target="../media/image372.wmf"/><Relationship Id="rId7" Type="http://schemas.openxmlformats.org/officeDocument/2006/relationships/image" Target="../media/image376.wmf"/><Relationship Id="rId2" Type="http://schemas.openxmlformats.org/officeDocument/2006/relationships/image" Target="../media/image371.wmf"/><Relationship Id="rId1" Type="http://schemas.openxmlformats.org/officeDocument/2006/relationships/image" Target="../media/image370.wmf"/><Relationship Id="rId6" Type="http://schemas.openxmlformats.org/officeDocument/2006/relationships/image" Target="../media/image375.wmf"/><Relationship Id="rId5" Type="http://schemas.openxmlformats.org/officeDocument/2006/relationships/image" Target="../media/image374.wmf"/><Relationship Id="rId10" Type="http://schemas.openxmlformats.org/officeDocument/2006/relationships/image" Target="../media/image379.wmf"/><Relationship Id="rId4" Type="http://schemas.openxmlformats.org/officeDocument/2006/relationships/image" Target="../media/image373.wmf"/><Relationship Id="rId9" Type="http://schemas.openxmlformats.org/officeDocument/2006/relationships/image" Target="../media/image378.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382.wmf"/><Relationship Id="rId1" Type="http://schemas.openxmlformats.org/officeDocument/2006/relationships/image" Target="../media/image381.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385.wmf"/><Relationship Id="rId2" Type="http://schemas.openxmlformats.org/officeDocument/2006/relationships/image" Target="../media/image384.wmf"/><Relationship Id="rId1" Type="http://schemas.openxmlformats.org/officeDocument/2006/relationships/image" Target="../media/image383.wmf"/><Relationship Id="rId4" Type="http://schemas.openxmlformats.org/officeDocument/2006/relationships/image" Target="../media/image386.w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389.wmf"/><Relationship Id="rId2" Type="http://schemas.openxmlformats.org/officeDocument/2006/relationships/image" Target="../media/image388.wmf"/><Relationship Id="rId1" Type="http://schemas.openxmlformats.org/officeDocument/2006/relationships/image" Target="../media/image387.wmf"/><Relationship Id="rId4" Type="http://schemas.openxmlformats.org/officeDocument/2006/relationships/image" Target="../media/image390.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393.wmf"/><Relationship Id="rId2" Type="http://schemas.openxmlformats.org/officeDocument/2006/relationships/image" Target="../media/image392.wmf"/><Relationship Id="rId1" Type="http://schemas.openxmlformats.org/officeDocument/2006/relationships/image" Target="../media/image391.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396.wmf"/><Relationship Id="rId2" Type="http://schemas.openxmlformats.org/officeDocument/2006/relationships/image" Target="../media/image395.wmf"/><Relationship Id="rId1" Type="http://schemas.openxmlformats.org/officeDocument/2006/relationships/image" Target="../media/image394.wmf"/><Relationship Id="rId5" Type="http://schemas.openxmlformats.org/officeDocument/2006/relationships/image" Target="../media/image398.wmf"/><Relationship Id="rId4" Type="http://schemas.openxmlformats.org/officeDocument/2006/relationships/image" Target="../media/image397.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99.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40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402.wmf"/><Relationship Id="rId1" Type="http://schemas.openxmlformats.org/officeDocument/2006/relationships/image" Target="../media/image401.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03.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406.wmf"/><Relationship Id="rId2" Type="http://schemas.openxmlformats.org/officeDocument/2006/relationships/image" Target="../media/image405.wmf"/><Relationship Id="rId1" Type="http://schemas.openxmlformats.org/officeDocument/2006/relationships/image" Target="../media/image404.wmf"/><Relationship Id="rId6" Type="http://schemas.openxmlformats.org/officeDocument/2006/relationships/image" Target="../media/image409.wmf"/><Relationship Id="rId5" Type="http://schemas.openxmlformats.org/officeDocument/2006/relationships/image" Target="../media/image408.wmf"/><Relationship Id="rId4" Type="http://schemas.openxmlformats.org/officeDocument/2006/relationships/image" Target="../media/image407.wmf"/></Relationships>
</file>

<file path=ppt/drawings/_rels/vmlDrawing63.vml.rels><?xml version="1.0" encoding="UTF-8" standalone="yes"?>
<Relationships xmlns="http://schemas.openxmlformats.org/package/2006/relationships"><Relationship Id="rId8" Type="http://schemas.openxmlformats.org/officeDocument/2006/relationships/image" Target="../media/image417.wmf"/><Relationship Id="rId3" Type="http://schemas.openxmlformats.org/officeDocument/2006/relationships/image" Target="../media/image412.wmf"/><Relationship Id="rId7" Type="http://schemas.openxmlformats.org/officeDocument/2006/relationships/image" Target="../media/image416.wmf"/><Relationship Id="rId2" Type="http://schemas.openxmlformats.org/officeDocument/2006/relationships/image" Target="../media/image411.wmf"/><Relationship Id="rId1" Type="http://schemas.openxmlformats.org/officeDocument/2006/relationships/image" Target="../media/image410.wmf"/><Relationship Id="rId6" Type="http://schemas.openxmlformats.org/officeDocument/2006/relationships/image" Target="../media/image415.wmf"/><Relationship Id="rId5" Type="http://schemas.openxmlformats.org/officeDocument/2006/relationships/image" Target="../media/image414.wmf"/><Relationship Id="rId10" Type="http://schemas.openxmlformats.org/officeDocument/2006/relationships/image" Target="../media/image419.wmf"/><Relationship Id="rId4" Type="http://schemas.openxmlformats.org/officeDocument/2006/relationships/image" Target="../media/image413.wmf"/><Relationship Id="rId9" Type="http://schemas.openxmlformats.org/officeDocument/2006/relationships/image" Target="../media/image418.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422.wmf"/><Relationship Id="rId2" Type="http://schemas.openxmlformats.org/officeDocument/2006/relationships/image" Target="../media/image421.wmf"/><Relationship Id="rId1" Type="http://schemas.openxmlformats.org/officeDocument/2006/relationships/image" Target="../media/image420.wmf"/><Relationship Id="rId4" Type="http://schemas.openxmlformats.org/officeDocument/2006/relationships/image" Target="../media/image423.wmf"/></Relationships>
</file>

<file path=ppt/drawings/_rels/vmlDrawing65.vml.rels><?xml version="1.0" encoding="UTF-8" standalone="yes"?>
<Relationships xmlns="http://schemas.openxmlformats.org/package/2006/relationships"><Relationship Id="rId8" Type="http://schemas.openxmlformats.org/officeDocument/2006/relationships/image" Target="../media/image432.wmf"/><Relationship Id="rId3" Type="http://schemas.openxmlformats.org/officeDocument/2006/relationships/image" Target="../media/image427.wmf"/><Relationship Id="rId7" Type="http://schemas.openxmlformats.org/officeDocument/2006/relationships/image" Target="../media/image431.wmf"/><Relationship Id="rId2" Type="http://schemas.openxmlformats.org/officeDocument/2006/relationships/image" Target="../media/image426.wmf"/><Relationship Id="rId1" Type="http://schemas.openxmlformats.org/officeDocument/2006/relationships/image" Target="../media/image425.wmf"/><Relationship Id="rId6" Type="http://schemas.openxmlformats.org/officeDocument/2006/relationships/image" Target="../media/image430.wmf"/><Relationship Id="rId5" Type="http://schemas.openxmlformats.org/officeDocument/2006/relationships/image" Target="../media/image429.wmf"/><Relationship Id="rId4" Type="http://schemas.openxmlformats.org/officeDocument/2006/relationships/image" Target="../media/image428.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435.wmf"/><Relationship Id="rId2" Type="http://schemas.openxmlformats.org/officeDocument/2006/relationships/image" Target="../media/image434.wmf"/><Relationship Id="rId1" Type="http://schemas.openxmlformats.org/officeDocument/2006/relationships/image" Target="../media/image433.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438.wmf"/><Relationship Id="rId2" Type="http://schemas.openxmlformats.org/officeDocument/2006/relationships/image" Target="../media/image437.wmf"/><Relationship Id="rId1" Type="http://schemas.openxmlformats.org/officeDocument/2006/relationships/image" Target="../media/image436.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441.wmf"/><Relationship Id="rId2" Type="http://schemas.openxmlformats.org/officeDocument/2006/relationships/image" Target="../media/image440.wmf"/><Relationship Id="rId1" Type="http://schemas.openxmlformats.org/officeDocument/2006/relationships/image" Target="../media/image439.wmf"/></Relationships>
</file>

<file path=ppt/drawings/_rels/vmlDrawing69.vml.rels><?xml version="1.0" encoding="UTF-8" standalone="yes"?>
<Relationships xmlns="http://schemas.openxmlformats.org/package/2006/relationships"><Relationship Id="rId3" Type="http://schemas.openxmlformats.org/officeDocument/2006/relationships/image" Target="../media/image444.wmf"/><Relationship Id="rId2" Type="http://schemas.openxmlformats.org/officeDocument/2006/relationships/image" Target="../media/image443.wmf"/><Relationship Id="rId1" Type="http://schemas.openxmlformats.org/officeDocument/2006/relationships/image" Target="../media/image442.wmf"/><Relationship Id="rId6" Type="http://schemas.openxmlformats.org/officeDocument/2006/relationships/image" Target="../media/image447.wmf"/><Relationship Id="rId5" Type="http://schemas.openxmlformats.org/officeDocument/2006/relationships/image" Target="../media/image446.wmf"/><Relationship Id="rId4" Type="http://schemas.openxmlformats.org/officeDocument/2006/relationships/image" Target="../media/image44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450.wmf"/><Relationship Id="rId2" Type="http://schemas.openxmlformats.org/officeDocument/2006/relationships/image" Target="../media/image449.wmf"/><Relationship Id="rId1" Type="http://schemas.openxmlformats.org/officeDocument/2006/relationships/image" Target="../media/image448.wmf"/><Relationship Id="rId4" Type="http://schemas.openxmlformats.org/officeDocument/2006/relationships/image" Target="../media/image451.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453.wmf"/><Relationship Id="rId1" Type="http://schemas.openxmlformats.org/officeDocument/2006/relationships/image" Target="../media/image452.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454.w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456.wmf"/><Relationship Id="rId1" Type="http://schemas.openxmlformats.org/officeDocument/2006/relationships/image" Target="../media/image455.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457.wmf"/><Relationship Id="rId1" Type="http://schemas.openxmlformats.org/officeDocument/2006/relationships/image" Target="../media/image454.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458.wmf"/></Relationships>
</file>

<file path=ppt/drawings/_rels/vmlDrawing76.vml.rels><?xml version="1.0" encoding="UTF-8" standalone="yes"?>
<Relationships xmlns="http://schemas.openxmlformats.org/package/2006/relationships"><Relationship Id="rId3" Type="http://schemas.openxmlformats.org/officeDocument/2006/relationships/image" Target="../media/image461.wmf"/><Relationship Id="rId2" Type="http://schemas.openxmlformats.org/officeDocument/2006/relationships/image" Target="../media/image460.wmf"/><Relationship Id="rId1" Type="http://schemas.openxmlformats.org/officeDocument/2006/relationships/image" Target="../media/image459.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464.wmf"/><Relationship Id="rId2" Type="http://schemas.openxmlformats.org/officeDocument/2006/relationships/image" Target="../media/image463.wmf"/><Relationship Id="rId1" Type="http://schemas.openxmlformats.org/officeDocument/2006/relationships/image" Target="../media/image462.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465.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468.wmf"/><Relationship Id="rId2" Type="http://schemas.openxmlformats.org/officeDocument/2006/relationships/image" Target="../media/image467.wmf"/><Relationship Id="rId1" Type="http://schemas.openxmlformats.org/officeDocument/2006/relationships/image" Target="../media/image466.wmf"/><Relationship Id="rId4" Type="http://schemas.openxmlformats.org/officeDocument/2006/relationships/image" Target="../media/image46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472.wmf"/><Relationship Id="rId2" Type="http://schemas.openxmlformats.org/officeDocument/2006/relationships/image" Target="../media/image471.wmf"/><Relationship Id="rId1" Type="http://schemas.openxmlformats.org/officeDocument/2006/relationships/image" Target="../media/image470.wmf"/><Relationship Id="rId5" Type="http://schemas.openxmlformats.org/officeDocument/2006/relationships/image" Target="../media/image474.wmf"/><Relationship Id="rId4" Type="http://schemas.openxmlformats.org/officeDocument/2006/relationships/image" Target="../media/image473.wmf"/></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477.wmf"/><Relationship Id="rId2" Type="http://schemas.openxmlformats.org/officeDocument/2006/relationships/image" Target="../media/image476.wmf"/><Relationship Id="rId1" Type="http://schemas.openxmlformats.org/officeDocument/2006/relationships/image" Target="../media/image475.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480.wmf"/><Relationship Id="rId2" Type="http://schemas.openxmlformats.org/officeDocument/2006/relationships/image" Target="../media/image479.wmf"/><Relationship Id="rId1" Type="http://schemas.openxmlformats.org/officeDocument/2006/relationships/image" Target="../media/image478.wmf"/><Relationship Id="rId5" Type="http://schemas.openxmlformats.org/officeDocument/2006/relationships/image" Target="../media/image482.wmf"/><Relationship Id="rId4" Type="http://schemas.openxmlformats.org/officeDocument/2006/relationships/image" Target="../media/image481.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485.wmf"/><Relationship Id="rId2" Type="http://schemas.openxmlformats.org/officeDocument/2006/relationships/image" Target="../media/image484.wmf"/><Relationship Id="rId1" Type="http://schemas.openxmlformats.org/officeDocument/2006/relationships/image" Target="../media/image483.wmf"/><Relationship Id="rId5" Type="http://schemas.openxmlformats.org/officeDocument/2006/relationships/image" Target="../media/image487.wmf"/><Relationship Id="rId4" Type="http://schemas.openxmlformats.org/officeDocument/2006/relationships/image" Target="../media/image486.wmf"/></Relationships>
</file>

<file path=ppt/drawings/_rels/vmlDrawing84.vml.rels><?xml version="1.0" encoding="UTF-8" standalone="yes"?>
<Relationships xmlns="http://schemas.openxmlformats.org/package/2006/relationships"><Relationship Id="rId3" Type="http://schemas.openxmlformats.org/officeDocument/2006/relationships/image" Target="../media/image490.wmf"/><Relationship Id="rId2" Type="http://schemas.openxmlformats.org/officeDocument/2006/relationships/image" Target="../media/image489.wmf"/><Relationship Id="rId1" Type="http://schemas.openxmlformats.org/officeDocument/2006/relationships/image" Target="../media/image488.wmf"/><Relationship Id="rId5" Type="http://schemas.openxmlformats.org/officeDocument/2006/relationships/image" Target="../media/image492.wmf"/><Relationship Id="rId4" Type="http://schemas.openxmlformats.org/officeDocument/2006/relationships/image" Target="../media/image491.wmf"/></Relationships>
</file>

<file path=ppt/drawings/_rels/vmlDrawing85.vml.rels><?xml version="1.0" encoding="UTF-8" standalone="yes"?>
<Relationships xmlns="http://schemas.openxmlformats.org/package/2006/relationships"><Relationship Id="rId2" Type="http://schemas.openxmlformats.org/officeDocument/2006/relationships/image" Target="../media/image494.wmf"/><Relationship Id="rId1" Type="http://schemas.openxmlformats.org/officeDocument/2006/relationships/image" Target="../media/image493.wmf"/></Relationships>
</file>

<file path=ppt/drawings/_rels/vmlDrawing86.vml.rels><?xml version="1.0" encoding="UTF-8" standalone="yes"?>
<Relationships xmlns="http://schemas.openxmlformats.org/package/2006/relationships"><Relationship Id="rId3" Type="http://schemas.openxmlformats.org/officeDocument/2006/relationships/image" Target="../media/image497.wmf"/><Relationship Id="rId2" Type="http://schemas.openxmlformats.org/officeDocument/2006/relationships/image" Target="../media/image496.wmf"/><Relationship Id="rId1" Type="http://schemas.openxmlformats.org/officeDocument/2006/relationships/image" Target="../media/image495.wmf"/><Relationship Id="rId5" Type="http://schemas.openxmlformats.org/officeDocument/2006/relationships/image" Target="../media/image499.wmf"/><Relationship Id="rId4" Type="http://schemas.openxmlformats.org/officeDocument/2006/relationships/image" Target="../media/image498.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502.wmf"/><Relationship Id="rId2" Type="http://schemas.openxmlformats.org/officeDocument/2006/relationships/image" Target="../media/image501.wmf"/><Relationship Id="rId1" Type="http://schemas.openxmlformats.org/officeDocument/2006/relationships/image" Target="../media/image500.wmf"/><Relationship Id="rId5" Type="http://schemas.openxmlformats.org/officeDocument/2006/relationships/image" Target="../media/image504.wmf"/><Relationship Id="rId4" Type="http://schemas.openxmlformats.org/officeDocument/2006/relationships/image" Target="../media/image503.wmf"/></Relationships>
</file>

<file path=ppt/drawings/_rels/vmlDrawing88.vml.rels><?xml version="1.0" encoding="UTF-8" standalone="yes"?>
<Relationships xmlns="http://schemas.openxmlformats.org/package/2006/relationships"><Relationship Id="rId2" Type="http://schemas.openxmlformats.org/officeDocument/2006/relationships/image" Target="../media/image506.wmf"/><Relationship Id="rId1" Type="http://schemas.openxmlformats.org/officeDocument/2006/relationships/image" Target="../media/image505.w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50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510.wmf"/><Relationship Id="rId7" Type="http://schemas.openxmlformats.org/officeDocument/2006/relationships/image" Target="../media/image514.wmf"/><Relationship Id="rId2" Type="http://schemas.openxmlformats.org/officeDocument/2006/relationships/image" Target="../media/image509.wmf"/><Relationship Id="rId1" Type="http://schemas.openxmlformats.org/officeDocument/2006/relationships/image" Target="../media/image508.wmf"/><Relationship Id="rId6" Type="http://schemas.openxmlformats.org/officeDocument/2006/relationships/image" Target="../media/image513.wmf"/><Relationship Id="rId5" Type="http://schemas.openxmlformats.org/officeDocument/2006/relationships/image" Target="../media/image512.wmf"/><Relationship Id="rId4" Type="http://schemas.openxmlformats.org/officeDocument/2006/relationships/image" Target="../media/image511.wmf"/></Relationships>
</file>

<file path=ppt/drawings/_rels/vmlDrawing91.vml.rels><?xml version="1.0" encoding="UTF-8" standalone="yes"?>
<Relationships xmlns="http://schemas.openxmlformats.org/package/2006/relationships"><Relationship Id="rId3" Type="http://schemas.openxmlformats.org/officeDocument/2006/relationships/image" Target="../media/image517.wmf"/><Relationship Id="rId7" Type="http://schemas.openxmlformats.org/officeDocument/2006/relationships/image" Target="../media/image521.wmf"/><Relationship Id="rId2" Type="http://schemas.openxmlformats.org/officeDocument/2006/relationships/image" Target="../media/image516.wmf"/><Relationship Id="rId1" Type="http://schemas.openxmlformats.org/officeDocument/2006/relationships/image" Target="../media/image515.wmf"/><Relationship Id="rId6" Type="http://schemas.openxmlformats.org/officeDocument/2006/relationships/image" Target="../media/image520.wmf"/><Relationship Id="rId5" Type="http://schemas.openxmlformats.org/officeDocument/2006/relationships/image" Target="../media/image519.wmf"/><Relationship Id="rId4" Type="http://schemas.openxmlformats.org/officeDocument/2006/relationships/image" Target="../media/image518.wmf"/></Relationships>
</file>

<file path=ppt/drawings/_rels/vmlDrawing92.vml.rels><?xml version="1.0" encoding="UTF-8" standalone="yes"?>
<Relationships xmlns="http://schemas.openxmlformats.org/package/2006/relationships"><Relationship Id="rId3" Type="http://schemas.openxmlformats.org/officeDocument/2006/relationships/image" Target="../media/image524.wmf"/><Relationship Id="rId2" Type="http://schemas.openxmlformats.org/officeDocument/2006/relationships/image" Target="../media/image523.wmf"/><Relationship Id="rId1" Type="http://schemas.openxmlformats.org/officeDocument/2006/relationships/image" Target="../media/image522.wmf"/><Relationship Id="rId5" Type="http://schemas.openxmlformats.org/officeDocument/2006/relationships/image" Target="../media/image526.wmf"/><Relationship Id="rId4" Type="http://schemas.openxmlformats.org/officeDocument/2006/relationships/image" Target="../media/image525.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529.wmf"/><Relationship Id="rId2" Type="http://schemas.openxmlformats.org/officeDocument/2006/relationships/image" Target="../media/image528.wmf"/><Relationship Id="rId1" Type="http://schemas.openxmlformats.org/officeDocument/2006/relationships/image" Target="../media/image527.w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531.wmf"/><Relationship Id="rId1" Type="http://schemas.openxmlformats.org/officeDocument/2006/relationships/image" Target="../media/image530.wmf"/></Relationships>
</file>

<file path=ppt/drawings/_rels/vmlDrawing95.vml.rels><?xml version="1.0" encoding="UTF-8" standalone="yes"?>
<Relationships xmlns="http://schemas.openxmlformats.org/package/2006/relationships"><Relationship Id="rId2" Type="http://schemas.openxmlformats.org/officeDocument/2006/relationships/image" Target="../media/image533.wmf"/><Relationship Id="rId1" Type="http://schemas.openxmlformats.org/officeDocument/2006/relationships/image" Target="../media/image532.wmf"/></Relationships>
</file>

<file path=ppt/drawings/_rels/vmlDrawing96.vml.rels><?xml version="1.0" encoding="UTF-8" standalone="yes"?>
<Relationships xmlns="http://schemas.openxmlformats.org/package/2006/relationships"><Relationship Id="rId2" Type="http://schemas.openxmlformats.org/officeDocument/2006/relationships/image" Target="../media/image535.wmf"/><Relationship Id="rId1" Type="http://schemas.openxmlformats.org/officeDocument/2006/relationships/image" Target="../media/image534.wmf"/></Relationships>
</file>

<file path=ppt/drawings/_rels/vmlDrawing97.vml.rels><?xml version="1.0" encoding="UTF-8" standalone="yes"?>
<Relationships xmlns="http://schemas.openxmlformats.org/package/2006/relationships"><Relationship Id="rId3" Type="http://schemas.openxmlformats.org/officeDocument/2006/relationships/image" Target="../media/image538.wmf"/><Relationship Id="rId2" Type="http://schemas.openxmlformats.org/officeDocument/2006/relationships/image" Target="../media/image537.wmf"/><Relationship Id="rId1" Type="http://schemas.openxmlformats.org/officeDocument/2006/relationships/image" Target="../media/image536.wmf"/><Relationship Id="rId4" Type="http://schemas.openxmlformats.org/officeDocument/2006/relationships/image" Target="../media/image539.wmf"/></Relationships>
</file>

<file path=ppt/drawings/_rels/vmlDrawing98.vml.rels><?xml version="1.0" encoding="UTF-8" standalone="yes"?>
<Relationships xmlns="http://schemas.openxmlformats.org/package/2006/relationships"><Relationship Id="rId3" Type="http://schemas.openxmlformats.org/officeDocument/2006/relationships/image" Target="../media/image542.wmf"/><Relationship Id="rId2" Type="http://schemas.openxmlformats.org/officeDocument/2006/relationships/image" Target="../media/image541.wmf"/><Relationship Id="rId1" Type="http://schemas.openxmlformats.org/officeDocument/2006/relationships/image" Target="../media/image540.wmf"/><Relationship Id="rId5" Type="http://schemas.openxmlformats.org/officeDocument/2006/relationships/image" Target="../media/image544.wmf"/><Relationship Id="rId4" Type="http://schemas.openxmlformats.org/officeDocument/2006/relationships/image" Target="../media/image543.wmf"/></Relationships>
</file>

<file path=ppt/drawings/_rels/vmlDrawing99.vml.rels><?xml version="1.0" encoding="UTF-8" standalone="yes"?>
<Relationships xmlns="http://schemas.openxmlformats.org/package/2006/relationships"><Relationship Id="rId8" Type="http://schemas.openxmlformats.org/officeDocument/2006/relationships/image" Target="../media/image550.wmf"/><Relationship Id="rId3" Type="http://schemas.openxmlformats.org/officeDocument/2006/relationships/image" Target="../media/image545.wmf"/><Relationship Id="rId7" Type="http://schemas.openxmlformats.org/officeDocument/2006/relationships/image" Target="../media/image549.wmf"/><Relationship Id="rId2" Type="http://schemas.openxmlformats.org/officeDocument/2006/relationships/image" Target="../media/image541.wmf"/><Relationship Id="rId1" Type="http://schemas.openxmlformats.org/officeDocument/2006/relationships/image" Target="../media/image442.wmf"/><Relationship Id="rId6" Type="http://schemas.openxmlformats.org/officeDocument/2006/relationships/image" Target="../media/image548.wmf"/><Relationship Id="rId5" Type="http://schemas.openxmlformats.org/officeDocument/2006/relationships/image" Target="../media/image547.wmf"/><Relationship Id="rId10" Type="http://schemas.openxmlformats.org/officeDocument/2006/relationships/image" Target="../media/image552.wmf"/><Relationship Id="rId4" Type="http://schemas.openxmlformats.org/officeDocument/2006/relationships/image" Target="../media/image546.wmf"/><Relationship Id="rId9" Type="http://schemas.openxmlformats.org/officeDocument/2006/relationships/image" Target="../media/image5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8365320-89A2-4010-A4C0-F398A1E93F6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DCF59C4-32BA-4BA8-875E-74882A8B291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2D091280-6AC6-45E3-AD6B-48102DDFB7BE}" type="slidenum">
              <a:rPr lang="en-US" altLang="zh-CN" sz="1200"/>
              <a:pPr algn="r"/>
              <a:t>2</a:t>
            </a:fld>
            <a:endParaRPr lang="en-US" altLang="zh-CN" sz="1200"/>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0D906C8-03F8-4D77-B94A-FF5F8C641A1A}" type="slidenum">
              <a:rPr lang="en-US" altLang="zh-CN" sz="1200"/>
              <a:pPr algn="r"/>
              <a:t>35</a:t>
            </a:fld>
            <a:endParaRPr lang="en-US" altLang="zh-CN" sz="1200"/>
          </a:p>
        </p:txBody>
      </p:sp>
      <p:sp>
        <p:nvSpPr>
          <p:cNvPr id="261123" name="Rectangle 2"/>
          <p:cNvSpPr>
            <a:spLocks noGrp="1" noRot="1" noChangeAspect="1" noChangeArrowheads="1" noTextEdit="1"/>
          </p:cNvSpPr>
          <p:nvPr>
            <p:ph type="sldImg"/>
          </p:nvPr>
        </p:nvSpPr>
        <p:spPr>
          <a:solidFill>
            <a:srgbClr val="FFFFFF"/>
          </a:solidFill>
          <a:ln/>
        </p:spPr>
      </p:sp>
      <p:sp>
        <p:nvSpPr>
          <p:cNvPr id="261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3542AB2F-C3B2-4A79-8CF6-77776120D6A0}" type="slidenum">
              <a:rPr lang="en-US" altLang="zh-CN" smtClean="0"/>
              <a:pPr/>
              <a:t>60</a:t>
            </a:fld>
            <a:endParaRPr lang="en-US" altLang="zh-CN" smtClean="0"/>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幻灯片图像占位符 1"/>
          <p:cNvSpPr>
            <a:spLocks noGrp="1" noRot="1" noChangeAspect="1" noTextEdit="1"/>
          </p:cNvSpPr>
          <p:nvPr>
            <p:ph type="sldImg"/>
          </p:nvPr>
        </p:nvSpPr>
        <p:spPr>
          <a:ln/>
        </p:spPr>
      </p:sp>
      <p:sp>
        <p:nvSpPr>
          <p:cNvPr id="89090"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89091" name="灯片编号占位符 3"/>
          <p:cNvSpPr>
            <a:spLocks noGrp="1"/>
          </p:cNvSpPr>
          <p:nvPr>
            <p:ph type="sldNum" sz="quarter" idx="5"/>
          </p:nvPr>
        </p:nvSpPr>
        <p:spPr>
          <a:noFill/>
        </p:spPr>
        <p:txBody>
          <a:bodyPr/>
          <a:lstStyle/>
          <a:p>
            <a:fld id="{649DB7DC-BF23-4E1C-8D13-9A36CBB62E0C}" type="slidenum">
              <a:rPr lang="en-US" altLang="zh-CN" smtClean="0"/>
              <a:pPr/>
              <a:t>61</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fld id="{10177B38-9942-4231-9DD6-34F50BDB9D7A}" type="slidenum">
              <a:rPr lang="en-US" altLang="zh-CN" smtClean="0"/>
              <a:pPr/>
              <a:t>62</a:t>
            </a:fld>
            <a:endParaRPr lang="en-US" altLang="zh-CN" smtClean="0"/>
          </a:p>
        </p:txBody>
      </p:sp>
      <p:sp>
        <p:nvSpPr>
          <p:cNvPr id="102402" name="Rectangle 2"/>
          <p:cNvSpPr>
            <a:spLocks noGrp="1" noRot="1" noChangeAspect="1" noChangeArrowheads="1" noTextEdit="1"/>
          </p:cNvSpPr>
          <p:nvPr>
            <p:ph type="sldImg"/>
          </p:nvPr>
        </p:nvSpPr>
        <p:spPr>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a:ln/>
        </p:spPr>
      </p:sp>
      <p:sp>
        <p:nvSpPr>
          <p:cNvPr id="83970" name="备注占位符 2"/>
          <p:cNvSpPr>
            <a:spLocks noGrp="1"/>
          </p:cNvSpPr>
          <p:nvPr>
            <p:ph type="body" idx="1"/>
          </p:nvPr>
        </p:nvSpPr>
        <p:spPr>
          <a:noFill/>
          <a:ln/>
        </p:spPr>
        <p:txBody>
          <a:bodyPr/>
          <a:lstStyle/>
          <a:p>
            <a:endParaRPr lang="zh-CN" altLang="en-US" smtClean="0">
              <a:ea typeface="宋体" charset="-122"/>
            </a:endParaRPr>
          </a:p>
        </p:txBody>
      </p:sp>
      <p:sp>
        <p:nvSpPr>
          <p:cNvPr id="83971" name="灯片编号占位符 3"/>
          <p:cNvSpPr>
            <a:spLocks noGrp="1"/>
          </p:cNvSpPr>
          <p:nvPr>
            <p:ph type="sldNum" sz="quarter" idx="5"/>
          </p:nvPr>
        </p:nvSpPr>
        <p:spPr>
          <a:noFill/>
        </p:spPr>
        <p:txBody>
          <a:bodyPr/>
          <a:lstStyle/>
          <a:p>
            <a:fld id="{7186EE74-34CC-4E2A-9420-D865A24E8071}" type="slidenum">
              <a:rPr lang="en-US" altLang="zh-CN" smtClean="0"/>
              <a:pPr/>
              <a:t>63</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a:ln/>
        </p:spPr>
      </p:sp>
      <p:sp>
        <p:nvSpPr>
          <p:cNvPr id="92162" name="备注占位符 2"/>
          <p:cNvSpPr>
            <a:spLocks noGrp="1"/>
          </p:cNvSpPr>
          <p:nvPr>
            <p:ph type="body" idx="1"/>
          </p:nvPr>
        </p:nvSpPr>
        <p:spPr>
          <a:noFill/>
          <a:ln/>
        </p:spPr>
        <p:txBody>
          <a:bodyPr/>
          <a:lstStyle/>
          <a:p>
            <a:endParaRPr lang="zh-CN" altLang="en-US" smtClean="0">
              <a:ea typeface="宋体" charset="-122"/>
            </a:endParaRPr>
          </a:p>
        </p:txBody>
      </p:sp>
      <p:sp>
        <p:nvSpPr>
          <p:cNvPr id="92163" name="灯片编号占位符 3"/>
          <p:cNvSpPr>
            <a:spLocks noGrp="1"/>
          </p:cNvSpPr>
          <p:nvPr>
            <p:ph type="sldNum" sz="quarter" idx="5"/>
          </p:nvPr>
        </p:nvSpPr>
        <p:spPr>
          <a:noFill/>
        </p:spPr>
        <p:txBody>
          <a:bodyPr/>
          <a:lstStyle/>
          <a:p>
            <a:fld id="{3D480F5E-4887-4922-ACDD-10063B7795AC}" type="slidenum">
              <a:rPr lang="en-US" altLang="zh-CN" smtClean="0"/>
              <a:pPr/>
              <a:t>64</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a:ln/>
        </p:spPr>
      </p:sp>
      <p:sp>
        <p:nvSpPr>
          <p:cNvPr id="98306" name="备注占位符 2"/>
          <p:cNvSpPr>
            <a:spLocks noGrp="1"/>
          </p:cNvSpPr>
          <p:nvPr>
            <p:ph type="body" idx="1"/>
          </p:nvPr>
        </p:nvSpPr>
        <p:spPr>
          <a:noFill/>
          <a:ln/>
        </p:spPr>
        <p:txBody>
          <a:bodyPr/>
          <a:lstStyle/>
          <a:p>
            <a:endParaRPr lang="zh-CN" altLang="en-US" smtClean="0">
              <a:ea typeface="宋体" charset="-122"/>
            </a:endParaRPr>
          </a:p>
        </p:txBody>
      </p:sp>
      <p:sp>
        <p:nvSpPr>
          <p:cNvPr id="98307" name="灯片编号占位符 3"/>
          <p:cNvSpPr>
            <a:spLocks noGrp="1"/>
          </p:cNvSpPr>
          <p:nvPr>
            <p:ph type="sldNum" sz="quarter" idx="5"/>
          </p:nvPr>
        </p:nvSpPr>
        <p:spPr>
          <a:noFill/>
        </p:spPr>
        <p:txBody>
          <a:bodyPr/>
          <a:lstStyle/>
          <a:p>
            <a:fld id="{1F0BF98F-12AA-48B6-A30C-C5C0E7289520}" type="slidenum">
              <a:rPr lang="en-US" altLang="zh-CN" smtClean="0"/>
              <a:pPr/>
              <a:t>65</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9E29F469-3566-4635-B4D4-C16F118121EC}" type="slidenum">
              <a:rPr lang="en-US" altLang="zh-CN" smtClean="0"/>
              <a:pPr/>
              <a:t>66</a:t>
            </a:fld>
            <a:endParaRPr lang="en-US" altLang="zh-CN" smtClean="0"/>
          </a:p>
        </p:txBody>
      </p:sp>
      <p:sp>
        <p:nvSpPr>
          <p:cNvPr id="105474" name="Rectangle 2"/>
          <p:cNvSpPr>
            <a:spLocks noGrp="1" noRot="1" noChangeAspect="1" noChangeArrowheads="1" noTextEdit="1"/>
          </p:cNvSpPr>
          <p:nvPr>
            <p:ph type="sldImg"/>
          </p:nvPr>
        </p:nvSpPr>
        <p:spPr>
          <a:solidFill>
            <a:srgbClr val="FFFFFF"/>
          </a:solidFill>
          <a:ln/>
        </p:spPr>
      </p:sp>
      <p:sp>
        <p:nvSpPr>
          <p:cNvPr id="1054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ea typeface="宋体" charset="-122"/>
              </a:rPr>
              <a:t> </a:t>
            </a:r>
            <a:endParaRPr lang="zh-CN" altLang="zh-CN" smtClean="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p:cNvSpPr>
          <p:nvPr>
            <p:ph type="sldImg"/>
          </p:nvPr>
        </p:nvSpPr>
        <p:spPr>
          <a:ln/>
        </p:spPr>
      </p:sp>
      <p:sp>
        <p:nvSpPr>
          <p:cNvPr id="110594" name="备注占位符 2"/>
          <p:cNvSpPr>
            <a:spLocks noGrp="1"/>
          </p:cNvSpPr>
          <p:nvPr>
            <p:ph type="body" idx="1"/>
          </p:nvPr>
        </p:nvSpPr>
        <p:spPr>
          <a:noFill/>
          <a:ln/>
        </p:spPr>
        <p:txBody>
          <a:bodyPr/>
          <a:lstStyle/>
          <a:p>
            <a:endParaRPr lang="zh-CN" altLang="en-US" smtClean="0">
              <a:ea typeface="宋体" charset="-122"/>
            </a:endParaRPr>
          </a:p>
        </p:txBody>
      </p:sp>
      <p:sp>
        <p:nvSpPr>
          <p:cNvPr id="110595" name="灯片编号占位符 3"/>
          <p:cNvSpPr>
            <a:spLocks noGrp="1"/>
          </p:cNvSpPr>
          <p:nvPr>
            <p:ph type="sldNum" sz="quarter" idx="5"/>
          </p:nvPr>
        </p:nvSpPr>
        <p:spPr>
          <a:noFill/>
        </p:spPr>
        <p:txBody>
          <a:bodyPr/>
          <a:lstStyle/>
          <a:p>
            <a:fld id="{E0CD7774-3C3B-486F-8E32-7C7DC7C1F078}" type="slidenum">
              <a:rPr lang="en-US" altLang="zh-CN" smtClean="0"/>
              <a:pPr/>
              <a:t>67</a:t>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17D292A8-4261-494F-829D-89C676FBC1A0}" type="slidenum">
              <a:rPr lang="en-US" altLang="zh-CN" smtClean="0"/>
              <a:pPr/>
              <a:t>68</a:t>
            </a:fld>
            <a:endParaRPr lang="en-US" altLang="zh-CN" smtClean="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ea typeface="宋体" charset="-122"/>
              </a:rPr>
              <a:t>In fact, the right side of improving trapezoid quadrature formula yield is:</a:t>
            </a:r>
            <a:endParaRPr lang="zh-CN" altLang="zh-CN"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8278A83B-684F-4F9B-B061-08842A27F106}" type="slidenum">
              <a:rPr lang="en-US" altLang="zh-CN" sz="1200"/>
              <a:pPr algn="r"/>
              <a:t>4</a:t>
            </a:fld>
            <a:endParaRPr lang="en-US" altLang="zh-CN" sz="120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zh-CN" altLang="zh-CN" smtClean="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幻灯片图像占位符 1"/>
          <p:cNvSpPr>
            <a:spLocks noGrp="1" noRot="1" noChangeAspect="1"/>
          </p:cNvSpPr>
          <p:nvPr>
            <p:ph type="sldImg"/>
          </p:nvPr>
        </p:nvSpPr>
        <p:spPr>
          <a:ln/>
        </p:spPr>
      </p:sp>
      <p:sp>
        <p:nvSpPr>
          <p:cNvPr id="87042" name="备注占位符 2"/>
          <p:cNvSpPr>
            <a:spLocks noGrp="1"/>
          </p:cNvSpPr>
          <p:nvPr>
            <p:ph type="body" idx="1"/>
          </p:nvPr>
        </p:nvSpPr>
        <p:spPr>
          <a:noFill/>
          <a:ln/>
        </p:spPr>
        <p:txBody>
          <a:bodyPr/>
          <a:lstStyle/>
          <a:p>
            <a:endParaRPr lang="zh-CN" altLang="en-US" smtClean="0">
              <a:ea typeface="宋体" charset="-122"/>
            </a:endParaRPr>
          </a:p>
        </p:txBody>
      </p:sp>
      <p:sp>
        <p:nvSpPr>
          <p:cNvPr id="87043" name="灯片编号占位符 3"/>
          <p:cNvSpPr>
            <a:spLocks noGrp="1"/>
          </p:cNvSpPr>
          <p:nvPr>
            <p:ph type="sldNum" sz="quarter" idx="5"/>
          </p:nvPr>
        </p:nvSpPr>
        <p:spPr>
          <a:noFill/>
        </p:spPr>
        <p:txBody>
          <a:bodyPr/>
          <a:lstStyle/>
          <a:p>
            <a:fld id="{DCCF00D4-88AA-4945-8EDE-839A3B615FFA}" type="slidenum">
              <a:rPr lang="en-US" altLang="zh-CN" smtClean="0"/>
              <a:pPr/>
              <a:t>69</a:t>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BE68E2C1-AF66-4756-B1A2-733322318581}" type="slidenum">
              <a:rPr lang="en-US" altLang="zh-CN" smtClean="0"/>
              <a:pPr/>
              <a:t>70</a:t>
            </a:fld>
            <a:endParaRPr lang="en-US" altLang="zh-CN" smtClean="0"/>
          </a:p>
        </p:txBody>
      </p:sp>
      <p:sp>
        <p:nvSpPr>
          <p:cNvPr id="90114" name="Rectangle 2"/>
          <p:cNvSpPr>
            <a:spLocks noGrp="1" noRot="1" noChangeAspect="1" noChangeArrowheads="1" noTextEdit="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p:cNvSpPr>
          <p:nvPr>
            <p:ph type="sldImg"/>
          </p:nvPr>
        </p:nvSpPr>
        <p:spPr>
          <a:ln/>
        </p:spPr>
      </p:sp>
      <p:sp>
        <p:nvSpPr>
          <p:cNvPr id="95234" name="备注占位符 2"/>
          <p:cNvSpPr>
            <a:spLocks noGrp="1"/>
          </p:cNvSpPr>
          <p:nvPr>
            <p:ph type="body" idx="1"/>
          </p:nvPr>
        </p:nvSpPr>
        <p:spPr>
          <a:noFill/>
          <a:ln/>
        </p:spPr>
        <p:txBody>
          <a:bodyPr/>
          <a:lstStyle/>
          <a:p>
            <a:endParaRPr lang="zh-CN" altLang="en-US" smtClean="0">
              <a:ea typeface="宋体" charset="-122"/>
            </a:endParaRPr>
          </a:p>
        </p:txBody>
      </p:sp>
      <p:sp>
        <p:nvSpPr>
          <p:cNvPr id="95235" name="灯片编号占位符 3"/>
          <p:cNvSpPr>
            <a:spLocks noGrp="1"/>
          </p:cNvSpPr>
          <p:nvPr>
            <p:ph type="sldNum" sz="quarter" idx="5"/>
          </p:nvPr>
        </p:nvSpPr>
        <p:spPr>
          <a:noFill/>
        </p:spPr>
        <p:txBody>
          <a:bodyPr/>
          <a:lstStyle/>
          <a:p>
            <a:fld id="{1457DC96-A9D9-4C1C-BD41-B5C7EFF23858}" type="slidenum">
              <a:rPr lang="en-US" altLang="zh-CN" smtClean="0"/>
              <a:pPr/>
              <a:t>72</a:t>
            </a:fld>
            <a:endParaRPr lang="en-US"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9F950E1D-496C-46EB-9083-9C7A1E8A3A9D}" type="slidenum">
              <a:rPr lang="en-US" altLang="zh-CN" smtClean="0"/>
              <a:pPr/>
              <a:t>74</a:t>
            </a:fld>
            <a:endParaRPr lang="en-US" altLang="zh-CN" smtClean="0"/>
          </a:p>
        </p:txBody>
      </p:sp>
      <p:sp>
        <p:nvSpPr>
          <p:cNvPr id="99330" name="Rectangle 2"/>
          <p:cNvSpPr>
            <a:spLocks noGrp="1" noRot="1" noChangeAspect="1" noChangeArrowheads="1" noTextEdit="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19985FA2-7C39-48F6-879F-13BE7C864E4D}" type="slidenum">
              <a:rPr lang="en-US" altLang="zh-CN" smtClean="0"/>
              <a:pPr/>
              <a:t>76</a:t>
            </a:fld>
            <a:endParaRPr lang="en-US" altLang="zh-CN" smtClean="0"/>
          </a:p>
        </p:txBody>
      </p:sp>
      <p:sp>
        <p:nvSpPr>
          <p:cNvPr id="103426" name="Rectangle 2"/>
          <p:cNvSpPr>
            <a:spLocks noGrp="1" noRot="1" noChangeAspect="1" noChangeArrowheads="1" noTextEdit="1"/>
          </p:cNvSpPr>
          <p:nvPr>
            <p:ph type="sldImg"/>
          </p:nvPr>
        </p:nvSpPr>
        <p:spPr>
          <a:solidFill>
            <a:srgbClr val="FFFFFF"/>
          </a:solidFill>
          <a:ln/>
        </p:spPr>
      </p:sp>
      <p:sp>
        <p:nvSpPr>
          <p:cNvPr id="1034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p:cNvSpPr>
          <p:nvPr>
            <p:ph type="sldImg"/>
          </p:nvPr>
        </p:nvSpPr>
        <p:spPr>
          <a:ln/>
        </p:spPr>
      </p:sp>
      <p:sp>
        <p:nvSpPr>
          <p:cNvPr id="106498" name="备注占位符 2"/>
          <p:cNvSpPr>
            <a:spLocks noGrp="1"/>
          </p:cNvSpPr>
          <p:nvPr>
            <p:ph type="body" idx="1"/>
          </p:nvPr>
        </p:nvSpPr>
        <p:spPr>
          <a:noFill/>
          <a:ln/>
        </p:spPr>
        <p:txBody>
          <a:bodyPr/>
          <a:lstStyle/>
          <a:p>
            <a:endParaRPr lang="zh-CN" altLang="en-US" smtClean="0">
              <a:ea typeface="宋体" charset="-122"/>
            </a:endParaRPr>
          </a:p>
        </p:txBody>
      </p:sp>
      <p:sp>
        <p:nvSpPr>
          <p:cNvPr id="106499" name="灯片编号占位符 3"/>
          <p:cNvSpPr>
            <a:spLocks noGrp="1"/>
          </p:cNvSpPr>
          <p:nvPr>
            <p:ph type="sldNum" sz="quarter" idx="5"/>
          </p:nvPr>
        </p:nvSpPr>
        <p:spPr>
          <a:noFill/>
        </p:spPr>
        <p:txBody>
          <a:bodyPr/>
          <a:lstStyle/>
          <a:p>
            <a:fld id="{C29F5E34-D280-4742-8D1B-246EBCE48FF9}" type="slidenum">
              <a:rPr lang="en-US" altLang="zh-CN" smtClean="0"/>
              <a:pPr/>
              <a:t>77</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E7BC7A31-95F6-41DA-9780-26AE47244537}" type="slidenum">
              <a:rPr lang="en-US" altLang="zh-CN" smtClean="0"/>
              <a:pPr/>
              <a:t>78</a:t>
            </a:fld>
            <a:endParaRPr lang="en-US" altLang="zh-CN" smtClean="0"/>
          </a:p>
        </p:txBody>
      </p:sp>
      <p:sp>
        <p:nvSpPr>
          <p:cNvPr id="108546" name="Rectangle 2"/>
          <p:cNvSpPr>
            <a:spLocks noGrp="1" noRot="1" noChangeAspect="1" noChangeArrowheads="1" noTextEdit="1"/>
          </p:cNvSpPr>
          <p:nvPr>
            <p:ph type="sldImg"/>
          </p:nvPr>
        </p:nvSpPr>
        <p:spPr>
          <a:solidFill>
            <a:srgbClr val="FFFFFF"/>
          </a:solidFill>
          <a:ln/>
        </p:spPr>
      </p:sp>
      <p:sp>
        <p:nvSpPr>
          <p:cNvPr id="1085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2A4327F8-2B71-4335-A229-71D6D51EF6A8}" type="slidenum">
              <a:rPr lang="en-US" altLang="zh-CN" smtClean="0"/>
              <a:pPr/>
              <a:t>79</a:t>
            </a:fld>
            <a:endParaRPr lang="en-US" altLang="zh-CN" smtClean="0"/>
          </a:p>
        </p:txBody>
      </p:sp>
      <p:sp>
        <p:nvSpPr>
          <p:cNvPr id="111618" name="Rectangle 2"/>
          <p:cNvSpPr>
            <a:spLocks noGrp="1" noRot="1" noChangeAspect="1" noChangeArrowheads="1" noTextEdit="1"/>
          </p:cNvSpPr>
          <p:nvPr>
            <p:ph type="sldImg"/>
          </p:nvPr>
        </p:nvSpPr>
        <p:spPr>
          <a:solidFill>
            <a:srgbClr val="FFFFFF"/>
          </a:solidFill>
          <a:ln/>
        </p:spPr>
      </p:sp>
      <p:sp>
        <p:nvSpPr>
          <p:cNvPr id="1116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p:spPr>
        <p:txBody>
          <a:bodyPr/>
          <a:lstStyle/>
          <a:p>
            <a:fld id="{359AE741-6D03-4742-9222-5EF3215202F3}" type="slidenum">
              <a:rPr lang="en-US" altLang="zh-CN" smtClean="0"/>
              <a:pPr/>
              <a:t>81</a:t>
            </a:fld>
            <a:endParaRPr lang="en-US" altLang="zh-CN" smtClean="0"/>
          </a:p>
        </p:txBody>
      </p:sp>
      <p:sp>
        <p:nvSpPr>
          <p:cNvPr id="178178" name="Rectangle 2"/>
          <p:cNvSpPr>
            <a:spLocks noGrp="1" noRot="1" noChangeArrowheads="1" noTextEdit="1"/>
          </p:cNvSpPr>
          <p:nvPr>
            <p:ph type="sldImg"/>
          </p:nvPr>
        </p:nvSpPr>
        <p:spPr>
          <a:solidFill>
            <a:srgbClr val="FFFFFF"/>
          </a:solidFill>
          <a:ln/>
        </p:spPr>
      </p:sp>
      <p:sp>
        <p:nvSpPr>
          <p:cNvPr id="1781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a:p>
            <a:pPr eaLnBrk="1" hangingPunct="1"/>
            <a:endParaRPr lang="zh-CN" altLang="zh-CN" smtClean="0">
              <a:ea typeface="宋体"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幻灯片图像占位符 1"/>
          <p:cNvSpPr>
            <a:spLocks noGrp="1" noRot="1" noChangeAspect="1" noTextEdit="1"/>
          </p:cNvSpPr>
          <p:nvPr>
            <p:ph type="sldImg"/>
          </p:nvPr>
        </p:nvSpPr>
        <p:spPr>
          <a:ln/>
        </p:spPr>
      </p:sp>
      <p:sp>
        <p:nvSpPr>
          <p:cNvPr id="199682" name="备注占位符 2"/>
          <p:cNvSpPr>
            <a:spLocks noGrp="1"/>
          </p:cNvSpPr>
          <p:nvPr>
            <p:ph type="body" idx="1"/>
          </p:nvPr>
        </p:nvSpPr>
        <p:spPr>
          <a:noFill/>
          <a:ln/>
        </p:spPr>
        <p:txBody>
          <a:bodyPr/>
          <a:lstStyle/>
          <a:p>
            <a:pPr eaLnBrk="1" hangingPunct="1"/>
            <a:endParaRPr lang="zh-CN" altLang="en-US" smtClean="0">
              <a:ea typeface="宋体" charset="-122"/>
            </a:endParaRPr>
          </a:p>
        </p:txBody>
      </p:sp>
      <p:sp>
        <p:nvSpPr>
          <p:cNvPr id="199683" name="灯片编号占位符 3"/>
          <p:cNvSpPr>
            <a:spLocks noGrp="1"/>
          </p:cNvSpPr>
          <p:nvPr>
            <p:ph type="sldNum" sz="quarter" idx="5"/>
          </p:nvPr>
        </p:nvSpPr>
        <p:spPr>
          <a:noFill/>
        </p:spPr>
        <p:txBody>
          <a:bodyPr/>
          <a:lstStyle/>
          <a:p>
            <a:fld id="{C43552EC-6AA0-4AC2-BF4D-16B7113CDA94}" type="slidenum">
              <a:rPr lang="en-US" altLang="zh-CN" smtClean="0"/>
              <a:pPr/>
              <a:t>82</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E06A161-131D-42D3-B137-2380C40D47A9}" type="slidenum">
              <a:rPr lang="en-US" altLang="zh-CN" sz="1200"/>
              <a:pPr algn="r"/>
              <a:t>6</a:t>
            </a:fld>
            <a:endParaRPr lang="en-US" altLang="zh-CN" sz="1200"/>
          </a:p>
        </p:txBody>
      </p:sp>
      <p:sp>
        <p:nvSpPr>
          <p:cNvPr id="215043" name="Rectangle 2"/>
          <p:cNvSpPr>
            <a:spLocks noGrp="1" noRot="1" noChangeAspect="1" noChangeArrowheads="1" noTextEdit="1"/>
          </p:cNvSpPr>
          <p:nvPr>
            <p:ph type="sldImg"/>
          </p:nvPr>
        </p:nvSpPr>
        <p:spPr>
          <a:solidFill>
            <a:srgbClr val="FFFFFF"/>
          </a:solidFill>
          <a:ln/>
        </p:spPr>
      </p:sp>
      <p:sp>
        <p:nvSpPr>
          <p:cNvPr id="215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p:spPr>
        <p:txBody>
          <a:bodyPr/>
          <a:lstStyle/>
          <a:p>
            <a:fld id="{BA615EF0-67A3-449C-8FEF-8729584216D6}" type="slidenum">
              <a:rPr lang="en-US" altLang="zh-CN" smtClean="0"/>
              <a:pPr/>
              <a:t>83</a:t>
            </a:fld>
            <a:endParaRPr lang="en-US" altLang="zh-CN" smtClean="0"/>
          </a:p>
        </p:txBody>
      </p:sp>
      <p:sp>
        <p:nvSpPr>
          <p:cNvPr id="164866" name="Rectangle 2"/>
          <p:cNvSpPr>
            <a:spLocks noGrp="1" noRot="1" noChangeArrowheads="1" noTextEdit="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ea typeface="宋体" charset="-122"/>
              </a:rPr>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p:spPr>
        <p:txBody>
          <a:bodyPr/>
          <a:lstStyle/>
          <a:p>
            <a:fld id="{5CC7C668-15A4-4802-9D59-F0934F388B9B}" type="slidenum">
              <a:rPr lang="en-US" altLang="zh-CN" smtClean="0"/>
              <a:pPr/>
              <a:t>84</a:t>
            </a:fld>
            <a:endParaRPr lang="en-US" altLang="zh-CN" smtClean="0"/>
          </a:p>
        </p:txBody>
      </p:sp>
      <p:sp>
        <p:nvSpPr>
          <p:cNvPr id="186370" name="Rectangle 2"/>
          <p:cNvSpPr>
            <a:spLocks noGrp="1" noRot="1" noChangeArrowheads="1" noTextEdit="1"/>
          </p:cNvSpPr>
          <p:nvPr>
            <p:ph type="sldImg"/>
          </p:nvPr>
        </p:nvSpPr>
        <p:spPr>
          <a:solidFill>
            <a:srgbClr val="FFFFFF"/>
          </a:solidFill>
          <a:ln/>
        </p:spPr>
      </p:sp>
      <p:sp>
        <p:nvSpPr>
          <p:cNvPr id="1863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b="1" i="1" baseline="-25000" smtClean="0">
              <a:ea typeface="宋体" charset="-122"/>
            </a:endParaRPr>
          </a:p>
          <a:p>
            <a:pPr eaLnBrk="1" hangingPunct="1"/>
            <a:endParaRPr lang="zh-CN" altLang="zh-CN" smtClean="0">
              <a:ea typeface="宋体"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幻灯片图像占位符 1"/>
          <p:cNvSpPr>
            <a:spLocks noGrp="1" noRot="1" noChangeAspect="1" noTextEdit="1"/>
          </p:cNvSpPr>
          <p:nvPr>
            <p:ph type="sldImg"/>
          </p:nvPr>
        </p:nvSpPr>
        <p:spPr>
          <a:ln/>
        </p:spPr>
      </p:sp>
      <p:sp>
        <p:nvSpPr>
          <p:cNvPr id="152578" name="备注占位符 2"/>
          <p:cNvSpPr>
            <a:spLocks noGrp="1"/>
          </p:cNvSpPr>
          <p:nvPr>
            <p:ph type="body" idx="1"/>
          </p:nvPr>
        </p:nvSpPr>
        <p:spPr>
          <a:noFill/>
          <a:ln/>
        </p:spPr>
        <p:txBody>
          <a:bodyPr/>
          <a:lstStyle/>
          <a:p>
            <a:endParaRPr lang="zh-CN" altLang="en-US" smtClean="0">
              <a:ea typeface="宋体" charset="-122"/>
            </a:endParaRPr>
          </a:p>
        </p:txBody>
      </p:sp>
      <p:sp>
        <p:nvSpPr>
          <p:cNvPr id="152579" name="灯片编号占位符 3"/>
          <p:cNvSpPr>
            <a:spLocks noGrp="1"/>
          </p:cNvSpPr>
          <p:nvPr>
            <p:ph type="sldNum" sz="quarter" idx="5"/>
          </p:nvPr>
        </p:nvSpPr>
        <p:spPr>
          <a:noFill/>
        </p:spPr>
        <p:txBody>
          <a:bodyPr/>
          <a:lstStyle/>
          <a:p>
            <a:fld id="{17FAB38D-6C5F-42C7-8AC6-EE656EAF650D}" type="slidenum">
              <a:rPr lang="en-US" altLang="zh-CN" smtClean="0"/>
              <a:pPr/>
              <a:t>85</a:t>
            </a:fld>
            <a:endParaRPr lang="en-US"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771C1228-37D3-4EC0-BF27-9E726E89517C}" type="slidenum">
              <a:rPr lang="en-US" altLang="zh-CN" smtClean="0"/>
              <a:pPr/>
              <a:t>87</a:t>
            </a:fld>
            <a:endParaRPr lang="en-US" altLang="zh-CN" smtClean="0"/>
          </a:p>
        </p:txBody>
      </p:sp>
      <p:sp>
        <p:nvSpPr>
          <p:cNvPr id="159746" name="Rectangle 2"/>
          <p:cNvSpPr>
            <a:spLocks noGrp="1" noRot="1" noChangeArrowheads="1" noTextEdit="1"/>
          </p:cNvSpPr>
          <p:nvPr>
            <p:ph type="sldImg"/>
          </p:nvPr>
        </p:nvSpPr>
        <p:spPr>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ea typeface="宋体"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p:spPr>
        <p:txBody>
          <a:bodyPr/>
          <a:lstStyle/>
          <a:p>
            <a:fld id="{A6D0220F-4602-408A-A1DD-FDAB8C8CD224}" type="slidenum">
              <a:rPr lang="en-US" altLang="zh-CN" smtClean="0"/>
              <a:pPr/>
              <a:t>88</a:t>
            </a:fld>
            <a:endParaRPr lang="en-US" altLang="zh-CN" smtClean="0"/>
          </a:p>
        </p:txBody>
      </p:sp>
      <p:sp>
        <p:nvSpPr>
          <p:cNvPr id="167938" name="Rectangle 2"/>
          <p:cNvSpPr>
            <a:spLocks noGrp="1" noRot="1" noChangeArrowheads="1" noTextEdit="1"/>
          </p:cNvSpPr>
          <p:nvPr>
            <p:ph type="sldImg"/>
          </p:nvPr>
        </p:nvSpPr>
        <p:spPr>
          <a:solidFill>
            <a:srgbClr val="FFFFFF"/>
          </a:solidFill>
          <a:ln/>
        </p:spPr>
      </p:sp>
      <p:sp>
        <p:nvSpPr>
          <p:cNvPr id="1679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幻灯片图像占位符 1"/>
          <p:cNvSpPr>
            <a:spLocks noGrp="1" noRot="1" noChangeAspect="1" noTextEdit="1"/>
          </p:cNvSpPr>
          <p:nvPr>
            <p:ph type="sldImg"/>
          </p:nvPr>
        </p:nvSpPr>
        <p:spPr>
          <a:ln/>
        </p:spPr>
      </p:sp>
      <p:sp>
        <p:nvSpPr>
          <p:cNvPr id="173058" name="备注占位符 2"/>
          <p:cNvSpPr>
            <a:spLocks noGrp="1"/>
          </p:cNvSpPr>
          <p:nvPr>
            <p:ph type="body" idx="1"/>
          </p:nvPr>
        </p:nvSpPr>
        <p:spPr>
          <a:noFill/>
          <a:ln/>
        </p:spPr>
        <p:txBody>
          <a:bodyPr/>
          <a:lstStyle/>
          <a:p>
            <a:endParaRPr lang="zh-CN" altLang="en-US" smtClean="0">
              <a:ea typeface="宋体" charset="-122"/>
            </a:endParaRPr>
          </a:p>
        </p:txBody>
      </p:sp>
      <p:sp>
        <p:nvSpPr>
          <p:cNvPr id="173059" name="灯片编号占位符 3"/>
          <p:cNvSpPr>
            <a:spLocks noGrp="1"/>
          </p:cNvSpPr>
          <p:nvPr>
            <p:ph type="sldNum" sz="quarter" idx="5"/>
          </p:nvPr>
        </p:nvSpPr>
        <p:spPr>
          <a:noFill/>
        </p:spPr>
        <p:txBody>
          <a:bodyPr/>
          <a:lstStyle/>
          <a:p>
            <a:fld id="{1345B6B5-7A44-47E8-9976-23EE2DF6C4CC}" type="slidenum">
              <a:rPr lang="en-US" altLang="zh-CN" smtClean="0"/>
              <a:pPr/>
              <a:t>89</a:t>
            </a:fld>
            <a:endParaRPr lang="en-US" altLang="zh-CN"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p:spPr>
        <p:txBody>
          <a:bodyPr/>
          <a:lstStyle/>
          <a:p>
            <a:fld id="{087C47E3-0154-48AE-ABD3-6CBA580CBA88}" type="slidenum">
              <a:rPr lang="en-US" altLang="zh-CN" smtClean="0"/>
              <a:pPr/>
              <a:t>90</a:t>
            </a:fld>
            <a:endParaRPr lang="en-US" altLang="zh-CN" smtClean="0"/>
          </a:p>
        </p:txBody>
      </p:sp>
      <p:sp>
        <p:nvSpPr>
          <p:cNvPr id="181250" name="Rectangle 2"/>
          <p:cNvSpPr>
            <a:spLocks noGrp="1" noRot="1" noChangeArrowheads="1" noTextEdit="1"/>
          </p:cNvSpPr>
          <p:nvPr>
            <p:ph type="sldImg"/>
          </p:nvPr>
        </p:nvSpPr>
        <p:spPr>
          <a:solidFill>
            <a:srgbClr val="FFFFFF"/>
          </a:solidFill>
          <a:ln/>
        </p:spPr>
      </p:sp>
      <p:sp>
        <p:nvSpPr>
          <p:cNvPr id="1812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ea typeface="宋体" charset="-122"/>
              </a:rPr>
              <a:t>Gauss quadrature formula of quadrature coefficient Ak (k = 0, 1,..., n) are all positive.</a:t>
            </a:r>
          </a:p>
          <a:p>
            <a:pPr eaLnBrk="1" hangingPunct="1"/>
            <a:endParaRPr lang="zh-CN" altLang="zh-CN" smtClean="0">
              <a:ea typeface="宋体"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p:spPr>
        <p:txBody>
          <a:bodyPr/>
          <a:lstStyle/>
          <a:p>
            <a:fld id="{F045DAA8-EEA6-4493-9B40-F8CBF659EB36}" type="slidenum">
              <a:rPr lang="en-US" altLang="zh-CN" smtClean="0"/>
              <a:pPr/>
              <a:t>91</a:t>
            </a:fld>
            <a:endParaRPr lang="en-US" altLang="zh-CN" smtClean="0"/>
          </a:p>
        </p:txBody>
      </p:sp>
      <p:sp>
        <p:nvSpPr>
          <p:cNvPr id="189442" name="Rectangle 2"/>
          <p:cNvSpPr>
            <a:spLocks noGrp="1" noRot="1" noChangeArrowheads="1" noTextEdit="1"/>
          </p:cNvSpPr>
          <p:nvPr>
            <p:ph type="sldImg"/>
          </p:nvPr>
        </p:nvSpPr>
        <p:spPr>
          <a:solidFill>
            <a:srgbClr val="FFFFFF"/>
          </a:solidFill>
          <a:ln/>
        </p:spPr>
      </p:sp>
      <p:sp>
        <p:nvSpPr>
          <p:cNvPr id="1894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幻灯片图像占位符 1"/>
          <p:cNvSpPr>
            <a:spLocks noGrp="1" noRot="1" noChangeAspect="1" noTextEdit="1"/>
          </p:cNvSpPr>
          <p:nvPr>
            <p:ph type="sldImg"/>
          </p:nvPr>
        </p:nvSpPr>
        <p:spPr>
          <a:ln/>
        </p:spPr>
      </p:sp>
      <p:sp>
        <p:nvSpPr>
          <p:cNvPr id="194562" name="备注占位符 2"/>
          <p:cNvSpPr>
            <a:spLocks noGrp="1"/>
          </p:cNvSpPr>
          <p:nvPr>
            <p:ph type="body" idx="1"/>
          </p:nvPr>
        </p:nvSpPr>
        <p:spPr>
          <a:noFill/>
          <a:ln/>
        </p:spPr>
        <p:txBody>
          <a:bodyPr/>
          <a:lstStyle/>
          <a:p>
            <a:endParaRPr lang="zh-CN" altLang="en-US" smtClean="0">
              <a:ea typeface="宋体" charset="-122"/>
            </a:endParaRPr>
          </a:p>
        </p:txBody>
      </p:sp>
      <p:sp>
        <p:nvSpPr>
          <p:cNvPr id="194563" name="灯片编号占位符 3"/>
          <p:cNvSpPr>
            <a:spLocks noGrp="1"/>
          </p:cNvSpPr>
          <p:nvPr>
            <p:ph type="sldNum" sz="quarter" idx="5"/>
          </p:nvPr>
        </p:nvSpPr>
        <p:spPr>
          <a:noFill/>
        </p:spPr>
        <p:txBody>
          <a:bodyPr/>
          <a:lstStyle/>
          <a:p>
            <a:fld id="{ABA8C39D-17E8-4BBC-85A2-1412107C2151}" type="slidenum">
              <a:rPr lang="en-US" altLang="zh-CN" smtClean="0"/>
              <a:pPr/>
              <a:t>92</a:t>
            </a:fld>
            <a:endParaRPr lang="en-US" altLang="zh-CN"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387F39C5-069B-48D4-A6FE-4323297B5747}" type="slidenum">
              <a:rPr lang="en-US" altLang="zh-CN" smtClean="0"/>
              <a:pPr/>
              <a:t>93</a:t>
            </a:fld>
            <a:endParaRPr lang="en-US" altLang="zh-CN" smtClean="0"/>
          </a:p>
        </p:txBody>
      </p:sp>
      <p:sp>
        <p:nvSpPr>
          <p:cNvPr id="202754" name="Rectangle 2"/>
          <p:cNvSpPr>
            <a:spLocks noGrp="1" noRot="1" noChangeArrowheads="1" noTextEdit="1"/>
          </p:cNvSpPr>
          <p:nvPr>
            <p:ph type="sldImg"/>
          </p:nvPr>
        </p:nvSpPr>
        <p:spPr>
          <a:solidFill>
            <a:srgbClr val="FFFFFF"/>
          </a:solidFill>
          <a:ln/>
        </p:spPr>
      </p:sp>
      <p:sp>
        <p:nvSpPr>
          <p:cNvPr id="202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9B8DA76C-08D6-436C-8D7F-2D76FD7F43D2}" type="slidenum">
              <a:rPr lang="en-US" altLang="zh-CN" sz="1200"/>
              <a:pPr algn="r"/>
              <a:t>8</a:t>
            </a:fld>
            <a:endParaRPr lang="en-US" altLang="zh-CN" sz="1200"/>
          </a:p>
        </p:txBody>
      </p:sp>
      <p:sp>
        <p:nvSpPr>
          <p:cNvPr id="218115" name="Rectangle 2"/>
          <p:cNvSpPr>
            <a:spLocks noGrp="1" noRot="1" noChangeAspect="1" noChangeArrowheads="1" noTextEdit="1"/>
          </p:cNvSpPr>
          <p:nvPr>
            <p:ph type="sldImg"/>
          </p:nvPr>
        </p:nvSpPr>
        <p:spPr>
          <a:solidFill>
            <a:srgbClr val="FFFFFF"/>
          </a:solidFill>
          <a:ln/>
        </p:spPr>
      </p:sp>
      <p:sp>
        <p:nvSpPr>
          <p:cNvPr id="2181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p:cNvSpPr>
            <a:spLocks noGrp="1" noRot="1" noChangeAspect="1" noTextEdit="1"/>
          </p:cNvSpPr>
          <p:nvPr>
            <p:ph type="sldImg"/>
          </p:nvPr>
        </p:nvSpPr>
        <p:spPr>
          <a:ln/>
        </p:spPr>
      </p:sp>
      <p:sp>
        <p:nvSpPr>
          <p:cNvPr id="153602" name="备注占位符 2"/>
          <p:cNvSpPr>
            <a:spLocks noGrp="1"/>
          </p:cNvSpPr>
          <p:nvPr>
            <p:ph type="body" idx="1"/>
          </p:nvPr>
        </p:nvSpPr>
        <p:spPr>
          <a:noFill/>
          <a:ln/>
        </p:spPr>
        <p:txBody>
          <a:bodyPr/>
          <a:lstStyle/>
          <a:p>
            <a:r>
              <a:rPr lang="en-US" altLang="zh-CN" smtClean="0">
                <a:ea typeface="宋体" charset="-122"/>
              </a:rPr>
              <a:t>Using two points’ Gauss-Legendre quadrature formula to calculate integral.</a:t>
            </a:r>
            <a:endParaRPr lang="zh-CN" altLang="en-US" smtClean="0">
              <a:ea typeface="宋体" charset="-122"/>
            </a:endParaRPr>
          </a:p>
        </p:txBody>
      </p:sp>
      <p:sp>
        <p:nvSpPr>
          <p:cNvPr id="153603" name="灯片编号占位符 3"/>
          <p:cNvSpPr>
            <a:spLocks noGrp="1"/>
          </p:cNvSpPr>
          <p:nvPr>
            <p:ph type="sldNum" sz="quarter" idx="5"/>
          </p:nvPr>
        </p:nvSpPr>
        <p:spPr>
          <a:noFill/>
        </p:spPr>
        <p:txBody>
          <a:bodyPr/>
          <a:lstStyle/>
          <a:p>
            <a:fld id="{B34CDA48-F30A-44BE-9C8B-8BDC53E7EC0A}" type="slidenum">
              <a:rPr lang="en-US" altLang="zh-CN" smtClean="0"/>
              <a:pPr/>
              <a:t>94</a:t>
            </a:fld>
            <a:endParaRPr lang="en-US" altLang="zh-CN"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5C55BA3B-CB10-443C-B8E1-A1EF8744EECB}" type="slidenum">
              <a:rPr lang="en-US" altLang="zh-CN" smtClean="0"/>
              <a:pPr/>
              <a:t>96</a:t>
            </a:fld>
            <a:endParaRPr lang="en-US" altLang="zh-CN" smtClean="0"/>
          </a:p>
        </p:txBody>
      </p:sp>
      <p:sp>
        <p:nvSpPr>
          <p:cNvPr id="157698" name="Rectangle 2"/>
          <p:cNvSpPr>
            <a:spLocks noGrp="1" noRot="1" noChangeArrowheads="1" noTextEdit="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幻灯片图像占位符 1"/>
          <p:cNvSpPr>
            <a:spLocks noGrp="1" noRot="1" noChangeAspect="1" noTextEdit="1"/>
          </p:cNvSpPr>
          <p:nvPr>
            <p:ph type="sldImg"/>
          </p:nvPr>
        </p:nvSpPr>
        <p:spPr>
          <a:ln/>
        </p:spPr>
      </p:sp>
      <p:sp>
        <p:nvSpPr>
          <p:cNvPr id="160770" name="备注占位符 2"/>
          <p:cNvSpPr>
            <a:spLocks noGrp="1"/>
          </p:cNvSpPr>
          <p:nvPr>
            <p:ph type="body" idx="1"/>
          </p:nvPr>
        </p:nvSpPr>
        <p:spPr>
          <a:noFill/>
          <a:ln/>
        </p:spPr>
        <p:txBody>
          <a:bodyPr/>
          <a:lstStyle/>
          <a:p>
            <a:endParaRPr lang="zh-CN" altLang="en-US" smtClean="0">
              <a:ea typeface="宋体" charset="-122"/>
            </a:endParaRPr>
          </a:p>
        </p:txBody>
      </p:sp>
      <p:sp>
        <p:nvSpPr>
          <p:cNvPr id="160771" name="灯片编号占位符 3"/>
          <p:cNvSpPr>
            <a:spLocks noGrp="1"/>
          </p:cNvSpPr>
          <p:nvPr>
            <p:ph type="sldNum" sz="quarter" idx="5"/>
          </p:nvPr>
        </p:nvSpPr>
        <p:spPr>
          <a:noFill/>
        </p:spPr>
        <p:txBody>
          <a:bodyPr/>
          <a:lstStyle/>
          <a:p>
            <a:fld id="{B8A24C2F-5805-47D1-8A79-1F29AABF0146}" type="slidenum">
              <a:rPr lang="en-US" altLang="zh-CN" smtClean="0"/>
              <a:pPr/>
              <a:t>97</a:t>
            </a:fld>
            <a:endParaRPr lang="en-US" altLang="zh-CN"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幻灯片图像占位符 1"/>
          <p:cNvSpPr>
            <a:spLocks noGrp="1" noRot="1" noChangeAspect="1" noTextEdit="1"/>
          </p:cNvSpPr>
          <p:nvPr>
            <p:ph type="sldImg"/>
          </p:nvPr>
        </p:nvSpPr>
        <p:spPr>
          <a:ln/>
        </p:spPr>
      </p:sp>
      <p:sp>
        <p:nvSpPr>
          <p:cNvPr id="162818" name="备注占位符 2"/>
          <p:cNvSpPr>
            <a:spLocks noGrp="1"/>
          </p:cNvSpPr>
          <p:nvPr>
            <p:ph type="body" idx="1"/>
          </p:nvPr>
        </p:nvSpPr>
        <p:spPr>
          <a:noFill/>
          <a:ln/>
        </p:spPr>
        <p:txBody>
          <a:bodyPr/>
          <a:lstStyle/>
          <a:p>
            <a:endParaRPr lang="zh-CN" altLang="en-US" smtClean="0">
              <a:ea typeface="宋体" charset="-122"/>
            </a:endParaRPr>
          </a:p>
        </p:txBody>
      </p:sp>
      <p:sp>
        <p:nvSpPr>
          <p:cNvPr id="162819" name="灯片编号占位符 3"/>
          <p:cNvSpPr>
            <a:spLocks noGrp="1"/>
          </p:cNvSpPr>
          <p:nvPr>
            <p:ph type="sldNum" sz="quarter" idx="5"/>
          </p:nvPr>
        </p:nvSpPr>
        <p:spPr>
          <a:noFill/>
        </p:spPr>
        <p:txBody>
          <a:bodyPr/>
          <a:lstStyle/>
          <a:p>
            <a:fld id="{2B7B737A-BED9-43FD-BEF1-F6C4CAD7FA05}" type="slidenum">
              <a:rPr lang="en-US" altLang="zh-CN" smtClean="0"/>
              <a:pPr/>
              <a:t>98</a:t>
            </a:fld>
            <a:endParaRPr lang="en-US" altLang="zh-CN"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C6D9B468-0C61-4522-ADF5-FFF21A19E487}" type="slidenum">
              <a:rPr lang="en-US" altLang="zh-CN" smtClean="0"/>
              <a:pPr/>
              <a:t>99</a:t>
            </a:fld>
            <a:endParaRPr lang="en-US" altLang="zh-CN" smtClean="0"/>
          </a:p>
        </p:txBody>
      </p:sp>
      <p:sp>
        <p:nvSpPr>
          <p:cNvPr id="165890" name="Rectangle 2"/>
          <p:cNvSpPr>
            <a:spLocks noGrp="1" noRot="1" noChangeArrowheads="1" noTextEdit="1"/>
          </p:cNvSpPr>
          <p:nvPr>
            <p:ph type="sldImg"/>
          </p:nvPr>
        </p:nvSpPr>
        <p:spPr>
          <a:solidFill>
            <a:srgbClr val="FFFFFF"/>
          </a:solidFill>
          <a:ln/>
        </p:spPr>
      </p:sp>
      <p:sp>
        <p:nvSpPr>
          <p:cNvPr id="16589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p>
            <a:fld id="{DBE46C09-4BFC-4415-AC01-9FF5DA1650C2}" type="slidenum">
              <a:rPr lang="en-US" altLang="zh-CN" smtClean="0"/>
              <a:pPr/>
              <a:t>100</a:t>
            </a:fld>
            <a:endParaRPr lang="en-US" altLang="zh-CN" smtClean="0"/>
          </a:p>
        </p:txBody>
      </p:sp>
      <p:sp>
        <p:nvSpPr>
          <p:cNvPr id="168962" name="Rectangle 2"/>
          <p:cNvSpPr>
            <a:spLocks noGrp="1" noRot="1" noChangeArrowheads="1" noTextEdit="1"/>
          </p:cNvSpPr>
          <p:nvPr>
            <p:ph type="sldImg"/>
          </p:nvPr>
        </p:nvSpPr>
        <p:spPr>
          <a:solidFill>
            <a:srgbClr val="FFFFFF"/>
          </a:solidFill>
          <a:ln/>
        </p:spPr>
      </p:sp>
      <p:sp>
        <p:nvSpPr>
          <p:cNvPr id="16896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ea typeface="宋体"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p:spPr>
        <p:txBody>
          <a:bodyPr/>
          <a:lstStyle/>
          <a:p>
            <a:fld id="{57F5618B-EA06-4E94-BF33-8688F002DD07}" type="slidenum">
              <a:rPr lang="en-US" altLang="zh-CN" smtClean="0"/>
              <a:pPr/>
              <a:t>103</a:t>
            </a:fld>
            <a:endParaRPr lang="en-US" altLang="zh-CN" smtClean="0"/>
          </a:p>
        </p:txBody>
      </p:sp>
      <p:sp>
        <p:nvSpPr>
          <p:cNvPr id="174082" name="Rectangle 2"/>
          <p:cNvSpPr>
            <a:spLocks noGrp="1" noRot="1" noChangeArrowheads="1" noTextEdit="1"/>
          </p:cNvSpPr>
          <p:nvPr>
            <p:ph type="sldImg"/>
          </p:nvPr>
        </p:nvSpPr>
        <p:spPr>
          <a:solidFill>
            <a:srgbClr val="FFFFFF"/>
          </a:solidFill>
          <a:ln/>
        </p:spPr>
      </p:sp>
      <p:sp>
        <p:nvSpPr>
          <p:cNvPr id="1740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ea typeface="宋体"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p:spPr>
        <p:txBody>
          <a:bodyPr/>
          <a:lstStyle/>
          <a:p>
            <a:fld id="{D002BA44-E988-4A6F-B5E3-EC7866922AB2}" type="slidenum">
              <a:rPr lang="en-US" altLang="zh-CN" smtClean="0"/>
              <a:pPr/>
              <a:t>104</a:t>
            </a:fld>
            <a:endParaRPr lang="en-US" altLang="zh-CN" smtClean="0"/>
          </a:p>
        </p:txBody>
      </p:sp>
      <p:sp>
        <p:nvSpPr>
          <p:cNvPr id="176130" name="Rectangle 2"/>
          <p:cNvSpPr>
            <a:spLocks noGrp="1" noRot="1" noChangeArrowheads="1" noTextEdit="1"/>
          </p:cNvSpPr>
          <p:nvPr>
            <p:ph type="sldImg"/>
          </p:nvPr>
        </p:nvSpPr>
        <p:spPr>
          <a:solidFill>
            <a:srgbClr val="FFFFFF"/>
          </a:solidFill>
          <a:ln/>
        </p:spPr>
      </p:sp>
      <p:sp>
        <p:nvSpPr>
          <p:cNvPr id="1761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p:spPr>
        <p:txBody>
          <a:bodyPr/>
          <a:lstStyle/>
          <a:p>
            <a:fld id="{B7B3351E-1893-4ED0-9E33-5B5746B59F46}" type="slidenum">
              <a:rPr lang="en-US" altLang="zh-CN" smtClean="0"/>
              <a:pPr/>
              <a:t>105</a:t>
            </a:fld>
            <a:endParaRPr lang="en-US" altLang="zh-CN" smtClean="0"/>
          </a:p>
        </p:txBody>
      </p:sp>
      <p:sp>
        <p:nvSpPr>
          <p:cNvPr id="179202" name="Rectangle 2"/>
          <p:cNvSpPr>
            <a:spLocks noGrp="1" noRot="1" noChangeArrowheads="1" noTextEdit="1"/>
          </p:cNvSpPr>
          <p:nvPr>
            <p:ph type="sldImg"/>
          </p:nvPr>
        </p:nvSpPr>
        <p:spPr>
          <a:solidFill>
            <a:srgbClr val="FFFFFF"/>
          </a:solidFill>
          <a:ln/>
        </p:spPr>
      </p:sp>
      <p:sp>
        <p:nvSpPr>
          <p:cNvPr id="1792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ea typeface="宋体" charset="-122"/>
            </a:endParaRPr>
          </a:p>
          <a:p>
            <a:pPr eaLnBrk="1" hangingPunct="1"/>
            <a:endParaRPr lang="zh-CN" altLang="zh-CN" smtClean="0">
              <a:ea typeface="宋体"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p>
            <a:fld id="{200E90EF-586A-4AB4-AE9E-E189622C9802}" type="slidenum">
              <a:rPr lang="en-US" altLang="zh-CN" smtClean="0"/>
              <a:pPr/>
              <a:t>106</a:t>
            </a:fld>
            <a:endParaRPr lang="en-US" altLang="zh-CN" smtClean="0"/>
          </a:p>
        </p:txBody>
      </p:sp>
      <p:sp>
        <p:nvSpPr>
          <p:cNvPr id="182274" name="Rectangle 2"/>
          <p:cNvSpPr>
            <a:spLocks noGrp="1" noRot="1" noChangeArrowheads="1" noTextEdit="1"/>
          </p:cNvSpPr>
          <p:nvPr>
            <p:ph type="sldImg"/>
          </p:nvPr>
        </p:nvSpPr>
        <p:spPr>
          <a:solidFill>
            <a:srgbClr val="FFFFFF"/>
          </a:solidFill>
          <a:ln/>
        </p:spPr>
      </p:sp>
      <p:sp>
        <p:nvSpPr>
          <p:cNvPr id="1822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DCF2C1EC-03EF-45BF-AE85-61E66998B636}" type="slidenum">
              <a:rPr lang="en-US" altLang="zh-CN" sz="1200"/>
              <a:pPr algn="r"/>
              <a:t>10</a:t>
            </a:fld>
            <a:endParaRPr lang="en-US" altLang="zh-CN" sz="1200"/>
          </a:p>
        </p:txBody>
      </p:sp>
      <p:sp>
        <p:nvSpPr>
          <p:cNvPr id="221187" name="Rectangle 2"/>
          <p:cNvSpPr>
            <a:spLocks noGrp="1" noRot="1" noChangeAspect="1" noChangeArrowheads="1" noTextEdit="1"/>
          </p:cNvSpPr>
          <p:nvPr>
            <p:ph type="sldImg"/>
          </p:nvPr>
        </p:nvSpPr>
        <p:spPr>
          <a:solidFill>
            <a:srgbClr val="FFFFFF"/>
          </a:solidFill>
          <a:ln/>
        </p:spPr>
      </p:sp>
      <p:sp>
        <p:nvSpPr>
          <p:cNvPr id="221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p:spPr>
        <p:txBody>
          <a:bodyPr/>
          <a:lstStyle/>
          <a:p>
            <a:fld id="{1DA46A88-3487-4AD1-B301-A6D32AB21486}" type="slidenum">
              <a:rPr lang="en-US" altLang="zh-CN" smtClean="0"/>
              <a:pPr/>
              <a:t>107</a:t>
            </a:fld>
            <a:endParaRPr lang="en-US" altLang="zh-CN" smtClean="0"/>
          </a:p>
        </p:txBody>
      </p:sp>
      <p:sp>
        <p:nvSpPr>
          <p:cNvPr id="184322" name="Rectangle 2"/>
          <p:cNvSpPr>
            <a:spLocks noGrp="1" noRot="1" noChangeArrowheads="1" noTextEdit="1"/>
          </p:cNvSpPr>
          <p:nvPr>
            <p:ph type="sldImg"/>
          </p:nvPr>
        </p:nvSpPr>
        <p:spPr>
          <a:solidFill>
            <a:srgbClr val="FFFFFF"/>
          </a:solidFill>
          <a:ln/>
        </p:spPr>
      </p:sp>
      <p:sp>
        <p:nvSpPr>
          <p:cNvPr id="1843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ea typeface="宋体" charset="-122"/>
            </a:endParaRPr>
          </a:p>
          <a:p>
            <a:pPr eaLnBrk="1" hangingPunct="1"/>
            <a:endParaRPr lang="zh-CN" altLang="zh-CN" smtClean="0">
              <a:ea typeface="宋体"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p:spPr>
        <p:txBody>
          <a:bodyPr/>
          <a:lstStyle/>
          <a:p>
            <a:fld id="{1CBD60C7-23F8-4BCA-A71C-0B5A04247CCE}" type="slidenum">
              <a:rPr lang="en-US" altLang="zh-CN" smtClean="0"/>
              <a:pPr/>
              <a:t>108</a:t>
            </a:fld>
            <a:endParaRPr lang="en-US" altLang="zh-CN" smtClean="0"/>
          </a:p>
        </p:txBody>
      </p:sp>
      <p:sp>
        <p:nvSpPr>
          <p:cNvPr id="187394" name="Rectangle 2"/>
          <p:cNvSpPr>
            <a:spLocks noGrp="1" noRot="1" noChangeArrowheads="1" noTextEdit="1"/>
          </p:cNvSpPr>
          <p:nvPr>
            <p:ph type="sldImg"/>
          </p:nvPr>
        </p:nvSpPr>
        <p:spPr>
          <a:solidFill>
            <a:srgbClr val="FFFFFF"/>
          </a:solidFill>
          <a:ln/>
        </p:spPr>
      </p:sp>
      <p:sp>
        <p:nvSpPr>
          <p:cNvPr id="1873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81EDCB5C-4CD1-4E23-80E5-31097594B988}" type="slidenum">
              <a:rPr lang="en-US" altLang="zh-CN" smtClean="0"/>
              <a:pPr/>
              <a:t>109</a:t>
            </a:fld>
            <a:endParaRPr lang="en-US" altLang="zh-CN" smtClean="0"/>
          </a:p>
        </p:txBody>
      </p:sp>
      <p:sp>
        <p:nvSpPr>
          <p:cNvPr id="190466" name="Rectangle 2"/>
          <p:cNvSpPr>
            <a:spLocks noGrp="1" noRot="1" noChangeArrowheads="1" noTextEdit="1"/>
          </p:cNvSpPr>
          <p:nvPr>
            <p:ph type="sldImg"/>
          </p:nvPr>
        </p:nvSpPr>
        <p:spPr>
          <a:solidFill>
            <a:srgbClr val="FFFFFF"/>
          </a:solidFill>
          <a:ln/>
        </p:spPr>
      </p:sp>
      <p:sp>
        <p:nvSpPr>
          <p:cNvPr id="1904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7DE19430-E94D-4F5E-8740-4A4953879F7A}" type="slidenum">
              <a:rPr lang="en-US" altLang="zh-CN" smtClean="0"/>
              <a:pPr/>
              <a:t>110</a:t>
            </a:fld>
            <a:endParaRPr lang="en-US" altLang="zh-CN" smtClean="0"/>
          </a:p>
        </p:txBody>
      </p:sp>
      <p:sp>
        <p:nvSpPr>
          <p:cNvPr id="192514" name="Rectangle 2"/>
          <p:cNvSpPr>
            <a:spLocks noGrp="1" noRot="1" noChangeArrowheads="1" noTextEdit="1"/>
          </p:cNvSpPr>
          <p:nvPr>
            <p:ph type="sldImg"/>
          </p:nvPr>
        </p:nvSpPr>
        <p:spPr>
          <a:solidFill>
            <a:srgbClr val="FFFFFF"/>
          </a:solidFill>
          <a:ln/>
        </p:spPr>
      </p:sp>
      <p:sp>
        <p:nvSpPr>
          <p:cNvPr id="1925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p>
            <a:fld id="{D6F913CC-71CD-48DD-BB0A-F456C813B447}" type="slidenum">
              <a:rPr lang="en-US" altLang="zh-CN" smtClean="0"/>
              <a:pPr/>
              <a:t>111</a:t>
            </a:fld>
            <a:endParaRPr lang="en-US" altLang="zh-CN" smtClean="0"/>
          </a:p>
        </p:txBody>
      </p:sp>
      <p:sp>
        <p:nvSpPr>
          <p:cNvPr id="195586" name="Rectangle 2"/>
          <p:cNvSpPr>
            <a:spLocks noGrp="1" noRot="1" noChangeArrowheads="1" noTextEdit="1"/>
          </p:cNvSpPr>
          <p:nvPr>
            <p:ph type="sldImg"/>
          </p:nvPr>
        </p:nvSpPr>
        <p:spPr>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p:spPr>
        <p:txBody>
          <a:bodyPr/>
          <a:lstStyle/>
          <a:p>
            <a:fld id="{EA5DBFC8-8239-4BE8-AD4E-13B0675963AD}" type="slidenum">
              <a:rPr lang="en-US" altLang="zh-CN" smtClean="0"/>
              <a:pPr/>
              <a:t>112</a:t>
            </a:fld>
            <a:endParaRPr lang="en-US" altLang="zh-CN" smtClean="0"/>
          </a:p>
        </p:txBody>
      </p:sp>
      <p:sp>
        <p:nvSpPr>
          <p:cNvPr id="197634" name="Rectangle 2"/>
          <p:cNvSpPr>
            <a:spLocks noGrp="1" noRot="1" noChangeArrowheads="1" noTextEdit="1"/>
          </p:cNvSpPr>
          <p:nvPr>
            <p:ph type="sldImg"/>
          </p:nvPr>
        </p:nvSpPr>
        <p:spPr>
          <a:solidFill>
            <a:srgbClr val="FFFFFF"/>
          </a:solidFill>
          <a:ln/>
        </p:spPr>
      </p:sp>
      <p:sp>
        <p:nvSpPr>
          <p:cNvPr id="197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p:spPr>
        <p:txBody>
          <a:bodyPr/>
          <a:lstStyle/>
          <a:p>
            <a:fld id="{4AAF3B40-0F1B-4ABA-93AF-B579418935E4}" type="slidenum">
              <a:rPr lang="en-US" altLang="zh-CN" smtClean="0"/>
              <a:pPr/>
              <a:t>113</a:t>
            </a:fld>
            <a:endParaRPr lang="en-US" altLang="zh-CN" smtClean="0"/>
          </a:p>
        </p:txBody>
      </p:sp>
      <p:sp>
        <p:nvSpPr>
          <p:cNvPr id="200706" name="Rectangle 2"/>
          <p:cNvSpPr>
            <a:spLocks noGrp="1" noRot="1" noChangeArrowheads="1" noTextEdit="1"/>
          </p:cNvSpPr>
          <p:nvPr>
            <p:ph type="sldImg"/>
          </p:nvPr>
        </p:nvSpPr>
        <p:spPr>
          <a:solidFill>
            <a:srgbClr val="FFFFFF"/>
          </a:solidFill>
          <a:ln/>
        </p:spPr>
      </p:sp>
      <p:sp>
        <p:nvSpPr>
          <p:cNvPr id="20070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zh-CN" smtClean="0">
              <a:ea typeface="宋体"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p>
            <a:fld id="{B86B779D-0B71-4F06-9E0D-379A1D1ECBAC}" type="slidenum">
              <a:rPr lang="en-US" altLang="zh-CN" smtClean="0"/>
              <a:pPr/>
              <a:t>114</a:t>
            </a:fld>
            <a:endParaRPr lang="en-US" altLang="zh-CN" smtClean="0"/>
          </a:p>
        </p:txBody>
      </p:sp>
      <p:sp>
        <p:nvSpPr>
          <p:cNvPr id="203778" name="Rectangle 2"/>
          <p:cNvSpPr>
            <a:spLocks noGrp="1" noRot="1" noChangeArrowheads="1" noTextEdit="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p:spPr>
        <p:txBody>
          <a:bodyPr/>
          <a:lstStyle/>
          <a:p>
            <a:fld id="{B74ADB8B-8C80-4EBA-9D29-AB458DDDD06D}" type="slidenum">
              <a:rPr lang="en-US" altLang="zh-CN" smtClean="0"/>
              <a:pPr/>
              <a:t>115</a:t>
            </a:fld>
            <a:endParaRPr lang="en-US" altLang="zh-CN" smtClean="0"/>
          </a:p>
        </p:txBody>
      </p:sp>
      <p:sp>
        <p:nvSpPr>
          <p:cNvPr id="205826" name="Rectangle 2"/>
          <p:cNvSpPr>
            <a:spLocks noGrp="1" noRot="1" noChangeArrowheads="1" noTextEdit="1"/>
          </p:cNvSpPr>
          <p:nvPr>
            <p:ph type="sldImg"/>
          </p:nvPr>
        </p:nvSpPr>
        <p:spPr>
          <a:solidFill>
            <a:srgbClr val="FFFFFF"/>
          </a:solidFill>
          <a:ln/>
        </p:spPr>
      </p:sp>
      <p:sp>
        <p:nvSpPr>
          <p:cNvPr id="2058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A987960C-70AE-44C7-8384-E6AF10112B4A}" type="slidenum">
              <a:rPr lang="en-US" altLang="zh-CN" sz="1200"/>
              <a:pPr algn="r"/>
              <a:t>14</a:t>
            </a:fld>
            <a:endParaRPr lang="en-US" altLang="zh-CN" sz="1200"/>
          </a:p>
        </p:txBody>
      </p:sp>
      <p:sp>
        <p:nvSpPr>
          <p:cNvPr id="226307" name="Rectangle 2"/>
          <p:cNvSpPr>
            <a:spLocks noGrp="1" noRot="1" noChangeAspect="1" noChangeArrowheads="1" noTextEdit="1"/>
          </p:cNvSpPr>
          <p:nvPr>
            <p:ph type="sldImg"/>
          </p:nvPr>
        </p:nvSpPr>
        <p:spPr>
          <a:solidFill>
            <a:srgbClr val="FFFFFF"/>
          </a:solidFill>
          <a:ln/>
        </p:spPr>
      </p:sp>
      <p:sp>
        <p:nvSpPr>
          <p:cNvPr id="226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04CED94-5A75-44F5-9718-8928EFEC7842}" type="slidenum">
              <a:rPr lang="en-US" altLang="zh-CN" sz="1200"/>
              <a:pPr algn="r"/>
              <a:t>22</a:t>
            </a:fld>
            <a:endParaRPr lang="en-US" altLang="zh-CN" sz="1200"/>
          </a:p>
        </p:txBody>
      </p:sp>
      <p:sp>
        <p:nvSpPr>
          <p:cNvPr id="235523" name="Rectangle 2"/>
          <p:cNvSpPr>
            <a:spLocks noGrp="1" noRot="1" noChangeAspect="1" noChangeArrowheads="1" noTextEdit="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F3B1672D-411F-4E3A-9FDD-7232490AD984}" type="slidenum">
              <a:rPr lang="en-US" altLang="zh-CN" sz="1200"/>
              <a:pPr algn="r"/>
              <a:t>28</a:t>
            </a:fld>
            <a:endParaRPr lang="en-US" altLang="zh-CN" sz="1200"/>
          </a:p>
        </p:txBody>
      </p:sp>
      <p:sp>
        <p:nvSpPr>
          <p:cNvPr id="251907" name="Rectangle 2"/>
          <p:cNvSpPr>
            <a:spLocks noGrp="1" noRot="1" noChangeAspect="1" noChangeArrowheads="1" noTextEdit="1"/>
          </p:cNvSpPr>
          <p:nvPr>
            <p:ph type="sldImg"/>
          </p:nvPr>
        </p:nvSpPr>
        <p:spPr>
          <a:solidFill>
            <a:srgbClr val="FFFFFF"/>
          </a:solidFill>
          <a:ln/>
        </p:spPr>
      </p:sp>
      <p:sp>
        <p:nvSpPr>
          <p:cNvPr id="251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smtClean="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EF9226F3-E988-405F-857B-4B15D54531FD}" type="slidenum">
              <a:rPr lang="en-US" altLang="zh-CN" sz="1200"/>
              <a:pPr algn="r"/>
              <a:t>32</a:t>
            </a:fld>
            <a:endParaRPr lang="en-US" altLang="zh-CN" sz="1200"/>
          </a:p>
        </p:txBody>
      </p:sp>
      <p:sp>
        <p:nvSpPr>
          <p:cNvPr id="257027" name="Rectangle 2"/>
          <p:cNvSpPr>
            <a:spLocks noGrp="1" noRot="1" noChangeAspect="1" noChangeArrowheads="1" noTextEdit="1"/>
          </p:cNvSpPr>
          <p:nvPr>
            <p:ph type="sldImg"/>
          </p:nvPr>
        </p:nvSpPr>
        <p:spPr>
          <a:solidFill>
            <a:srgbClr val="FFFFFF"/>
          </a:solidFill>
          <a:ln/>
        </p:spPr>
      </p:sp>
      <p:sp>
        <p:nvSpPr>
          <p:cNvPr id="2570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smtClean="0">
                <a:ea typeface="宋体" charset="-122"/>
              </a:rPr>
              <a:t>S1=T2+(T2-T1)/3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ED3BABB-110D-4BCF-9EDF-F0E21632C77A}"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7864358-C674-4F76-B953-488CF59EE468}"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B656860-1522-4784-9DA9-19EF0BB200BB}"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1AEAC4D-FADD-4629-97D2-656F8DEC3CD5}"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1B5C5E1-4211-4FD8-8127-F4189DDA7E6F}"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2FF64FA-5BE3-4992-BBBF-D3BC963B052E}"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82EA1CD-AE68-489D-8DEC-67B8A1F590E7}"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CB607AB-F5C8-4492-A5E1-EA09145AE49C}"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A57E3C7E-5228-4DF9-A41C-235AA52AAEF8}"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D6EFE6F-1388-4495-8D0B-0A84F7A11458}"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02B13BA-934E-4C83-A394-6A1098DDAAFC}"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E41EA7FD-9CED-495C-8801-F366B7A7B4C5}" type="slidenum">
              <a:rPr lang="en-US" altLang="zh-CN"/>
              <a:pPr>
                <a:defRPr/>
              </a:pPr>
              <a:t>‹#›</a:t>
            </a:fld>
            <a:endParaRPr lang="en-US" altLang="zh-CN"/>
          </a:p>
        </p:txBody>
      </p:sp>
      <p:sp>
        <p:nvSpPr>
          <p:cNvPr id="1031" name="Rectangle 7">
            <a:hlinkClick r:id="" action="ppaction://hlinkshowjump?jump=previousslide"/>
          </p:cNvPr>
          <p:cNvSpPr>
            <a:spLocks noChangeArrowheads="1"/>
          </p:cNvSpPr>
          <p:nvPr userDrawn="1"/>
        </p:nvSpPr>
        <p:spPr bwMode="auto">
          <a:xfrm>
            <a:off x="8655050" y="5638800"/>
            <a:ext cx="336550" cy="184150"/>
          </a:xfrm>
          <a:prstGeom prst="rect">
            <a:avLst/>
          </a:prstGeom>
          <a:noFill/>
          <a:ln w="57150">
            <a:noFill/>
            <a:miter lim="800000"/>
            <a:headEnd/>
            <a:tailEnd/>
          </a:ln>
          <a:effectLst/>
        </p:spPr>
        <p:txBody>
          <a:bodyPr wrap="none" anchor="ctr"/>
          <a:lstStyle/>
          <a:p>
            <a:pPr algn="ctr" eaLnBrk="0" hangingPunct="0">
              <a:defRPr/>
            </a:pPr>
            <a:r>
              <a:rPr kumimoji="0" lang="zh-CN" altLang="en-US" sz="1600" b="1">
                <a:solidFill>
                  <a:schemeClr val="accent2"/>
                </a:solidFill>
                <a:effectLst>
                  <a:outerShdw blurRad="38100" dist="38100" dir="2700000" algn="tl">
                    <a:srgbClr val="000000"/>
                  </a:outerShdw>
                </a:effectLst>
                <a:ea typeface="华文新魏" pitchFamily="2" charset="-122"/>
              </a:rPr>
              <a:t>上页</a:t>
            </a:r>
          </a:p>
        </p:txBody>
      </p:sp>
      <p:sp>
        <p:nvSpPr>
          <p:cNvPr id="1032" name="Rectangle 8">
            <a:hlinkClick r:id="" action="ppaction://hlinkshowjump?jump=nextslide"/>
          </p:cNvPr>
          <p:cNvSpPr>
            <a:spLocks noChangeArrowheads="1"/>
          </p:cNvSpPr>
          <p:nvPr userDrawn="1"/>
        </p:nvSpPr>
        <p:spPr bwMode="auto">
          <a:xfrm>
            <a:off x="8655050" y="6019800"/>
            <a:ext cx="336550" cy="184150"/>
          </a:xfrm>
          <a:prstGeom prst="rect">
            <a:avLst/>
          </a:prstGeom>
          <a:noFill/>
          <a:ln w="57150">
            <a:noFill/>
            <a:miter lim="800000"/>
            <a:headEnd/>
            <a:tailEnd/>
          </a:ln>
          <a:effectLst/>
        </p:spPr>
        <p:txBody>
          <a:bodyPr wrap="none" anchor="ctr"/>
          <a:lstStyle/>
          <a:p>
            <a:pPr algn="ctr" eaLnBrk="0" hangingPunct="0">
              <a:defRPr/>
            </a:pPr>
            <a:r>
              <a:rPr kumimoji="0" lang="zh-CN" altLang="en-US" sz="1600" b="1">
                <a:solidFill>
                  <a:schemeClr val="accent2"/>
                </a:solidFill>
                <a:effectLst>
                  <a:outerShdw blurRad="38100" dist="38100" dir="2700000" algn="tl">
                    <a:srgbClr val="000000"/>
                  </a:outerShdw>
                </a:effectLst>
                <a:ea typeface="华文新魏" pitchFamily="2" charset="-122"/>
              </a:rPr>
              <a:t>下页</a:t>
            </a:r>
          </a:p>
        </p:txBody>
      </p:sp>
      <p:sp>
        <p:nvSpPr>
          <p:cNvPr id="1033" name="Rectangle 9">
            <a:hlinkClick r:id="" action="ppaction://hlinkshowjump?jump=firstslide"/>
          </p:cNvPr>
          <p:cNvSpPr>
            <a:spLocks noChangeArrowheads="1"/>
          </p:cNvSpPr>
          <p:nvPr userDrawn="1"/>
        </p:nvSpPr>
        <p:spPr bwMode="auto">
          <a:xfrm>
            <a:off x="8655050" y="6369050"/>
            <a:ext cx="336550" cy="184150"/>
          </a:xfrm>
          <a:prstGeom prst="rect">
            <a:avLst/>
          </a:prstGeom>
          <a:noFill/>
          <a:ln w="57150">
            <a:noFill/>
            <a:miter lim="800000"/>
            <a:headEnd/>
            <a:tailEnd/>
          </a:ln>
          <a:effectLst/>
        </p:spPr>
        <p:txBody>
          <a:bodyPr wrap="none" anchor="ctr"/>
          <a:lstStyle/>
          <a:p>
            <a:pPr algn="ctr" eaLnBrk="0" hangingPunct="0">
              <a:defRPr/>
            </a:pPr>
            <a:r>
              <a:rPr kumimoji="0" lang="zh-CN" altLang="en-US" sz="1600" b="1">
                <a:solidFill>
                  <a:schemeClr val="accent2"/>
                </a:solidFill>
                <a:effectLst>
                  <a:outerShdw blurRad="38100" dist="38100" dir="2700000" algn="tl">
                    <a:srgbClr val="000000"/>
                  </a:outerShdw>
                </a:effectLst>
                <a:ea typeface="华文新魏" pitchFamily="2" charset="-122"/>
              </a:rPr>
              <a:t>返回</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88.vml"/><Relationship Id="rId5" Type="http://schemas.openxmlformats.org/officeDocument/2006/relationships/oleObject" Target="../embeddings/oleObject492.bin"/><Relationship Id="rId4" Type="http://schemas.openxmlformats.org/officeDocument/2006/relationships/oleObject" Target="../embeddings/oleObject491.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493.bin"/><Relationship Id="rId2" Type="http://schemas.openxmlformats.org/officeDocument/2006/relationships/slideLayout" Target="../slideLayouts/slideLayout7.xml"/><Relationship Id="rId1" Type="http://schemas.openxmlformats.org/officeDocument/2006/relationships/vmlDrawing" Target="../drawings/vmlDrawing89.vml"/></Relationships>
</file>

<file path=ppt/slides/_rels/slide103.xml.rels><?xml version="1.0" encoding="UTF-8" standalone="yes"?>
<Relationships xmlns="http://schemas.openxmlformats.org/package/2006/relationships"><Relationship Id="rId8" Type="http://schemas.openxmlformats.org/officeDocument/2006/relationships/oleObject" Target="../embeddings/oleObject498.bin"/><Relationship Id="rId3" Type="http://schemas.openxmlformats.org/officeDocument/2006/relationships/notesSlide" Target="../notesSlides/notesSlide46.xml"/><Relationship Id="rId7" Type="http://schemas.openxmlformats.org/officeDocument/2006/relationships/oleObject" Target="../embeddings/oleObject497.bin"/><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oleObject" Target="../embeddings/oleObject496.bin"/><Relationship Id="rId5" Type="http://schemas.openxmlformats.org/officeDocument/2006/relationships/oleObject" Target="../embeddings/oleObject495.bin"/><Relationship Id="rId10" Type="http://schemas.openxmlformats.org/officeDocument/2006/relationships/oleObject" Target="../embeddings/oleObject500.bin"/><Relationship Id="rId4" Type="http://schemas.openxmlformats.org/officeDocument/2006/relationships/oleObject" Target="../embeddings/oleObject494.bin"/><Relationship Id="rId9" Type="http://schemas.openxmlformats.org/officeDocument/2006/relationships/oleObject" Target="../embeddings/oleObject499.bin"/></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505.bin"/><Relationship Id="rId3" Type="http://schemas.openxmlformats.org/officeDocument/2006/relationships/notesSlide" Target="../notesSlides/notesSlide47.xml"/><Relationship Id="rId7" Type="http://schemas.openxmlformats.org/officeDocument/2006/relationships/oleObject" Target="../embeddings/oleObject504.bin"/><Relationship Id="rId2" Type="http://schemas.openxmlformats.org/officeDocument/2006/relationships/slideLayout" Target="../slideLayouts/slideLayout7.xml"/><Relationship Id="rId1" Type="http://schemas.openxmlformats.org/officeDocument/2006/relationships/vmlDrawing" Target="../drawings/vmlDrawing91.vml"/><Relationship Id="rId6" Type="http://schemas.openxmlformats.org/officeDocument/2006/relationships/oleObject" Target="../embeddings/oleObject503.bin"/><Relationship Id="rId5" Type="http://schemas.openxmlformats.org/officeDocument/2006/relationships/oleObject" Target="../embeddings/oleObject502.bin"/><Relationship Id="rId10" Type="http://schemas.openxmlformats.org/officeDocument/2006/relationships/oleObject" Target="../embeddings/oleObject507.bin"/><Relationship Id="rId4" Type="http://schemas.openxmlformats.org/officeDocument/2006/relationships/oleObject" Target="../embeddings/oleObject501.bin"/><Relationship Id="rId9" Type="http://schemas.openxmlformats.org/officeDocument/2006/relationships/oleObject" Target="../embeddings/oleObject506.bin"/></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512.bin"/><Relationship Id="rId3" Type="http://schemas.openxmlformats.org/officeDocument/2006/relationships/notesSlide" Target="../notesSlides/notesSlide48.xml"/><Relationship Id="rId7" Type="http://schemas.openxmlformats.org/officeDocument/2006/relationships/oleObject" Target="../embeddings/oleObject511.bin"/><Relationship Id="rId2" Type="http://schemas.openxmlformats.org/officeDocument/2006/relationships/slideLayout" Target="../slideLayouts/slideLayout7.xml"/><Relationship Id="rId1" Type="http://schemas.openxmlformats.org/officeDocument/2006/relationships/vmlDrawing" Target="../drawings/vmlDrawing92.vml"/><Relationship Id="rId6" Type="http://schemas.openxmlformats.org/officeDocument/2006/relationships/oleObject" Target="../embeddings/oleObject510.bin"/><Relationship Id="rId5" Type="http://schemas.openxmlformats.org/officeDocument/2006/relationships/oleObject" Target="../embeddings/oleObject509.bin"/><Relationship Id="rId4" Type="http://schemas.openxmlformats.org/officeDocument/2006/relationships/oleObject" Target="../embeddings/oleObject508.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93.vml"/><Relationship Id="rId6" Type="http://schemas.openxmlformats.org/officeDocument/2006/relationships/oleObject" Target="../embeddings/oleObject515.bin"/><Relationship Id="rId5" Type="http://schemas.openxmlformats.org/officeDocument/2006/relationships/oleObject" Target="../embeddings/oleObject514.bin"/><Relationship Id="rId4" Type="http://schemas.openxmlformats.org/officeDocument/2006/relationships/oleObject" Target="../embeddings/oleObject513.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94.vml"/><Relationship Id="rId5" Type="http://schemas.openxmlformats.org/officeDocument/2006/relationships/oleObject" Target="../embeddings/oleObject517.bin"/><Relationship Id="rId4" Type="http://schemas.openxmlformats.org/officeDocument/2006/relationships/oleObject" Target="../embeddings/oleObject516.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oleObject" Target="../embeddings/oleObject519.bin"/><Relationship Id="rId4" Type="http://schemas.openxmlformats.org/officeDocument/2006/relationships/oleObject" Target="../embeddings/oleObject518.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oleObject" Target="../embeddings/oleObject521.bin"/><Relationship Id="rId4" Type="http://schemas.openxmlformats.org/officeDocument/2006/relationships/oleObject" Target="../embeddings/oleObject520.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oleObject" Target="../embeddings/oleObject525.bin"/><Relationship Id="rId2" Type="http://schemas.openxmlformats.org/officeDocument/2006/relationships/slideLayout" Target="../slideLayouts/slideLayout7.xml"/><Relationship Id="rId1" Type="http://schemas.openxmlformats.org/officeDocument/2006/relationships/vmlDrawing" Target="../drawings/vmlDrawing97.vml"/><Relationship Id="rId6" Type="http://schemas.openxmlformats.org/officeDocument/2006/relationships/oleObject" Target="../embeddings/oleObject524.bin"/><Relationship Id="rId5" Type="http://schemas.openxmlformats.org/officeDocument/2006/relationships/oleObject" Target="../embeddings/oleObject523.bin"/><Relationship Id="rId4" Type="http://schemas.openxmlformats.org/officeDocument/2006/relationships/oleObject" Target="../embeddings/oleObject522.bin"/></Relationships>
</file>

<file path=ppt/slides/_rels/slide111.xml.rels><?xml version="1.0" encoding="UTF-8" standalone="yes"?>
<Relationships xmlns="http://schemas.openxmlformats.org/package/2006/relationships"><Relationship Id="rId8" Type="http://schemas.openxmlformats.org/officeDocument/2006/relationships/oleObject" Target="../embeddings/oleObject530.bin"/><Relationship Id="rId3" Type="http://schemas.openxmlformats.org/officeDocument/2006/relationships/notesSlide" Target="../notesSlides/notesSlide54.xml"/><Relationship Id="rId7" Type="http://schemas.openxmlformats.org/officeDocument/2006/relationships/oleObject" Target="../embeddings/oleObject529.bin"/><Relationship Id="rId2" Type="http://schemas.openxmlformats.org/officeDocument/2006/relationships/slideLayout" Target="../slideLayouts/slideLayout7.xml"/><Relationship Id="rId1" Type="http://schemas.openxmlformats.org/officeDocument/2006/relationships/vmlDrawing" Target="../drawings/vmlDrawing98.vml"/><Relationship Id="rId6" Type="http://schemas.openxmlformats.org/officeDocument/2006/relationships/oleObject" Target="../embeddings/oleObject528.bin"/><Relationship Id="rId5" Type="http://schemas.openxmlformats.org/officeDocument/2006/relationships/oleObject" Target="../embeddings/oleObject527.bin"/><Relationship Id="rId4" Type="http://schemas.openxmlformats.org/officeDocument/2006/relationships/oleObject" Target="../embeddings/oleObject526.bin"/></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535.bin"/><Relationship Id="rId13" Type="http://schemas.openxmlformats.org/officeDocument/2006/relationships/oleObject" Target="../embeddings/oleObject540.bin"/><Relationship Id="rId3" Type="http://schemas.openxmlformats.org/officeDocument/2006/relationships/notesSlide" Target="../notesSlides/notesSlide55.xml"/><Relationship Id="rId7" Type="http://schemas.openxmlformats.org/officeDocument/2006/relationships/oleObject" Target="../embeddings/oleObject534.bin"/><Relationship Id="rId12" Type="http://schemas.openxmlformats.org/officeDocument/2006/relationships/oleObject" Target="../embeddings/oleObject539.bin"/><Relationship Id="rId2" Type="http://schemas.openxmlformats.org/officeDocument/2006/relationships/slideLayout" Target="../slideLayouts/slideLayout7.xml"/><Relationship Id="rId1" Type="http://schemas.openxmlformats.org/officeDocument/2006/relationships/vmlDrawing" Target="../drawings/vmlDrawing99.vml"/><Relationship Id="rId6" Type="http://schemas.openxmlformats.org/officeDocument/2006/relationships/oleObject" Target="../embeddings/oleObject533.bin"/><Relationship Id="rId11" Type="http://schemas.openxmlformats.org/officeDocument/2006/relationships/oleObject" Target="../embeddings/oleObject538.bin"/><Relationship Id="rId5" Type="http://schemas.openxmlformats.org/officeDocument/2006/relationships/oleObject" Target="../embeddings/oleObject532.bin"/><Relationship Id="rId10" Type="http://schemas.openxmlformats.org/officeDocument/2006/relationships/oleObject" Target="../embeddings/oleObject537.bin"/><Relationship Id="rId4" Type="http://schemas.openxmlformats.org/officeDocument/2006/relationships/oleObject" Target="../embeddings/oleObject531.bin"/><Relationship Id="rId9" Type="http://schemas.openxmlformats.org/officeDocument/2006/relationships/oleObject" Target="../embeddings/oleObject536.bin"/><Relationship Id="rId14" Type="http://schemas.openxmlformats.org/officeDocument/2006/relationships/oleObject" Target="../embeddings/oleObject541.bin"/></Relationships>
</file>

<file path=ppt/slides/_rels/slide113.xml.rels><?xml version="1.0" encoding="UTF-8" standalone="yes"?>
<Relationships xmlns="http://schemas.openxmlformats.org/package/2006/relationships"><Relationship Id="rId8" Type="http://schemas.openxmlformats.org/officeDocument/2006/relationships/oleObject" Target="../embeddings/oleObject546.bin"/><Relationship Id="rId3" Type="http://schemas.openxmlformats.org/officeDocument/2006/relationships/notesSlide" Target="../notesSlides/notesSlide56.xml"/><Relationship Id="rId7" Type="http://schemas.openxmlformats.org/officeDocument/2006/relationships/oleObject" Target="../embeddings/oleObject545.bin"/><Relationship Id="rId2" Type="http://schemas.openxmlformats.org/officeDocument/2006/relationships/slideLayout" Target="../slideLayouts/slideLayout7.xml"/><Relationship Id="rId1" Type="http://schemas.openxmlformats.org/officeDocument/2006/relationships/vmlDrawing" Target="../drawings/vmlDrawing100.vml"/><Relationship Id="rId6" Type="http://schemas.openxmlformats.org/officeDocument/2006/relationships/oleObject" Target="../embeddings/oleObject544.bin"/><Relationship Id="rId5" Type="http://schemas.openxmlformats.org/officeDocument/2006/relationships/oleObject" Target="../embeddings/oleObject543.bin"/><Relationship Id="rId4" Type="http://schemas.openxmlformats.org/officeDocument/2006/relationships/oleObject" Target="../embeddings/oleObject542.bin"/></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551.bin"/><Relationship Id="rId3" Type="http://schemas.openxmlformats.org/officeDocument/2006/relationships/notesSlide" Target="../notesSlides/notesSlide57.xml"/><Relationship Id="rId7" Type="http://schemas.openxmlformats.org/officeDocument/2006/relationships/oleObject" Target="../embeddings/oleObject550.bin"/><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oleObject" Target="../embeddings/oleObject549.bin"/><Relationship Id="rId5" Type="http://schemas.openxmlformats.org/officeDocument/2006/relationships/oleObject" Target="../embeddings/oleObject548.bin"/><Relationship Id="rId4" Type="http://schemas.openxmlformats.org/officeDocument/2006/relationships/oleObject" Target="../embeddings/oleObject547.bin"/><Relationship Id="rId9" Type="http://schemas.openxmlformats.org/officeDocument/2006/relationships/oleObject" Target="../embeddings/oleObject552.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102.vml"/><Relationship Id="rId6" Type="http://schemas.openxmlformats.org/officeDocument/2006/relationships/oleObject" Target="../embeddings/oleObject555.bin"/><Relationship Id="rId5" Type="http://schemas.openxmlformats.org/officeDocument/2006/relationships/oleObject" Target="../embeddings/oleObject554.bin"/><Relationship Id="rId4" Type="http://schemas.openxmlformats.org/officeDocument/2006/relationships/oleObject" Target="../embeddings/oleObject553.bin"/></Relationships>
</file>

<file path=ppt/slides/_rels/slide11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26.bin"/><Relationship Id="rId4" Type="http://schemas.openxmlformats.org/officeDocument/2006/relationships/audio" Target="../media/audio5.wav"/></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audio" Target="../media/audio4.wav"/><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8.bin"/><Relationship Id="rId5" Type="http://schemas.openxmlformats.org/officeDocument/2006/relationships/oleObject" Target="../embeddings/oleObject27.bin"/><Relationship Id="rId10" Type="http://schemas.openxmlformats.org/officeDocument/2006/relationships/oleObject" Target="../embeddings/oleObject32.bin"/><Relationship Id="rId4" Type="http://schemas.openxmlformats.org/officeDocument/2006/relationships/audio" Target="../media/audio6.wav"/><Relationship Id="rId9"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oleObject" Target="../embeddings/oleObject33.bin"/><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42.bin"/><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audio" Target="../media/audio6.wav"/><Relationship Id="rId7" Type="http://schemas.openxmlformats.org/officeDocument/2006/relationships/oleObject" Target="../embeddings/oleObject48.bin"/><Relationship Id="rId12"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47.bin"/><Relationship Id="rId11" Type="http://schemas.openxmlformats.org/officeDocument/2006/relationships/image" Target="../media/image50.png"/><Relationship Id="rId5" Type="http://schemas.openxmlformats.org/officeDocument/2006/relationships/oleObject" Target="../embeddings/oleObject46.bin"/><Relationship Id="rId10" Type="http://schemas.openxmlformats.org/officeDocument/2006/relationships/oleObject" Target="../embeddings/oleObject51.bin"/><Relationship Id="rId4" Type="http://schemas.openxmlformats.org/officeDocument/2006/relationships/oleObject" Target="../embeddings/oleObject45.bin"/><Relationship Id="rId9" Type="http://schemas.openxmlformats.org/officeDocument/2006/relationships/oleObject" Target="../embeddings/oleObject5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oleObject" Target="../embeddings/oleObject52.bin"/><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oleObject" Target="../embeddings/oleObject53.bin"/><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5.bin"/><Relationship Id="rId3" Type="http://schemas.openxmlformats.org/officeDocument/2006/relationships/audio" Target="../media/audio6.wav"/><Relationship Id="rId7" Type="http://schemas.openxmlformats.org/officeDocument/2006/relationships/oleObject" Target="../embeddings/oleObject59.bin"/><Relationship Id="rId12" Type="http://schemas.openxmlformats.org/officeDocument/2006/relationships/oleObject" Target="../embeddings/oleObject64.bin"/><Relationship Id="rId2" Type="http://schemas.openxmlformats.org/officeDocument/2006/relationships/slideLayout" Target="../slideLayouts/slideLayout7.xml"/><Relationship Id="rId16" Type="http://schemas.openxmlformats.org/officeDocument/2006/relationships/image" Target="../media/image70.png"/><Relationship Id="rId1" Type="http://schemas.openxmlformats.org/officeDocument/2006/relationships/vmlDrawing" Target="../drawings/vmlDrawing18.vml"/><Relationship Id="rId6" Type="http://schemas.openxmlformats.org/officeDocument/2006/relationships/oleObject" Target="../embeddings/oleObject58.bin"/><Relationship Id="rId11" Type="http://schemas.openxmlformats.org/officeDocument/2006/relationships/oleObject" Target="../embeddings/oleObject63.bin"/><Relationship Id="rId5" Type="http://schemas.openxmlformats.org/officeDocument/2006/relationships/oleObject" Target="../embeddings/oleObject57.bin"/><Relationship Id="rId15" Type="http://schemas.openxmlformats.org/officeDocument/2006/relationships/image" Target="../media/image69.png"/><Relationship Id="rId10" Type="http://schemas.openxmlformats.org/officeDocument/2006/relationships/oleObject" Target="../embeddings/oleObject62.bin"/><Relationship Id="rId4" Type="http://schemas.openxmlformats.org/officeDocument/2006/relationships/audio" Target="../media/audio7.wav"/><Relationship Id="rId9" Type="http://schemas.openxmlformats.org/officeDocument/2006/relationships/oleObject" Target="../embeddings/oleObject61.bin"/><Relationship Id="rId14" Type="http://schemas.openxmlformats.org/officeDocument/2006/relationships/oleObject" Target="../embeddings/oleObject6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oleObject" Target="../embeddings/oleObject72.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6.bin"/><Relationship Id="rId7" Type="http://schemas.openxmlformats.org/officeDocument/2006/relationships/image" Target="../media/image84.pn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7.bin"/><Relationship Id="rId7"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80.bin"/><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oleObject" Target="../embeddings/oleObject82.bin"/><Relationship Id="rId7" Type="http://schemas.openxmlformats.org/officeDocument/2006/relationships/oleObject" Target="../embeddings/oleObject86.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8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oleObject" Target="../embeddings/oleObject97.bin"/><Relationship Id="rId3" Type="http://schemas.openxmlformats.org/officeDocument/2006/relationships/image" Target="../media/image107.wmf"/><Relationship Id="rId7" Type="http://schemas.openxmlformats.org/officeDocument/2006/relationships/oleObject" Target="../embeddings/oleObject91.bin"/><Relationship Id="rId12" Type="http://schemas.openxmlformats.org/officeDocument/2006/relationships/oleObject" Target="../embeddings/oleObject96.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90.bin"/><Relationship Id="rId11" Type="http://schemas.openxmlformats.org/officeDocument/2006/relationships/oleObject" Target="../embeddings/oleObject95.bin"/><Relationship Id="rId5" Type="http://schemas.openxmlformats.org/officeDocument/2006/relationships/oleObject" Target="../embeddings/oleObject89.bin"/><Relationship Id="rId15" Type="http://schemas.openxmlformats.org/officeDocument/2006/relationships/image" Target="../media/image109.png"/><Relationship Id="rId10" Type="http://schemas.openxmlformats.org/officeDocument/2006/relationships/oleObject" Target="../embeddings/oleObject94.bin"/><Relationship Id="rId4" Type="http://schemas.openxmlformats.org/officeDocument/2006/relationships/image" Target="../media/image108.png"/><Relationship Id="rId9" Type="http://schemas.openxmlformats.org/officeDocument/2006/relationships/oleObject" Target="../embeddings/oleObject93.bin"/><Relationship Id="rId14" Type="http://schemas.openxmlformats.org/officeDocument/2006/relationships/oleObject" Target="../embeddings/oleObject9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4.bin"/><Relationship Id="rId13" Type="http://schemas.openxmlformats.org/officeDocument/2006/relationships/oleObject" Target="../embeddings/oleObject109.bin"/><Relationship Id="rId3" Type="http://schemas.openxmlformats.org/officeDocument/2006/relationships/oleObject" Target="../embeddings/oleObject99.bin"/><Relationship Id="rId7" Type="http://schemas.openxmlformats.org/officeDocument/2006/relationships/oleObject" Target="../embeddings/oleObject103.bin"/><Relationship Id="rId12" Type="http://schemas.openxmlformats.org/officeDocument/2006/relationships/oleObject" Target="../embeddings/oleObject108.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102.bin"/><Relationship Id="rId11" Type="http://schemas.openxmlformats.org/officeDocument/2006/relationships/oleObject" Target="../embeddings/oleObject107.bin"/><Relationship Id="rId5" Type="http://schemas.openxmlformats.org/officeDocument/2006/relationships/oleObject" Target="../embeddings/oleObject101.bin"/><Relationship Id="rId10" Type="http://schemas.openxmlformats.org/officeDocument/2006/relationships/oleObject" Target="../embeddings/oleObject106.bin"/><Relationship Id="rId4" Type="http://schemas.openxmlformats.org/officeDocument/2006/relationships/oleObject" Target="../embeddings/oleObject100.bin"/><Relationship Id="rId9" Type="http://schemas.openxmlformats.org/officeDocument/2006/relationships/oleObject" Target="../embeddings/oleObject105.bin"/><Relationship Id="rId14" Type="http://schemas.openxmlformats.org/officeDocument/2006/relationships/oleObject" Target="../embeddings/oleObject110.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oleObject" Target="../embeddings/oleObject120.bin"/><Relationship Id="rId3" Type="http://schemas.openxmlformats.org/officeDocument/2006/relationships/slide" Target="slide45.xml"/><Relationship Id="rId7" Type="http://schemas.openxmlformats.org/officeDocument/2006/relationships/oleObject" Target="../embeddings/oleObject114.bin"/><Relationship Id="rId12" Type="http://schemas.openxmlformats.org/officeDocument/2006/relationships/oleObject" Target="../embeddings/oleObject119.bin"/><Relationship Id="rId2" Type="http://schemas.openxmlformats.org/officeDocument/2006/relationships/slideLayout" Target="../slideLayouts/slideLayout7.xml"/><Relationship Id="rId16" Type="http://schemas.openxmlformats.org/officeDocument/2006/relationships/image" Target="../media/image134.png"/><Relationship Id="rId1" Type="http://schemas.openxmlformats.org/officeDocument/2006/relationships/vmlDrawing" Target="../drawings/vmlDrawing28.vml"/><Relationship Id="rId6" Type="http://schemas.openxmlformats.org/officeDocument/2006/relationships/oleObject" Target="../embeddings/oleObject113.bin"/><Relationship Id="rId11" Type="http://schemas.openxmlformats.org/officeDocument/2006/relationships/oleObject" Target="../embeddings/oleObject118.bin"/><Relationship Id="rId5" Type="http://schemas.openxmlformats.org/officeDocument/2006/relationships/oleObject" Target="../embeddings/oleObject112.bin"/><Relationship Id="rId15" Type="http://schemas.openxmlformats.org/officeDocument/2006/relationships/oleObject" Target="../embeddings/oleObject122.bin"/><Relationship Id="rId10" Type="http://schemas.openxmlformats.org/officeDocument/2006/relationships/oleObject" Target="../embeddings/oleObject117.bin"/><Relationship Id="rId4" Type="http://schemas.openxmlformats.org/officeDocument/2006/relationships/oleObject" Target="../embeddings/oleObject111.bin"/><Relationship Id="rId9" Type="http://schemas.openxmlformats.org/officeDocument/2006/relationships/oleObject" Target="../embeddings/oleObject116.bin"/><Relationship Id="rId14" Type="http://schemas.openxmlformats.org/officeDocument/2006/relationships/oleObject" Target="../embeddings/oleObject121.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26.bin"/><Relationship Id="rId3" Type="http://schemas.openxmlformats.org/officeDocument/2006/relationships/notesSlide" Target="../notesSlides/notesSlide9.xml"/><Relationship Id="rId7" Type="http://schemas.openxmlformats.org/officeDocument/2006/relationships/oleObject" Target="../embeddings/oleObject125.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124.bin"/><Relationship Id="rId5" Type="http://schemas.openxmlformats.org/officeDocument/2006/relationships/oleObject" Target="../embeddings/oleObject123.bin"/><Relationship Id="rId4" Type="http://schemas.openxmlformats.org/officeDocument/2006/relationships/image" Target="../media/image139.wmf"/><Relationship Id="rId9" Type="http://schemas.openxmlformats.org/officeDocument/2006/relationships/oleObject" Target="../embeddings/oleObject127.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oleObject" Target="../embeddings/oleObject137.bin"/><Relationship Id="rId3" Type="http://schemas.openxmlformats.org/officeDocument/2006/relationships/slide" Target="slide45.xml"/><Relationship Id="rId7" Type="http://schemas.openxmlformats.org/officeDocument/2006/relationships/oleObject" Target="../embeddings/oleObject131.bin"/><Relationship Id="rId12" Type="http://schemas.openxmlformats.org/officeDocument/2006/relationships/oleObject" Target="../embeddings/oleObject136.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130.bin"/><Relationship Id="rId11" Type="http://schemas.openxmlformats.org/officeDocument/2006/relationships/oleObject" Target="../embeddings/oleObject135.bin"/><Relationship Id="rId5" Type="http://schemas.openxmlformats.org/officeDocument/2006/relationships/oleObject" Target="../embeddings/oleObject129.bin"/><Relationship Id="rId15" Type="http://schemas.openxmlformats.org/officeDocument/2006/relationships/image" Target="../media/image151.png"/><Relationship Id="rId10" Type="http://schemas.openxmlformats.org/officeDocument/2006/relationships/oleObject" Target="../embeddings/oleObject134.bin"/><Relationship Id="rId4" Type="http://schemas.openxmlformats.org/officeDocument/2006/relationships/oleObject" Target="../embeddings/oleObject128.bin"/><Relationship Id="rId9" Type="http://schemas.openxmlformats.org/officeDocument/2006/relationships/oleObject" Target="../embeddings/oleObject133.bin"/><Relationship Id="rId14" Type="http://schemas.openxmlformats.org/officeDocument/2006/relationships/oleObject" Target="../embeddings/oleObject138.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44.bin"/><Relationship Id="rId3" Type="http://schemas.openxmlformats.org/officeDocument/2006/relationships/oleObject" Target="../embeddings/oleObject139.bin"/><Relationship Id="rId7" Type="http://schemas.openxmlformats.org/officeDocument/2006/relationships/oleObject" Target="../embeddings/oleObject143.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142.bin"/><Relationship Id="rId5" Type="http://schemas.openxmlformats.org/officeDocument/2006/relationships/oleObject" Target="../embeddings/oleObject141.bin"/><Relationship Id="rId10" Type="http://schemas.openxmlformats.org/officeDocument/2006/relationships/oleObject" Target="../embeddings/oleObject146.bin"/><Relationship Id="rId4" Type="http://schemas.openxmlformats.org/officeDocument/2006/relationships/oleObject" Target="../embeddings/oleObject140.bin"/><Relationship Id="rId9" Type="http://schemas.openxmlformats.org/officeDocument/2006/relationships/oleObject" Target="../embeddings/oleObject145.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notesSlide" Target="../notesSlides/notesSlide10.xml"/><Relationship Id="rId7" Type="http://schemas.openxmlformats.org/officeDocument/2006/relationships/image" Target="../media/image167.png"/><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66.png"/><Relationship Id="rId11" Type="http://schemas.openxmlformats.org/officeDocument/2006/relationships/oleObject" Target="../embeddings/oleObject151.bin"/><Relationship Id="rId5" Type="http://schemas.openxmlformats.org/officeDocument/2006/relationships/image" Target="../media/image165.png"/><Relationship Id="rId10" Type="http://schemas.openxmlformats.org/officeDocument/2006/relationships/oleObject" Target="../embeddings/oleObject150.bin"/><Relationship Id="rId4" Type="http://schemas.openxmlformats.org/officeDocument/2006/relationships/oleObject" Target="../embeddings/oleObject147.bin"/><Relationship Id="rId9" Type="http://schemas.openxmlformats.org/officeDocument/2006/relationships/oleObject" Target="../embeddings/oleObject14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57.bin"/><Relationship Id="rId3" Type="http://schemas.openxmlformats.org/officeDocument/2006/relationships/oleObject" Target="../embeddings/oleObject152.bin"/><Relationship Id="rId7" Type="http://schemas.openxmlformats.org/officeDocument/2006/relationships/oleObject" Target="../embeddings/oleObject156.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155.bin"/><Relationship Id="rId5" Type="http://schemas.openxmlformats.org/officeDocument/2006/relationships/oleObject" Target="../embeddings/oleObject154.bin"/><Relationship Id="rId10" Type="http://schemas.openxmlformats.org/officeDocument/2006/relationships/oleObject" Target="../embeddings/oleObject159.bin"/><Relationship Id="rId4" Type="http://schemas.openxmlformats.org/officeDocument/2006/relationships/oleObject" Target="../embeddings/oleObject153.bin"/><Relationship Id="rId9" Type="http://schemas.openxmlformats.org/officeDocument/2006/relationships/oleObject" Target="../embeddings/oleObject15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63.bin"/><Relationship Id="rId3" Type="http://schemas.openxmlformats.org/officeDocument/2006/relationships/image" Target="../media/image177.png"/><Relationship Id="rId7" Type="http://schemas.openxmlformats.org/officeDocument/2006/relationships/oleObject" Target="../embeddings/oleObject162.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178.png"/><Relationship Id="rId5" Type="http://schemas.openxmlformats.org/officeDocument/2006/relationships/oleObject" Target="../embeddings/oleObject161.bin"/><Relationship Id="rId4" Type="http://schemas.openxmlformats.org/officeDocument/2006/relationships/oleObject" Target="../embeddings/oleObject160.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69.bin"/><Relationship Id="rId13" Type="http://schemas.openxmlformats.org/officeDocument/2006/relationships/oleObject" Target="../embeddings/oleObject171.bin"/><Relationship Id="rId3" Type="http://schemas.openxmlformats.org/officeDocument/2006/relationships/oleObject" Target="../embeddings/oleObject164.bin"/><Relationship Id="rId7" Type="http://schemas.openxmlformats.org/officeDocument/2006/relationships/oleObject" Target="../embeddings/oleObject168.bin"/><Relationship Id="rId12" Type="http://schemas.openxmlformats.org/officeDocument/2006/relationships/image" Target="../media/image191.png"/><Relationship Id="rId2" Type="http://schemas.openxmlformats.org/officeDocument/2006/relationships/slideLayout" Target="../slideLayouts/slideLayout7.xml"/><Relationship Id="rId1" Type="http://schemas.openxmlformats.org/officeDocument/2006/relationships/vmlDrawing" Target="../drawings/vmlDrawing35.vml"/><Relationship Id="rId6" Type="http://schemas.openxmlformats.org/officeDocument/2006/relationships/oleObject" Target="../embeddings/oleObject167.bin"/><Relationship Id="rId11" Type="http://schemas.openxmlformats.org/officeDocument/2006/relationships/image" Target="../media/image190.png"/><Relationship Id="rId5" Type="http://schemas.openxmlformats.org/officeDocument/2006/relationships/oleObject" Target="../embeddings/oleObject166.bin"/><Relationship Id="rId15" Type="http://schemas.openxmlformats.org/officeDocument/2006/relationships/oleObject" Target="../embeddings/oleObject173.bin"/><Relationship Id="rId10" Type="http://schemas.openxmlformats.org/officeDocument/2006/relationships/image" Target="../media/image189.png"/><Relationship Id="rId4" Type="http://schemas.openxmlformats.org/officeDocument/2006/relationships/oleObject" Target="../embeddings/oleObject165.bin"/><Relationship Id="rId9" Type="http://schemas.openxmlformats.org/officeDocument/2006/relationships/oleObject" Target="../embeddings/oleObject170.bin"/><Relationship Id="rId14" Type="http://schemas.openxmlformats.org/officeDocument/2006/relationships/oleObject" Target="../embeddings/oleObject172.bin"/></Relationships>
</file>

<file path=ppt/slides/_rels/slide39.xml.rels><?xml version="1.0" encoding="UTF-8" standalone="yes"?>
<Relationships xmlns="http://schemas.openxmlformats.org/package/2006/relationships"><Relationship Id="rId8" Type="http://schemas.openxmlformats.org/officeDocument/2006/relationships/image" Target="../media/image201.png"/><Relationship Id="rId13" Type="http://schemas.openxmlformats.org/officeDocument/2006/relationships/image" Target="../media/image202.png"/><Relationship Id="rId3" Type="http://schemas.openxmlformats.org/officeDocument/2006/relationships/oleObject" Target="../embeddings/oleObject174.bin"/><Relationship Id="rId7" Type="http://schemas.openxmlformats.org/officeDocument/2006/relationships/oleObject" Target="../embeddings/oleObject176.bin"/><Relationship Id="rId12" Type="http://schemas.openxmlformats.org/officeDocument/2006/relationships/oleObject" Target="../embeddings/oleObject180.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200.png"/><Relationship Id="rId11" Type="http://schemas.openxmlformats.org/officeDocument/2006/relationships/oleObject" Target="../embeddings/oleObject179.bin"/><Relationship Id="rId5" Type="http://schemas.openxmlformats.org/officeDocument/2006/relationships/image" Target="../media/image199.png"/><Relationship Id="rId10" Type="http://schemas.openxmlformats.org/officeDocument/2006/relationships/oleObject" Target="../embeddings/oleObject178.bin"/><Relationship Id="rId4" Type="http://schemas.openxmlformats.org/officeDocument/2006/relationships/oleObject" Target="../embeddings/oleObject175.bin"/><Relationship Id="rId9" Type="http://schemas.openxmlformats.org/officeDocument/2006/relationships/oleObject" Target="../embeddings/oleObject17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86.bin"/><Relationship Id="rId3" Type="http://schemas.openxmlformats.org/officeDocument/2006/relationships/oleObject" Target="../embeddings/oleObject181.bin"/><Relationship Id="rId7" Type="http://schemas.openxmlformats.org/officeDocument/2006/relationships/oleObject" Target="../embeddings/oleObject185.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oleObject" Target="../embeddings/oleObject184.bin"/><Relationship Id="rId5" Type="http://schemas.openxmlformats.org/officeDocument/2006/relationships/oleObject" Target="../embeddings/oleObject183.bin"/><Relationship Id="rId10" Type="http://schemas.openxmlformats.org/officeDocument/2006/relationships/oleObject" Target="../embeddings/oleObject188.bin"/><Relationship Id="rId4" Type="http://schemas.openxmlformats.org/officeDocument/2006/relationships/oleObject" Target="../embeddings/oleObject182.bin"/><Relationship Id="rId9" Type="http://schemas.openxmlformats.org/officeDocument/2006/relationships/oleObject" Target="../embeddings/oleObject187.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94.bin"/><Relationship Id="rId3" Type="http://schemas.openxmlformats.org/officeDocument/2006/relationships/oleObject" Target="../embeddings/oleObject189.bin"/><Relationship Id="rId7" Type="http://schemas.openxmlformats.org/officeDocument/2006/relationships/oleObject" Target="../embeddings/oleObject193.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oleObject" Target="../embeddings/oleObject192.bin"/><Relationship Id="rId5" Type="http://schemas.openxmlformats.org/officeDocument/2006/relationships/oleObject" Target="../embeddings/oleObject191.bin"/><Relationship Id="rId4" Type="http://schemas.openxmlformats.org/officeDocument/2006/relationships/oleObject" Target="../embeddings/oleObject190.bin"/><Relationship Id="rId9" Type="http://schemas.openxmlformats.org/officeDocument/2006/relationships/oleObject" Target="../embeddings/oleObject195.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01.bin"/><Relationship Id="rId13" Type="http://schemas.openxmlformats.org/officeDocument/2006/relationships/oleObject" Target="../embeddings/oleObject206.bin"/><Relationship Id="rId3" Type="http://schemas.openxmlformats.org/officeDocument/2006/relationships/oleObject" Target="../embeddings/oleObject196.bin"/><Relationship Id="rId7" Type="http://schemas.openxmlformats.org/officeDocument/2006/relationships/oleObject" Target="../embeddings/oleObject200.bin"/><Relationship Id="rId12" Type="http://schemas.openxmlformats.org/officeDocument/2006/relationships/oleObject" Target="../embeddings/oleObject205.bin"/><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oleObject" Target="../embeddings/oleObject199.bin"/><Relationship Id="rId11" Type="http://schemas.openxmlformats.org/officeDocument/2006/relationships/oleObject" Target="../embeddings/oleObject204.bin"/><Relationship Id="rId5" Type="http://schemas.openxmlformats.org/officeDocument/2006/relationships/oleObject" Target="../embeddings/oleObject198.bin"/><Relationship Id="rId10" Type="http://schemas.openxmlformats.org/officeDocument/2006/relationships/oleObject" Target="../embeddings/oleObject203.bin"/><Relationship Id="rId4" Type="http://schemas.openxmlformats.org/officeDocument/2006/relationships/oleObject" Target="../embeddings/oleObject197.bin"/><Relationship Id="rId9" Type="http://schemas.openxmlformats.org/officeDocument/2006/relationships/oleObject" Target="../embeddings/oleObject202.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12.bin"/><Relationship Id="rId13" Type="http://schemas.openxmlformats.org/officeDocument/2006/relationships/oleObject" Target="../embeddings/oleObject217.bin"/><Relationship Id="rId18" Type="http://schemas.openxmlformats.org/officeDocument/2006/relationships/oleObject" Target="../embeddings/oleObject222.bin"/><Relationship Id="rId26" Type="http://schemas.openxmlformats.org/officeDocument/2006/relationships/oleObject" Target="../embeddings/oleObject230.bin"/><Relationship Id="rId3" Type="http://schemas.openxmlformats.org/officeDocument/2006/relationships/oleObject" Target="../embeddings/oleObject207.bin"/><Relationship Id="rId21" Type="http://schemas.openxmlformats.org/officeDocument/2006/relationships/oleObject" Target="../embeddings/oleObject225.bin"/><Relationship Id="rId7" Type="http://schemas.openxmlformats.org/officeDocument/2006/relationships/oleObject" Target="../embeddings/oleObject211.bin"/><Relationship Id="rId12" Type="http://schemas.openxmlformats.org/officeDocument/2006/relationships/oleObject" Target="../embeddings/oleObject216.bin"/><Relationship Id="rId17" Type="http://schemas.openxmlformats.org/officeDocument/2006/relationships/oleObject" Target="../embeddings/oleObject221.bin"/><Relationship Id="rId25" Type="http://schemas.openxmlformats.org/officeDocument/2006/relationships/oleObject" Target="../embeddings/oleObject229.bin"/><Relationship Id="rId2" Type="http://schemas.openxmlformats.org/officeDocument/2006/relationships/slideLayout" Target="../slideLayouts/slideLayout7.xml"/><Relationship Id="rId16" Type="http://schemas.openxmlformats.org/officeDocument/2006/relationships/oleObject" Target="../embeddings/oleObject220.bin"/><Relationship Id="rId20" Type="http://schemas.openxmlformats.org/officeDocument/2006/relationships/oleObject" Target="../embeddings/oleObject224.bin"/><Relationship Id="rId29" Type="http://schemas.openxmlformats.org/officeDocument/2006/relationships/oleObject" Target="../embeddings/oleObject233.bin"/><Relationship Id="rId1" Type="http://schemas.openxmlformats.org/officeDocument/2006/relationships/vmlDrawing" Target="../drawings/vmlDrawing40.vml"/><Relationship Id="rId6" Type="http://schemas.openxmlformats.org/officeDocument/2006/relationships/oleObject" Target="../embeddings/oleObject210.bin"/><Relationship Id="rId11" Type="http://schemas.openxmlformats.org/officeDocument/2006/relationships/oleObject" Target="../embeddings/oleObject215.bin"/><Relationship Id="rId24" Type="http://schemas.openxmlformats.org/officeDocument/2006/relationships/oleObject" Target="../embeddings/oleObject228.bin"/><Relationship Id="rId5" Type="http://schemas.openxmlformats.org/officeDocument/2006/relationships/oleObject" Target="../embeddings/oleObject209.bin"/><Relationship Id="rId15" Type="http://schemas.openxmlformats.org/officeDocument/2006/relationships/oleObject" Target="../embeddings/oleObject219.bin"/><Relationship Id="rId23" Type="http://schemas.openxmlformats.org/officeDocument/2006/relationships/oleObject" Target="../embeddings/oleObject227.bin"/><Relationship Id="rId28" Type="http://schemas.openxmlformats.org/officeDocument/2006/relationships/oleObject" Target="../embeddings/oleObject232.bin"/><Relationship Id="rId10" Type="http://schemas.openxmlformats.org/officeDocument/2006/relationships/oleObject" Target="../embeddings/oleObject214.bin"/><Relationship Id="rId19" Type="http://schemas.openxmlformats.org/officeDocument/2006/relationships/oleObject" Target="../embeddings/oleObject223.bin"/><Relationship Id="rId4" Type="http://schemas.openxmlformats.org/officeDocument/2006/relationships/oleObject" Target="../embeddings/oleObject208.bin"/><Relationship Id="rId9" Type="http://schemas.openxmlformats.org/officeDocument/2006/relationships/oleObject" Target="../embeddings/oleObject213.bin"/><Relationship Id="rId14" Type="http://schemas.openxmlformats.org/officeDocument/2006/relationships/oleObject" Target="../embeddings/oleObject218.bin"/><Relationship Id="rId22" Type="http://schemas.openxmlformats.org/officeDocument/2006/relationships/oleObject" Target="../embeddings/oleObject226.bin"/><Relationship Id="rId27" Type="http://schemas.openxmlformats.org/officeDocument/2006/relationships/oleObject" Target="../embeddings/oleObject231.bin"/><Relationship Id="rId30" Type="http://schemas.openxmlformats.org/officeDocument/2006/relationships/oleObject" Target="../embeddings/oleObject234.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40.bin"/><Relationship Id="rId3" Type="http://schemas.openxmlformats.org/officeDocument/2006/relationships/oleObject" Target="../embeddings/oleObject235.bin"/><Relationship Id="rId7" Type="http://schemas.openxmlformats.org/officeDocument/2006/relationships/oleObject" Target="../embeddings/oleObject239.bin"/><Relationship Id="rId12" Type="http://schemas.openxmlformats.org/officeDocument/2006/relationships/image" Target="../media/image262.png"/><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oleObject" Target="../embeddings/oleObject238.bin"/><Relationship Id="rId11" Type="http://schemas.openxmlformats.org/officeDocument/2006/relationships/oleObject" Target="../embeddings/oleObject243.bin"/><Relationship Id="rId5" Type="http://schemas.openxmlformats.org/officeDocument/2006/relationships/oleObject" Target="../embeddings/oleObject237.bin"/><Relationship Id="rId10" Type="http://schemas.openxmlformats.org/officeDocument/2006/relationships/oleObject" Target="../embeddings/oleObject242.bin"/><Relationship Id="rId4" Type="http://schemas.openxmlformats.org/officeDocument/2006/relationships/oleObject" Target="../embeddings/oleObject236.bin"/><Relationship Id="rId9" Type="http://schemas.openxmlformats.org/officeDocument/2006/relationships/oleObject" Target="../embeddings/oleObject241.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48.bin"/><Relationship Id="rId13" Type="http://schemas.openxmlformats.org/officeDocument/2006/relationships/oleObject" Target="../embeddings/oleObject253.bin"/><Relationship Id="rId18" Type="http://schemas.openxmlformats.org/officeDocument/2006/relationships/oleObject" Target="../embeddings/oleObject258.bin"/><Relationship Id="rId3" Type="http://schemas.openxmlformats.org/officeDocument/2006/relationships/audio" Target="../media/audio5.wav"/><Relationship Id="rId21" Type="http://schemas.openxmlformats.org/officeDocument/2006/relationships/oleObject" Target="../embeddings/oleObject261.bin"/><Relationship Id="rId7" Type="http://schemas.openxmlformats.org/officeDocument/2006/relationships/oleObject" Target="../embeddings/oleObject247.bin"/><Relationship Id="rId12" Type="http://schemas.openxmlformats.org/officeDocument/2006/relationships/oleObject" Target="../embeddings/oleObject252.bin"/><Relationship Id="rId17" Type="http://schemas.openxmlformats.org/officeDocument/2006/relationships/oleObject" Target="../embeddings/oleObject257.bin"/><Relationship Id="rId2" Type="http://schemas.openxmlformats.org/officeDocument/2006/relationships/slideLayout" Target="../slideLayouts/slideLayout7.xml"/><Relationship Id="rId16" Type="http://schemas.openxmlformats.org/officeDocument/2006/relationships/oleObject" Target="../embeddings/oleObject256.bin"/><Relationship Id="rId20" Type="http://schemas.openxmlformats.org/officeDocument/2006/relationships/oleObject" Target="../embeddings/oleObject260.bin"/><Relationship Id="rId1" Type="http://schemas.openxmlformats.org/officeDocument/2006/relationships/vmlDrawing" Target="../drawings/vmlDrawing42.vml"/><Relationship Id="rId6" Type="http://schemas.openxmlformats.org/officeDocument/2006/relationships/oleObject" Target="../embeddings/oleObject246.bin"/><Relationship Id="rId11" Type="http://schemas.openxmlformats.org/officeDocument/2006/relationships/oleObject" Target="../embeddings/oleObject251.bin"/><Relationship Id="rId24" Type="http://schemas.openxmlformats.org/officeDocument/2006/relationships/oleObject" Target="../embeddings/oleObject263.bin"/><Relationship Id="rId5" Type="http://schemas.openxmlformats.org/officeDocument/2006/relationships/oleObject" Target="../embeddings/oleObject245.bin"/><Relationship Id="rId15" Type="http://schemas.openxmlformats.org/officeDocument/2006/relationships/oleObject" Target="../embeddings/oleObject255.bin"/><Relationship Id="rId23" Type="http://schemas.openxmlformats.org/officeDocument/2006/relationships/oleObject" Target="../embeddings/oleObject262.bin"/><Relationship Id="rId10" Type="http://schemas.openxmlformats.org/officeDocument/2006/relationships/oleObject" Target="../embeddings/oleObject250.bin"/><Relationship Id="rId19" Type="http://schemas.openxmlformats.org/officeDocument/2006/relationships/oleObject" Target="../embeddings/oleObject259.bin"/><Relationship Id="rId4" Type="http://schemas.openxmlformats.org/officeDocument/2006/relationships/oleObject" Target="../embeddings/oleObject244.bin"/><Relationship Id="rId9" Type="http://schemas.openxmlformats.org/officeDocument/2006/relationships/oleObject" Target="../embeddings/oleObject249.bin"/><Relationship Id="rId14" Type="http://schemas.openxmlformats.org/officeDocument/2006/relationships/oleObject" Target="../embeddings/oleObject254.bin"/><Relationship Id="rId22" Type="http://schemas.openxmlformats.org/officeDocument/2006/relationships/image" Target="../media/image278.jpeg"/></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69.bin"/><Relationship Id="rId3" Type="http://schemas.openxmlformats.org/officeDocument/2006/relationships/oleObject" Target="../embeddings/oleObject264.bin"/><Relationship Id="rId7" Type="http://schemas.openxmlformats.org/officeDocument/2006/relationships/oleObject" Target="../embeddings/oleObject268.bin"/><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oleObject" Target="../embeddings/oleObject267.bin"/><Relationship Id="rId11" Type="http://schemas.openxmlformats.org/officeDocument/2006/relationships/image" Target="../media/image285.png"/><Relationship Id="rId5" Type="http://schemas.openxmlformats.org/officeDocument/2006/relationships/oleObject" Target="../embeddings/oleObject266.bin"/><Relationship Id="rId10" Type="http://schemas.openxmlformats.org/officeDocument/2006/relationships/oleObject" Target="../embeddings/oleObject271.bin"/><Relationship Id="rId4" Type="http://schemas.openxmlformats.org/officeDocument/2006/relationships/oleObject" Target="../embeddings/oleObject265.bin"/><Relationship Id="rId9" Type="http://schemas.openxmlformats.org/officeDocument/2006/relationships/oleObject" Target="../embeddings/oleObject270.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72.bin"/><Relationship Id="rId7" Type="http://schemas.openxmlformats.org/officeDocument/2006/relationships/oleObject" Target="../embeddings/oleObject276.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oleObject" Target="../embeddings/oleObject275.bin"/><Relationship Id="rId5" Type="http://schemas.openxmlformats.org/officeDocument/2006/relationships/oleObject" Target="../embeddings/oleObject274.bin"/><Relationship Id="rId4" Type="http://schemas.openxmlformats.org/officeDocument/2006/relationships/oleObject" Target="../embeddings/oleObject27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82.bin"/><Relationship Id="rId13" Type="http://schemas.openxmlformats.org/officeDocument/2006/relationships/oleObject" Target="../embeddings/oleObject287.bin"/><Relationship Id="rId18" Type="http://schemas.openxmlformats.org/officeDocument/2006/relationships/oleObject" Target="../embeddings/oleObject292.bin"/><Relationship Id="rId3" Type="http://schemas.openxmlformats.org/officeDocument/2006/relationships/oleObject" Target="../embeddings/oleObject277.bin"/><Relationship Id="rId7" Type="http://schemas.openxmlformats.org/officeDocument/2006/relationships/oleObject" Target="../embeddings/oleObject281.bin"/><Relationship Id="rId12" Type="http://schemas.openxmlformats.org/officeDocument/2006/relationships/oleObject" Target="../embeddings/oleObject286.bin"/><Relationship Id="rId17" Type="http://schemas.openxmlformats.org/officeDocument/2006/relationships/oleObject" Target="../embeddings/oleObject291.bin"/><Relationship Id="rId2" Type="http://schemas.openxmlformats.org/officeDocument/2006/relationships/slideLayout" Target="../slideLayouts/slideLayout7.xml"/><Relationship Id="rId16" Type="http://schemas.openxmlformats.org/officeDocument/2006/relationships/oleObject" Target="../embeddings/oleObject290.bin"/><Relationship Id="rId1" Type="http://schemas.openxmlformats.org/officeDocument/2006/relationships/vmlDrawing" Target="../drawings/vmlDrawing45.vml"/><Relationship Id="rId6" Type="http://schemas.openxmlformats.org/officeDocument/2006/relationships/oleObject" Target="../embeddings/oleObject280.bin"/><Relationship Id="rId11" Type="http://schemas.openxmlformats.org/officeDocument/2006/relationships/oleObject" Target="../embeddings/oleObject285.bin"/><Relationship Id="rId5" Type="http://schemas.openxmlformats.org/officeDocument/2006/relationships/oleObject" Target="../embeddings/oleObject279.bin"/><Relationship Id="rId15" Type="http://schemas.openxmlformats.org/officeDocument/2006/relationships/oleObject" Target="../embeddings/oleObject289.bin"/><Relationship Id="rId10" Type="http://schemas.openxmlformats.org/officeDocument/2006/relationships/oleObject" Target="../embeddings/oleObject284.bin"/><Relationship Id="rId19" Type="http://schemas.openxmlformats.org/officeDocument/2006/relationships/oleObject" Target="../embeddings/oleObject293.bin"/><Relationship Id="rId4" Type="http://schemas.openxmlformats.org/officeDocument/2006/relationships/oleObject" Target="../embeddings/oleObject278.bin"/><Relationship Id="rId9" Type="http://schemas.openxmlformats.org/officeDocument/2006/relationships/oleObject" Target="../embeddings/oleObject283.bin"/><Relationship Id="rId14" Type="http://schemas.openxmlformats.org/officeDocument/2006/relationships/oleObject" Target="../embeddings/oleObject288.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99.bin"/><Relationship Id="rId3" Type="http://schemas.openxmlformats.org/officeDocument/2006/relationships/oleObject" Target="../embeddings/oleObject294.bin"/><Relationship Id="rId7" Type="http://schemas.openxmlformats.org/officeDocument/2006/relationships/oleObject" Target="../embeddings/oleObject298.bin"/><Relationship Id="rId2" Type="http://schemas.openxmlformats.org/officeDocument/2006/relationships/slideLayout" Target="../slideLayouts/slideLayout7.xml"/><Relationship Id="rId1" Type="http://schemas.openxmlformats.org/officeDocument/2006/relationships/vmlDrawing" Target="../drawings/vmlDrawing46.vml"/><Relationship Id="rId6" Type="http://schemas.openxmlformats.org/officeDocument/2006/relationships/oleObject" Target="../embeddings/oleObject297.bin"/><Relationship Id="rId11" Type="http://schemas.openxmlformats.org/officeDocument/2006/relationships/oleObject" Target="../embeddings/oleObject302.bin"/><Relationship Id="rId5" Type="http://schemas.openxmlformats.org/officeDocument/2006/relationships/oleObject" Target="../embeddings/oleObject296.bin"/><Relationship Id="rId10" Type="http://schemas.openxmlformats.org/officeDocument/2006/relationships/oleObject" Target="../embeddings/oleObject301.bin"/><Relationship Id="rId4" Type="http://schemas.openxmlformats.org/officeDocument/2006/relationships/oleObject" Target="../embeddings/oleObject295.bin"/><Relationship Id="rId9" Type="http://schemas.openxmlformats.org/officeDocument/2006/relationships/oleObject" Target="../embeddings/oleObject300.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08.bin"/><Relationship Id="rId13" Type="http://schemas.openxmlformats.org/officeDocument/2006/relationships/oleObject" Target="../embeddings/oleObject313.bin"/><Relationship Id="rId18" Type="http://schemas.openxmlformats.org/officeDocument/2006/relationships/oleObject" Target="../embeddings/oleObject318.bin"/><Relationship Id="rId3" Type="http://schemas.openxmlformats.org/officeDocument/2006/relationships/oleObject" Target="../embeddings/oleObject303.bin"/><Relationship Id="rId21" Type="http://schemas.openxmlformats.org/officeDocument/2006/relationships/oleObject" Target="../embeddings/oleObject321.bin"/><Relationship Id="rId7" Type="http://schemas.openxmlformats.org/officeDocument/2006/relationships/oleObject" Target="../embeddings/oleObject307.bin"/><Relationship Id="rId12" Type="http://schemas.openxmlformats.org/officeDocument/2006/relationships/oleObject" Target="../embeddings/oleObject312.bin"/><Relationship Id="rId17" Type="http://schemas.openxmlformats.org/officeDocument/2006/relationships/oleObject" Target="../embeddings/oleObject317.bin"/><Relationship Id="rId2" Type="http://schemas.openxmlformats.org/officeDocument/2006/relationships/slideLayout" Target="../slideLayouts/slideLayout7.xml"/><Relationship Id="rId16" Type="http://schemas.openxmlformats.org/officeDocument/2006/relationships/oleObject" Target="../embeddings/oleObject316.bin"/><Relationship Id="rId20" Type="http://schemas.openxmlformats.org/officeDocument/2006/relationships/oleObject" Target="../embeddings/oleObject320.bin"/><Relationship Id="rId1" Type="http://schemas.openxmlformats.org/officeDocument/2006/relationships/vmlDrawing" Target="../drawings/vmlDrawing47.vml"/><Relationship Id="rId6" Type="http://schemas.openxmlformats.org/officeDocument/2006/relationships/oleObject" Target="../embeddings/oleObject306.bin"/><Relationship Id="rId11" Type="http://schemas.openxmlformats.org/officeDocument/2006/relationships/oleObject" Target="../embeddings/oleObject311.bin"/><Relationship Id="rId24" Type="http://schemas.openxmlformats.org/officeDocument/2006/relationships/oleObject" Target="../embeddings/oleObject323.bin"/><Relationship Id="rId5" Type="http://schemas.openxmlformats.org/officeDocument/2006/relationships/oleObject" Target="../embeddings/oleObject305.bin"/><Relationship Id="rId15" Type="http://schemas.openxmlformats.org/officeDocument/2006/relationships/oleObject" Target="../embeddings/oleObject315.bin"/><Relationship Id="rId23" Type="http://schemas.openxmlformats.org/officeDocument/2006/relationships/image" Target="../media/image335.png"/><Relationship Id="rId10" Type="http://schemas.openxmlformats.org/officeDocument/2006/relationships/oleObject" Target="../embeddings/oleObject310.bin"/><Relationship Id="rId19" Type="http://schemas.openxmlformats.org/officeDocument/2006/relationships/oleObject" Target="../embeddings/oleObject319.bin"/><Relationship Id="rId4" Type="http://schemas.openxmlformats.org/officeDocument/2006/relationships/oleObject" Target="../embeddings/oleObject304.bin"/><Relationship Id="rId9" Type="http://schemas.openxmlformats.org/officeDocument/2006/relationships/oleObject" Target="../embeddings/oleObject309.bin"/><Relationship Id="rId14" Type="http://schemas.openxmlformats.org/officeDocument/2006/relationships/oleObject" Target="../embeddings/oleObject314.bin"/><Relationship Id="rId22" Type="http://schemas.openxmlformats.org/officeDocument/2006/relationships/oleObject" Target="../embeddings/oleObject322.bin"/></Relationships>
</file>

<file path=ppt/slides/_rels/slide53.xml.rels><?xml version="1.0" encoding="UTF-8" standalone="yes"?>
<Relationships xmlns="http://schemas.openxmlformats.org/package/2006/relationships"><Relationship Id="rId8" Type="http://schemas.openxmlformats.org/officeDocument/2006/relationships/image" Target="../media/image346.png"/><Relationship Id="rId13" Type="http://schemas.openxmlformats.org/officeDocument/2006/relationships/oleObject" Target="../embeddings/oleObject332.bin"/><Relationship Id="rId3" Type="http://schemas.openxmlformats.org/officeDocument/2006/relationships/oleObject" Target="../embeddings/oleObject324.bin"/><Relationship Id="rId7" Type="http://schemas.openxmlformats.org/officeDocument/2006/relationships/oleObject" Target="../embeddings/oleObject328.bin"/><Relationship Id="rId12" Type="http://schemas.openxmlformats.org/officeDocument/2006/relationships/oleObject" Target="../embeddings/oleObject331.bin"/><Relationship Id="rId2" Type="http://schemas.openxmlformats.org/officeDocument/2006/relationships/slideLayout" Target="../slideLayouts/slideLayout7.xml"/><Relationship Id="rId1" Type="http://schemas.openxmlformats.org/officeDocument/2006/relationships/vmlDrawing" Target="../drawings/vmlDrawing48.vml"/><Relationship Id="rId6" Type="http://schemas.openxmlformats.org/officeDocument/2006/relationships/oleObject" Target="../embeddings/oleObject327.bin"/><Relationship Id="rId11" Type="http://schemas.openxmlformats.org/officeDocument/2006/relationships/oleObject" Target="../embeddings/oleObject330.bin"/><Relationship Id="rId5" Type="http://schemas.openxmlformats.org/officeDocument/2006/relationships/oleObject" Target="../embeddings/oleObject326.bin"/><Relationship Id="rId10" Type="http://schemas.openxmlformats.org/officeDocument/2006/relationships/oleObject" Target="../embeddings/oleObject329.bin"/><Relationship Id="rId4" Type="http://schemas.openxmlformats.org/officeDocument/2006/relationships/oleObject" Target="../embeddings/oleObject325.bin"/><Relationship Id="rId9" Type="http://schemas.openxmlformats.org/officeDocument/2006/relationships/image" Target="../media/image347.png"/><Relationship Id="rId14" Type="http://schemas.openxmlformats.org/officeDocument/2006/relationships/oleObject" Target="../embeddings/oleObject333.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339.bin"/><Relationship Id="rId3" Type="http://schemas.openxmlformats.org/officeDocument/2006/relationships/oleObject" Target="../embeddings/oleObject334.bin"/><Relationship Id="rId7" Type="http://schemas.openxmlformats.org/officeDocument/2006/relationships/oleObject" Target="../embeddings/oleObject338.bin"/><Relationship Id="rId12" Type="http://schemas.openxmlformats.org/officeDocument/2006/relationships/oleObject" Target="../embeddings/oleObject343.bin"/><Relationship Id="rId2" Type="http://schemas.openxmlformats.org/officeDocument/2006/relationships/slideLayout" Target="../slideLayouts/slideLayout7.xml"/><Relationship Id="rId1" Type="http://schemas.openxmlformats.org/officeDocument/2006/relationships/vmlDrawing" Target="../drawings/vmlDrawing49.vml"/><Relationship Id="rId6" Type="http://schemas.openxmlformats.org/officeDocument/2006/relationships/oleObject" Target="../embeddings/oleObject337.bin"/><Relationship Id="rId11" Type="http://schemas.openxmlformats.org/officeDocument/2006/relationships/oleObject" Target="../embeddings/oleObject342.bin"/><Relationship Id="rId5" Type="http://schemas.openxmlformats.org/officeDocument/2006/relationships/oleObject" Target="../embeddings/oleObject336.bin"/><Relationship Id="rId10" Type="http://schemas.openxmlformats.org/officeDocument/2006/relationships/oleObject" Target="../embeddings/oleObject341.bin"/><Relationship Id="rId4" Type="http://schemas.openxmlformats.org/officeDocument/2006/relationships/oleObject" Target="../embeddings/oleObject335.bin"/><Relationship Id="rId9" Type="http://schemas.openxmlformats.org/officeDocument/2006/relationships/oleObject" Target="../embeddings/oleObject340.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49.bin"/><Relationship Id="rId3" Type="http://schemas.openxmlformats.org/officeDocument/2006/relationships/oleObject" Target="../embeddings/oleObject344.bin"/><Relationship Id="rId7" Type="http://schemas.openxmlformats.org/officeDocument/2006/relationships/oleObject" Target="../embeddings/oleObject348.bin"/><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oleObject" Target="../embeddings/oleObject347.bin"/><Relationship Id="rId5" Type="http://schemas.openxmlformats.org/officeDocument/2006/relationships/oleObject" Target="../embeddings/oleObject346.bin"/><Relationship Id="rId10" Type="http://schemas.openxmlformats.org/officeDocument/2006/relationships/oleObject" Target="../embeddings/oleObject351.bin"/><Relationship Id="rId4" Type="http://schemas.openxmlformats.org/officeDocument/2006/relationships/oleObject" Target="../embeddings/oleObject345.bin"/><Relationship Id="rId9" Type="http://schemas.openxmlformats.org/officeDocument/2006/relationships/oleObject" Target="../embeddings/oleObject350.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55.bin"/><Relationship Id="rId3" Type="http://schemas.openxmlformats.org/officeDocument/2006/relationships/audio" Target="../media/audio5.wav"/><Relationship Id="rId7" Type="http://schemas.openxmlformats.org/officeDocument/2006/relationships/oleObject" Target="../embeddings/oleObject354.bin"/><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oleObject" Target="../embeddings/oleObject353.bin"/><Relationship Id="rId5" Type="http://schemas.openxmlformats.org/officeDocument/2006/relationships/oleObject" Target="../embeddings/oleObject352.bin"/><Relationship Id="rId10" Type="http://schemas.openxmlformats.org/officeDocument/2006/relationships/image" Target="../media/image369.png"/><Relationship Id="rId4" Type="http://schemas.openxmlformats.org/officeDocument/2006/relationships/audio" Target="../media/audio8.wav"/><Relationship Id="rId9" Type="http://schemas.openxmlformats.org/officeDocument/2006/relationships/oleObject" Target="../embeddings/oleObject356.bin"/></Relationships>
</file>

<file path=ppt/slides/_rels/slide57.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oleObject" Target="../embeddings/oleObject360.bin"/><Relationship Id="rId18" Type="http://schemas.openxmlformats.org/officeDocument/2006/relationships/oleObject" Target="../embeddings/oleObject365.bin"/><Relationship Id="rId3" Type="http://schemas.openxmlformats.org/officeDocument/2006/relationships/audio" Target="../media/audio5.wav"/><Relationship Id="rId7" Type="http://schemas.openxmlformats.org/officeDocument/2006/relationships/audio" Target="../media/audio11.wav"/><Relationship Id="rId12" Type="http://schemas.openxmlformats.org/officeDocument/2006/relationships/oleObject" Target="../embeddings/oleObject359.bin"/><Relationship Id="rId17" Type="http://schemas.openxmlformats.org/officeDocument/2006/relationships/oleObject" Target="../embeddings/oleObject364.bin"/><Relationship Id="rId2" Type="http://schemas.openxmlformats.org/officeDocument/2006/relationships/slideLayout" Target="../slideLayouts/slideLayout7.xml"/><Relationship Id="rId16" Type="http://schemas.openxmlformats.org/officeDocument/2006/relationships/oleObject" Target="../embeddings/oleObject363.bin"/><Relationship Id="rId1" Type="http://schemas.openxmlformats.org/officeDocument/2006/relationships/vmlDrawing" Target="../drawings/vmlDrawing52.vml"/><Relationship Id="rId6" Type="http://schemas.openxmlformats.org/officeDocument/2006/relationships/audio" Target="../media/audio10.wav"/><Relationship Id="rId11" Type="http://schemas.openxmlformats.org/officeDocument/2006/relationships/oleObject" Target="../embeddings/oleObject358.bin"/><Relationship Id="rId5" Type="http://schemas.openxmlformats.org/officeDocument/2006/relationships/audio" Target="../media/audio9.wav"/><Relationship Id="rId15" Type="http://schemas.openxmlformats.org/officeDocument/2006/relationships/oleObject" Target="../embeddings/oleObject362.bin"/><Relationship Id="rId10" Type="http://schemas.openxmlformats.org/officeDocument/2006/relationships/image" Target="../media/image380.wmf"/><Relationship Id="rId19" Type="http://schemas.openxmlformats.org/officeDocument/2006/relationships/oleObject" Target="../embeddings/oleObject366.bin"/><Relationship Id="rId4" Type="http://schemas.openxmlformats.org/officeDocument/2006/relationships/audio" Target="../media/audio4.wav"/><Relationship Id="rId9" Type="http://schemas.openxmlformats.org/officeDocument/2006/relationships/oleObject" Target="../embeddings/oleObject357.bin"/><Relationship Id="rId14" Type="http://schemas.openxmlformats.org/officeDocument/2006/relationships/oleObject" Target="../embeddings/oleObject36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oleObject" Target="../embeddings/oleObject368.bin"/><Relationship Id="rId4" Type="http://schemas.openxmlformats.org/officeDocument/2006/relationships/oleObject" Target="../embeddings/oleObject367.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72.bin"/><Relationship Id="rId2" Type="http://schemas.openxmlformats.org/officeDocument/2006/relationships/slideLayout" Target="../slideLayouts/slideLayout7.xml"/><Relationship Id="rId1" Type="http://schemas.openxmlformats.org/officeDocument/2006/relationships/vmlDrawing" Target="../drawings/vmlDrawing54.vml"/><Relationship Id="rId6" Type="http://schemas.openxmlformats.org/officeDocument/2006/relationships/oleObject" Target="../embeddings/oleObject371.bin"/><Relationship Id="rId5" Type="http://schemas.openxmlformats.org/officeDocument/2006/relationships/oleObject" Target="../embeddings/oleObject370.bin"/><Relationship Id="rId4" Type="http://schemas.openxmlformats.org/officeDocument/2006/relationships/oleObject" Target="../embeddings/oleObject369.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376.bin"/><Relationship Id="rId2" Type="http://schemas.openxmlformats.org/officeDocument/2006/relationships/slideLayout" Target="../slideLayouts/slideLayout7.xml"/><Relationship Id="rId1" Type="http://schemas.openxmlformats.org/officeDocument/2006/relationships/vmlDrawing" Target="../drawings/vmlDrawing55.vml"/><Relationship Id="rId6" Type="http://schemas.openxmlformats.org/officeDocument/2006/relationships/oleObject" Target="../embeddings/oleObject375.bin"/><Relationship Id="rId5" Type="http://schemas.openxmlformats.org/officeDocument/2006/relationships/oleObject" Target="../embeddings/oleObject374.bin"/><Relationship Id="rId4" Type="http://schemas.openxmlformats.org/officeDocument/2006/relationships/oleObject" Target="../embeddings/oleObject37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56.vml"/><Relationship Id="rId6" Type="http://schemas.openxmlformats.org/officeDocument/2006/relationships/oleObject" Target="../embeddings/oleObject379.bin"/><Relationship Id="rId5" Type="http://schemas.openxmlformats.org/officeDocument/2006/relationships/oleObject" Target="../embeddings/oleObject378.bin"/><Relationship Id="rId4" Type="http://schemas.openxmlformats.org/officeDocument/2006/relationships/oleObject" Target="../embeddings/oleObject377.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384.bin"/><Relationship Id="rId3" Type="http://schemas.openxmlformats.org/officeDocument/2006/relationships/notesSlide" Target="../notesSlides/notesSlide17.xml"/><Relationship Id="rId7" Type="http://schemas.openxmlformats.org/officeDocument/2006/relationships/oleObject" Target="../embeddings/oleObject383.bin"/><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oleObject" Target="../embeddings/oleObject382.bin"/><Relationship Id="rId5" Type="http://schemas.openxmlformats.org/officeDocument/2006/relationships/oleObject" Target="../embeddings/oleObject381.bin"/><Relationship Id="rId4" Type="http://schemas.openxmlformats.org/officeDocument/2006/relationships/oleObject" Target="../embeddings/oleObject380.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oleObject" Target="../embeddings/oleObject38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oleObject" Target="../embeddings/oleObject386.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oleObject" Target="../embeddings/oleObject388.bin"/><Relationship Id="rId4" Type="http://schemas.openxmlformats.org/officeDocument/2006/relationships/oleObject" Target="../embeddings/oleObject38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389.bin"/></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95.bin"/><Relationship Id="rId3" Type="http://schemas.openxmlformats.org/officeDocument/2006/relationships/oleObject" Target="../embeddings/oleObject390.bin"/><Relationship Id="rId7" Type="http://schemas.openxmlformats.org/officeDocument/2006/relationships/oleObject" Target="../embeddings/oleObject394.bin"/><Relationship Id="rId2" Type="http://schemas.openxmlformats.org/officeDocument/2006/relationships/slideLayout" Target="../slideLayouts/slideLayout7.xml"/><Relationship Id="rId1" Type="http://schemas.openxmlformats.org/officeDocument/2006/relationships/vmlDrawing" Target="../drawings/vmlDrawing62.vml"/><Relationship Id="rId6" Type="http://schemas.openxmlformats.org/officeDocument/2006/relationships/oleObject" Target="../embeddings/oleObject393.bin"/><Relationship Id="rId5" Type="http://schemas.openxmlformats.org/officeDocument/2006/relationships/oleObject" Target="../embeddings/oleObject392.bin"/><Relationship Id="rId4" Type="http://schemas.openxmlformats.org/officeDocument/2006/relationships/oleObject" Target="../embeddings/oleObject391.bin"/></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400.bin"/><Relationship Id="rId13" Type="http://schemas.openxmlformats.org/officeDocument/2006/relationships/oleObject" Target="../embeddings/oleObject405.bin"/><Relationship Id="rId3" Type="http://schemas.openxmlformats.org/officeDocument/2006/relationships/notesSlide" Target="../notesSlides/notesSlide22.xml"/><Relationship Id="rId7" Type="http://schemas.openxmlformats.org/officeDocument/2006/relationships/oleObject" Target="../embeddings/oleObject399.bin"/><Relationship Id="rId12" Type="http://schemas.openxmlformats.org/officeDocument/2006/relationships/oleObject" Target="../embeddings/oleObject404.bin"/><Relationship Id="rId2" Type="http://schemas.openxmlformats.org/officeDocument/2006/relationships/slideLayout" Target="../slideLayouts/slideLayout7.xml"/><Relationship Id="rId1" Type="http://schemas.openxmlformats.org/officeDocument/2006/relationships/vmlDrawing" Target="../drawings/vmlDrawing63.vml"/><Relationship Id="rId6" Type="http://schemas.openxmlformats.org/officeDocument/2006/relationships/oleObject" Target="../embeddings/oleObject398.bin"/><Relationship Id="rId11" Type="http://schemas.openxmlformats.org/officeDocument/2006/relationships/oleObject" Target="../embeddings/oleObject403.bin"/><Relationship Id="rId5" Type="http://schemas.openxmlformats.org/officeDocument/2006/relationships/oleObject" Target="../embeddings/oleObject397.bin"/><Relationship Id="rId10" Type="http://schemas.openxmlformats.org/officeDocument/2006/relationships/oleObject" Target="../embeddings/oleObject402.bin"/><Relationship Id="rId4" Type="http://schemas.openxmlformats.org/officeDocument/2006/relationships/oleObject" Target="../embeddings/oleObject396.bin"/><Relationship Id="rId9" Type="http://schemas.openxmlformats.org/officeDocument/2006/relationships/oleObject" Target="../embeddings/oleObject401.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09.bin"/><Relationship Id="rId3" Type="http://schemas.openxmlformats.org/officeDocument/2006/relationships/notesSlide" Target="../notesSlides/notesSlide23.xml"/><Relationship Id="rId7" Type="http://schemas.openxmlformats.org/officeDocument/2006/relationships/oleObject" Target="../embeddings/oleObject408.bin"/><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oleObject" Target="../embeddings/oleObject407.bin"/><Relationship Id="rId5" Type="http://schemas.openxmlformats.org/officeDocument/2006/relationships/oleObject" Target="../embeddings/oleObject406.bin"/><Relationship Id="rId4" Type="http://schemas.openxmlformats.org/officeDocument/2006/relationships/image" Target="../media/image424.wmf"/></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415.bin"/><Relationship Id="rId3" Type="http://schemas.openxmlformats.org/officeDocument/2006/relationships/oleObject" Target="../embeddings/oleObject410.bin"/><Relationship Id="rId7" Type="http://schemas.openxmlformats.org/officeDocument/2006/relationships/oleObject" Target="../embeddings/oleObject414.bin"/><Relationship Id="rId2" Type="http://schemas.openxmlformats.org/officeDocument/2006/relationships/slideLayout" Target="../slideLayouts/slideLayout7.xml"/><Relationship Id="rId1" Type="http://schemas.openxmlformats.org/officeDocument/2006/relationships/vmlDrawing" Target="../drawings/vmlDrawing65.vml"/><Relationship Id="rId6" Type="http://schemas.openxmlformats.org/officeDocument/2006/relationships/oleObject" Target="../embeddings/oleObject413.bin"/><Relationship Id="rId5" Type="http://schemas.openxmlformats.org/officeDocument/2006/relationships/oleObject" Target="../embeddings/oleObject412.bin"/><Relationship Id="rId10" Type="http://schemas.openxmlformats.org/officeDocument/2006/relationships/oleObject" Target="../embeddings/oleObject417.bin"/><Relationship Id="rId4" Type="http://schemas.openxmlformats.org/officeDocument/2006/relationships/oleObject" Target="../embeddings/oleObject411.bin"/><Relationship Id="rId9" Type="http://schemas.openxmlformats.org/officeDocument/2006/relationships/oleObject" Target="../embeddings/oleObject416.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oleObject" Target="../embeddings/oleObject420.bin"/><Relationship Id="rId5" Type="http://schemas.openxmlformats.org/officeDocument/2006/relationships/oleObject" Target="../embeddings/oleObject419.bin"/><Relationship Id="rId4" Type="http://schemas.openxmlformats.org/officeDocument/2006/relationships/oleObject" Target="../embeddings/oleObject418.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oleObject" Target="../embeddings/oleObject423.bin"/><Relationship Id="rId5" Type="http://schemas.openxmlformats.org/officeDocument/2006/relationships/oleObject" Target="../embeddings/oleObject422.bin"/><Relationship Id="rId4" Type="http://schemas.openxmlformats.org/officeDocument/2006/relationships/oleObject" Target="../embeddings/oleObject421.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oleObject" Target="../embeddings/oleObject426.bin"/><Relationship Id="rId5" Type="http://schemas.openxmlformats.org/officeDocument/2006/relationships/oleObject" Target="../embeddings/oleObject425.bin"/><Relationship Id="rId4" Type="http://schemas.openxmlformats.org/officeDocument/2006/relationships/oleObject" Target="../embeddings/oleObject424.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431.bin"/><Relationship Id="rId3" Type="http://schemas.openxmlformats.org/officeDocument/2006/relationships/notesSlide" Target="../notesSlides/notesSlide27.xml"/><Relationship Id="rId7" Type="http://schemas.openxmlformats.org/officeDocument/2006/relationships/oleObject" Target="../embeddings/oleObject430.bin"/><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oleObject" Target="../embeddings/oleObject429.bin"/><Relationship Id="rId5" Type="http://schemas.openxmlformats.org/officeDocument/2006/relationships/oleObject" Target="../embeddings/oleObject428.bin"/><Relationship Id="rId4" Type="http://schemas.openxmlformats.org/officeDocument/2006/relationships/oleObject" Target="../embeddings/oleObject427.bin"/><Relationship Id="rId9" Type="http://schemas.openxmlformats.org/officeDocument/2006/relationships/oleObject" Target="../embeddings/oleObject43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audio" Target="../media/audio5.wav"/><Relationship Id="rId4" Type="http://schemas.openxmlformats.org/officeDocument/2006/relationships/audio" Target="../media/audio4.wav"/></Relationships>
</file>

<file path=ppt/slides/_rels/slide8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oleObject" Target="../embeddings/oleObject436.bin"/><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oleObject" Target="../embeddings/oleObject435.bin"/><Relationship Id="rId5" Type="http://schemas.openxmlformats.org/officeDocument/2006/relationships/oleObject" Target="../embeddings/oleObject434.bin"/><Relationship Id="rId4" Type="http://schemas.openxmlformats.org/officeDocument/2006/relationships/oleObject" Target="../embeddings/oleObject433.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71.vml"/><Relationship Id="rId5" Type="http://schemas.openxmlformats.org/officeDocument/2006/relationships/oleObject" Target="../embeddings/oleObject438.bin"/><Relationship Id="rId4" Type="http://schemas.openxmlformats.org/officeDocument/2006/relationships/oleObject" Target="../embeddings/oleObject437.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72.vml"/><Relationship Id="rId4" Type="http://schemas.openxmlformats.org/officeDocument/2006/relationships/oleObject" Target="../embeddings/oleObject439.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oleObject" Target="../embeddings/oleObject441.bin"/><Relationship Id="rId4" Type="http://schemas.openxmlformats.org/officeDocument/2006/relationships/oleObject" Target="../embeddings/oleObject440.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oleObject" Target="../embeddings/oleObject443.bin"/><Relationship Id="rId4" Type="http://schemas.openxmlformats.org/officeDocument/2006/relationships/oleObject" Target="../embeddings/oleObject442.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44.bin"/><Relationship Id="rId2" Type="http://schemas.openxmlformats.org/officeDocument/2006/relationships/slideLayout" Target="../slideLayouts/slideLayout7.xml"/><Relationship Id="rId1" Type="http://schemas.openxmlformats.org/officeDocument/2006/relationships/vmlDrawing" Target="../drawings/vmlDrawing75.v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oleObject" Target="../embeddings/oleObject447.bin"/><Relationship Id="rId5" Type="http://schemas.openxmlformats.org/officeDocument/2006/relationships/oleObject" Target="../embeddings/oleObject446.bin"/><Relationship Id="rId4" Type="http://schemas.openxmlformats.org/officeDocument/2006/relationships/oleObject" Target="../embeddings/oleObject445.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oleObject" Target="../embeddings/oleObject450.bin"/><Relationship Id="rId5" Type="http://schemas.openxmlformats.org/officeDocument/2006/relationships/oleObject" Target="../embeddings/oleObject449.bin"/><Relationship Id="rId4" Type="http://schemas.openxmlformats.org/officeDocument/2006/relationships/oleObject" Target="../embeddings/oleObject44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oleObject" Target="../embeddings/oleObject451.bin"/></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oleObject" Target="../embeddings/oleObject455.bin"/><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oleObject" Target="../embeddings/oleObject454.bin"/><Relationship Id="rId5" Type="http://schemas.openxmlformats.org/officeDocument/2006/relationships/oleObject" Target="../embeddings/oleObject453.bin"/><Relationship Id="rId4" Type="http://schemas.openxmlformats.org/officeDocument/2006/relationships/oleObject" Target="../embeddings/oleObject452.bin"/></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460.bin"/><Relationship Id="rId3" Type="http://schemas.openxmlformats.org/officeDocument/2006/relationships/notesSlide" Target="../notesSlides/notesSlide38.xml"/><Relationship Id="rId7" Type="http://schemas.openxmlformats.org/officeDocument/2006/relationships/oleObject" Target="../embeddings/oleObject459.bin"/><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oleObject" Target="../embeddings/oleObject458.bin"/><Relationship Id="rId5" Type="http://schemas.openxmlformats.org/officeDocument/2006/relationships/oleObject" Target="../embeddings/oleObject457.bin"/><Relationship Id="rId4" Type="http://schemas.openxmlformats.org/officeDocument/2006/relationships/oleObject" Target="../embeddings/oleObject456.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81.vml"/><Relationship Id="rId6" Type="http://schemas.openxmlformats.org/officeDocument/2006/relationships/oleObject" Target="../embeddings/oleObject463.bin"/><Relationship Id="rId5" Type="http://schemas.openxmlformats.org/officeDocument/2006/relationships/oleObject" Target="../embeddings/oleObject462.bin"/><Relationship Id="rId4" Type="http://schemas.openxmlformats.org/officeDocument/2006/relationships/oleObject" Target="../embeddings/oleObject461.bin"/></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468.bin"/><Relationship Id="rId3" Type="http://schemas.openxmlformats.org/officeDocument/2006/relationships/notesSlide" Target="../notesSlides/notesSlide40.xml"/><Relationship Id="rId7" Type="http://schemas.openxmlformats.org/officeDocument/2006/relationships/oleObject" Target="../embeddings/oleObject467.bin"/><Relationship Id="rId2" Type="http://schemas.openxmlformats.org/officeDocument/2006/relationships/slideLayout" Target="../slideLayouts/slideLayout2.xml"/><Relationship Id="rId1" Type="http://schemas.openxmlformats.org/officeDocument/2006/relationships/vmlDrawing" Target="../drawings/vmlDrawing82.vml"/><Relationship Id="rId6" Type="http://schemas.openxmlformats.org/officeDocument/2006/relationships/oleObject" Target="../embeddings/oleObject466.bin"/><Relationship Id="rId5" Type="http://schemas.openxmlformats.org/officeDocument/2006/relationships/oleObject" Target="../embeddings/oleObject465.bin"/><Relationship Id="rId4" Type="http://schemas.openxmlformats.org/officeDocument/2006/relationships/oleObject" Target="../embeddings/oleObject464.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69.bin"/><Relationship Id="rId7" Type="http://schemas.openxmlformats.org/officeDocument/2006/relationships/oleObject" Target="../embeddings/oleObject473.bin"/><Relationship Id="rId2" Type="http://schemas.openxmlformats.org/officeDocument/2006/relationships/slideLayout" Target="../slideLayouts/slideLayout2.xml"/><Relationship Id="rId1" Type="http://schemas.openxmlformats.org/officeDocument/2006/relationships/vmlDrawing" Target="../drawings/vmlDrawing83.vml"/><Relationship Id="rId6" Type="http://schemas.openxmlformats.org/officeDocument/2006/relationships/oleObject" Target="../embeddings/oleObject472.bin"/><Relationship Id="rId5" Type="http://schemas.openxmlformats.org/officeDocument/2006/relationships/oleObject" Target="../embeddings/oleObject471.bin"/><Relationship Id="rId4" Type="http://schemas.openxmlformats.org/officeDocument/2006/relationships/oleObject" Target="../embeddings/oleObject470.bin"/></Relationships>
</file>

<file path=ppt/slides/_rels/slide96.xml.rels><?xml version="1.0" encoding="UTF-8" standalone="yes"?>
<Relationships xmlns="http://schemas.openxmlformats.org/package/2006/relationships"><Relationship Id="rId8" Type="http://schemas.openxmlformats.org/officeDocument/2006/relationships/oleObject" Target="../embeddings/oleObject478.bin"/><Relationship Id="rId3" Type="http://schemas.openxmlformats.org/officeDocument/2006/relationships/notesSlide" Target="../notesSlides/notesSlide41.xml"/><Relationship Id="rId7" Type="http://schemas.openxmlformats.org/officeDocument/2006/relationships/oleObject" Target="../embeddings/oleObject477.bin"/><Relationship Id="rId2" Type="http://schemas.openxmlformats.org/officeDocument/2006/relationships/slideLayout" Target="../slideLayouts/slideLayout7.xml"/><Relationship Id="rId1" Type="http://schemas.openxmlformats.org/officeDocument/2006/relationships/vmlDrawing" Target="../drawings/vmlDrawing84.vml"/><Relationship Id="rId6" Type="http://schemas.openxmlformats.org/officeDocument/2006/relationships/oleObject" Target="../embeddings/oleObject476.bin"/><Relationship Id="rId5" Type="http://schemas.openxmlformats.org/officeDocument/2006/relationships/oleObject" Target="../embeddings/oleObject475.bin"/><Relationship Id="rId4" Type="http://schemas.openxmlformats.org/officeDocument/2006/relationships/oleObject" Target="../embeddings/oleObject474.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85.vml"/><Relationship Id="rId5" Type="http://schemas.openxmlformats.org/officeDocument/2006/relationships/oleObject" Target="../embeddings/oleObject480.bin"/><Relationship Id="rId4" Type="http://schemas.openxmlformats.org/officeDocument/2006/relationships/oleObject" Target="../embeddings/oleObject479.bin"/></Relationships>
</file>

<file path=ppt/slides/_rels/slide98.xml.rels><?xml version="1.0" encoding="UTF-8" standalone="yes"?>
<Relationships xmlns="http://schemas.openxmlformats.org/package/2006/relationships"><Relationship Id="rId8" Type="http://schemas.openxmlformats.org/officeDocument/2006/relationships/oleObject" Target="../embeddings/oleObject485.bin"/><Relationship Id="rId3" Type="http://schemas.openxmlformats.org/officeDocument/2006/relationships/notesSlide" Target="../notesSlides/notesSlide43.xml"/><Relationship Id="rId7" Type="http://schemas.openxmlformats.org/officeDocument/2006/relationships/oleObject" Target="../embeddings/oleObject484.bin"/><Relationship Id="rId2" Type="http://schemas.openxmlformats.org/officeDocument/2006/relationships/slideLayout" Target="../slideLayouts/slideLayout2.xml"/><Relationship Id="rId1" Type="http://schemas.openxmlformats.org/officeDocument/2006/relationships/vmlDrawing" Target="../drawings/vmlDrawing86.vml"/><Relationship Id="rId6" Type="http://schemas.openxmlformats.org/officeDocument/2006/relationships/oleObject" Target="../embeddings/oleObject483.bin"/><Relationship Id="rId5" Type="http://schemas.openxmlformats.org/officeDocument/2006/relationships/oleObject" Target="../embeddings/oleObject482.bin"/><Relationship Id="rId4" Type="http://schemas.openxmlformats.org/officeDocument/2006/relationships/oleObject" Target="../embeddings/oleObject481.bin"/></Relationships>
</file>

<file path=ppt/slides/_rels/slide99.xml.rels><?xml version="1.0" encoding="UTF-8" standalone="yes"?>
<Relationships xmlns="http://schemas.openxmlformats.org/package/2006/relationships"><Relationship Id="rId8" Type="http://schemas.openxmlformats.org/officeDocument/2006/relationships/oleObject" Target="../embeddings/oleObject488.bin"/><Relationship Id="rId3" Type="http://schemas.openxmlformats.org/officeDocument/2006/relationships/notesSlide" Target="../notesSlides/notesSlide44.xml"/><Relationship Id="rId7" Type="http://schemas.openxmlformats.org/officeDocument/2006/relationships/oleObject" Target="../embeddings/oleObject487.bin"/><Relationship Id="rId2" Type="http://schemas.openxmlformats.org/officeDocument/2006/relationships/slideLayout" Target="../slideLayouts/slideLayout7.xml"/><Relationship Id="rId1" Type="http://schemas.openxmlformats.org/officeDocument/2006/relationships/vmlDrawing" Target="../drawings/vmlDrawing87.vml"/><Relationship Id="rId6" Type="http://schemas.openxmlformats.org/officeDocument/2006/relationships/oleObject" Target="../embeddings/oleObject486.bin"/><Relationship Id="rId5" Type="http://schemas.openxmlformats.org/officeDocument/2006/relationships/audio" Target="../media/audio6.wav"/><Relationship Id="rId10" Type="http://schemas.openxmlformats.org/officeDocument/2006/relationships/oleObject" Target="../embeddings/oleObject490.bin"/><Relationship Id="rId4" Type="http://schemas.openxmlformats.org/officeDocument/2006/relationships/audio" Target="../media/audio5.wav"/><Relationship Id="rId9" Type="http://schemas.openxmlformats.org/officeDocument/2006/relationships/oleObject" Target="../embeddings/oleObject489.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500063" y="503238"/>
            <a:ext cx="8429625" cy="838200"/>
          </a:xfrm>
        </p:spPr>
        <p:txBody>
          <a:bodyPr/>
          <a:lstStyle/>
          <a:p>
            <a:r>
              <a:rPr lang="en-US" altLang="zh-CN" sz="4000" smtClean="0"/>
              <a:t>Chapter 4 Numerical Integration and Numerical Differentiation</a:t>
            </a:r>
            <a:endParaRPr lang="zh-CN" altLang="en-US" sz="4000" b="1" smtClean="0">
              <a:solidFill>
                <a:schemeClr val="tx1"/>
              </a:solidFill>
              <a:ea typeface="楷体_GB2312" pitchFamily="49" charset="-122"/>
            </a:endParaRPr>
          </a:p>
        </p:txBody>
      </p:sp>
      <p:sp>
        <p:nvSpPr>
          <p:cNvPr id="367619" name="Rectangle 3"/>
          <p:cNvSpPr>
            <a:spLocks noChangeArrowheads="1"/>
          </p:cNvSpPr>
          <p:nvPr/>
        </p:nvSpPr>
        <p:spPr bwMode="auto">
          <a:xfrm>
            <a:off x="1143000" y="1571625"/>
            <a:ext cx="6870700" cy="523875"/>
          </a:xfrm>
          <a:prstGeom prst="rect">
            <a:avLst/>
          </a:prstGeom>
          <a:noFill/>
          <a:ln w="9525">
            <a:noFill/>
            <a:miter lim="800000"/>
            <a:headEnd/>
            <a:tailEnd/>
          </a:ln>
        </p:spPr>
        <p:txBody>
          <a:bodyPr wrap="none">
            <a:spAutoFit/>
          </a:bodyPr>
          <a:lstStyle/>
          <a:p>
            <a:pPr algn="just"/>
            <a:r>
              <a:rPr lang="en-US" altLang="zh-CN">
                <a:sym typeface="Symbol" pitchFamily="18" charset="2"/>
              </a:rPr>
              <a:t>Section1 the Introduction of Practical Problem</a:t>
            </a:r>
            <a:endParaRPr lang="zh-CN" altLang="en-US">
              <a:sym typeface="Symbol" pitchFamily="18" charset="2"/>
            </a:endParaRPr>
          </a:p>
        </p:txBody>
      </p:sp>
      <p:sp>
        <p:nvSpPr>
          <p:cNvPr id="367620" name="Rectangle 4"/>
          <p:cNvSpPr>
            <a:spLocks noChangeArrowheads="1"/>
          </p:cNvSpPr>
          <p:nvPr/>
        </p:nvSpPr>
        <p:spPr bwMode="auto">
          <a:xfrm>
            <a:off x="1143000" y="3000375"/>
            <a:ext cx="6858000" cy="533400"/>
          </a:xfrm>
          <a:prstGeom prst="rect">
            <a:avLst/>
          </a:prstGeom>
          <a:noFill/>
          <a:ln w="9525">
            <a:noFill/>
            <a:miter lim="800000"/>
            <a:headEnd/>
            <a:tailEnd/>
          </a:ln>
        </p:spPr>
        <p:txBody>
          <a:bodyPr anchor="ctr"/>
          <a:lstStyle/>
          <a:p>
            <a:r>
              <a:rPr lang="en-US" altLang="zh-CN"/>
              <a:t>Section3 Newton—Cotes Quadrature Formula </a:t>
            </a:r>
            <a:endParaRPr lang="zh-CN" altLang="en-US"/>
          </a:p>
        </p:txBody>
      </p:sp>
      <p:sp>
        <p:nvSpPr>
          <p:cNvPr id="367621" name="Rectangle 5"/>
          <p:cNvSpPr>
            <a:spLocks noChangeArrowheads="1"/>
          </p:cNvSpPr>
          <p:nvPr/>
        </p:nvSpPr>
        <p:spPr bwMode="auto">
          <a:xfrm>
            <a:off x="1143000" y="3500438"/>
            <a:ext cx="6929438" cy="533400"/>
          </a:xfrm>
          <a:prstGeom prst="rect">
            <a:avLst/>
          </a:prstGeom>
          <a:noFill/>
          <a:ln w="9525">
            <a:noFill/>
            <a:miter lim="800000"/>
            <a:headEnd/>
            <a:tailEnd/>
          </a:ln>
        </p:spPr>
        <p:txBody>
          <a:bodyPr anchor="ctr"/>
          <a:lstStyle/>
          <a:p>
            <a:r>
              <a:rPr lang="en-US" altLang="zh-CN">
                <a:sym typeface="Symbol" pitchFamily="18" charset="2"/>
              </a:rPr>
              <a:t>Section4 </a:t>
            </a:r>
            <a:r>
              <a:rPr lang="en-US" altLang="zh-CN"/>
              <a:t>Compound Multiplicative </a:t>
            </a:r>
            <a:endParaRPr lang="zh-CN" altLang="en-US"/>
          </a:p>
        </p:txBody>
      </p:sp>
      <p:sp>
        <p:nvSpPr>
          <p:cNvPr id="367625" name="Rectangle 9"/>
          <p:cNvSpPr>
            <a:spLocks noChangeArrowheads="1"/>
          </p:cNvSpPr>
          <p:nvPr/>
        </p:nvSpPr>
        <p:spPr bwMode="auto">
          <a:xfrm>
            <a:off x="1143000" y="2071688"/>
            <a:ext cx="7354888" cy="954087"/>
          </a:xfrm>
          <a:prstGeom prst="rect">
            <a:avLst/>
          </a:prstGeom>
          <a:noFill/>
          <a:ln w="9525">
            <a:noFill/>
            <a:miter lim="800000"/>
            <a:headEnd/>
            <a:tailEnd/>
          </a:ln>
        </p:spPr>
        <p:txBody>
          <a:bodyPr>
            <a:spAutoFit/>
          </a:bodyPr>
          <a:lstStyle/>
          <a:p>
            <a:r>
              <a:rPr lang="en-US" altLang="zh-CN">
                <a:sym typeface="Symbol" pitchFamily="18" charset="2"/>
              </a:rPr>
              <a:t>Section2 M</a:t>
            </a:r>
            <a:r>
              <a:rPr lang="en-US" altLang="zh-CN"/>
              <a:t>echanical Quadrature Method</a:t>
            </a:r>
            <a:r>
              <a:rPr lang="zh-CN" altLang="en-US">
                <a:sym typeface="Symbol" pitchFamily="18" charset="2"/>
              </a:rPr>
              <a:t> </a:t>
            </a:r>
            <a:r>
              <a:rPr lang="en-US" altLang="zh-CN">
                <a:sym typeface="Symbol" pitchFamily="18" charset="2"/>
              </a:rPr>
              <a:t>and </a:t>
            </a:r>
          </a:p>
          <a:p>
            <a:r>
              <a:rPr lang="en-US" altLang="zh-CN"/>
              <a:t>Algebraic Precision</a:t>
            </a:r>
            <a:r>
              <a:rPr lang="zh-CN" altLang="en-US">
                <a:sym typeface="Symbol" pitchFamily="18" charset="2"/>
              </a:rPr>
              <a:t> </a:t>
            </a:r>
          </a:p>
        </p:txBody>
      </p:sp>
      <p:sp>
        <p:nvSpPr>
          <p:cNvPr id="15366" name="矩形 9"/>
          <p:cNvSpPr>
            <a:spLocks noChangeArrowheads="1"/>
          </p:cNvSpPr>
          <p:nvPr/>
        </p:nvSpPr>
        <p:spPr bwMode="auto">
          <a:xfrm>
            <a:off x="1143000" y="4071938"/>
            <a:ext cx="6643688" cy="523875"/>
          </a:xfrm>
          <a:prstGeom prst="rect">
            <a:avLst/>
          </a:prstGeom>
          <a:noFill/>
          <a:ln w="9525">
            <a:noFill/>
            <a:miter lim="800000"/>
            <a:headEnd/>
            <a:tailEnd/>
          </a:ln>
        </p:spPr>
        <p:txBody>
          <a:bodyPr>
            <a:spAutoFit/>
          </a:bodyPr>
          <a:lstStyle/>
          <a:p>
            <a:r>
              <a:rPr lang="en-US" altLang="zh-CN">
                <a:sym typeface="Symbol" pitchFamily="18" charset="2"/>
              </a:rPr>
              <a:t>Section5</a:t>
            </a:r>
            <a:r>
              <a:rPr lang="en-US" altLang="zh-CN" b="1">
                <a:latin typeface="楷体_GB2312" pitchFamily="49" charset="-122"/>
                <a:sym typeface="Symbol" pitchFamily="18" charset="2"/>
              </a:rPr>
              <a:t> </a:t>
            </a:r>
            <a:r>
              <a:rPr lang="en-US" altLang="zh-CN"/>
              <a:t>Romberg Quadrature Formula </a:t>
            </a:r>
            <a:endParaRPr lang="zh-CN" altLang="en-US"/>
          </a:p>
        </p:txBody>
      </p:sp>
      <p:sp>
        <p:nvSpPr>
          <p:cNvPr id="15367" name="矩形 10"/>
          <p:cNvSpPr>
            <a:spLocks noChangeArrowheads="1"/>
          </p:cNvSpPr>
          <p:nvPr/>
        </p:nvSpPr>
        <p:spPr bwMode="auto">
          <a:xfrm>
            <a:off x="1143000" y="4643438"/>
            <a:ext cx="6715125" cy="523875"/>
          </a:xfrm>
          <a:prstGeom prst="rect">
            <a:avLst/>
          </a:prstGeom>
          <a:noFill/>
          <a:ln w="9525">
            <a:noFill/>
            <a:miter lim="800000"/>
            <a:headEnd/>
            <a:tailEnd/>
          </a:ln>
        </p:spPr>
        <p:txBody>
          <a:bodyPr>
            <a:spAutoFit/>
          </a:bodyPr>
          <a:lstStyle/>
          <a:p>
            <a:r>
              <a:rPr lang="en-US" altLang="zh-CN">
                <a:sym typeface="Symbol" pitchFamily="18" charset="2"/>
              </a:rPr>
              <a:t>Section6 </a:t>
            </a:r>
            <a:r>
              <a:rPr lang="en-US" altLang="zh-CN"/>
              <a:t>Gaussian Quadrature Formula </a:t>
            </a:r>
            <a:endParaRPr lang="zh-CN" altLang="en-US"/>
          </a:p>
        </p:txBody>
      </p:sp>
      <p:sp>
        <p:nvSpPr>
          <p:cNvPr id="15368" name="矩形 11"/>
          <p:cNvSpPr>
            <a:spLocks noChangeArrowheads="1"/>
          </p:cNvSpPr>
          <p:nvPr/>
        </p:nvSpPr>
        <p:spPr bwMode="auto">
          <a:xfrm>
            <a:off x="1214438" y="5143500"/>
            <a:ext cx="6715125" cy="523875"/>
          </a:xfrm>
          <a:prstGeom prst="rect">
            <a:avLst/>
          </a:prstGeom>
          <a:noFill/>
          <a:ln w="9525">
            <a:noFill/>
            <a:miter lim="800000"/>
            <a:headEnd/>
            <a:tailEnd/>
          </a:ln>
        </p:spPr>
        <p:txBody>
          <a:bodyPr>
            <a:spAutoFit/>
          </a:bodyPr>
          <a:lstStyle/>
          <a:p>
            <a:pPr algn="just"/>
            <a:r>
              <a:rPr lang="en-US" altLang="zh-CN">
                <a:sym typeface="Symbol" pitchFamily="18" charset="2"/>
              </a:rPr>
              <a:t>Section7 </a:t>
            </a:r>
            <a:r>
              <a:rPr lang="en-US" altLang="zh-CN"/>
              <a:t>Numerical Differentiation</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7618"/>
                                        </p:tgtEl>
                                        <p:attrNameLst>
                                          <p:attrName>style.visibility</p:attrName>
                                        </p:attrNameLst>
                                      </p:cBhvr>
                                      <p:to>
                                        <p:strVal val="visible"/>
                                      </p:to>
                                    </p:set>
                                    <p:animEffect transition="in" filter="wipe(left)">
                                      <p:cBhvr>
                                        <p:cTn id="7" dur="500"/>
                                        <p:tgtEl>
                                          <p:spTgt spid="367618"/>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7619"/>
                                        </p:tgtEl>
                                        <p:attrNameLst>
                                          <p:attrName>style.visibility</p:attrName>
                                        </p:attrNameLst>
                                      </p:cBhvr>
                                      <p:to>
                                        <p:strVal val="visible"/>
                                      </p:to>
                                    </p:set>
                                    <p:animEffect transition="in" filter="wipe(left)">
                                      <p:cBhvr>
                                        <p:cTn id="12" dur="500"/>
                                        <p:tgtEl>
                                          <p:spTgt spid="367619"/>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7625"/>
                                        </p:tgtEl>
                                        <p:attrNameLst>
                                          <p:attrName>style.visibility</p:attrName>
                                        </p:attrNameLst>
                                      </p:cBhvr>
                                      <p:to>
                                        <p:strVal val="visible"/>
                                      </p:to>
                                    </p:set>
                                    <p:animEffect transition="in" filter="wipe(left)">
                                      <p:cBhvr>
                                        <p:cTn id="17" dur="500"/>
                                        <p:tgtEl>
                                          <p:spTgt spid="367625"/>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7620"/>
                                        </p:tgtEl>
                                        <p:attrNameLst>
                                          <p:attrName>style.visibility</p:attrName>
                                        </p:attrNameLst>
                                      </p:cBhvr>
                                      <p:to>
                                        <p:strVal val="visible"/>
                                      </p:to>
                                    </p:set>
                                    <p:animEffect transition="in" filter="wipe(left)">
                                      <p:cBhvr>
                                        <p:cTn id="22" dur="500"/>
                                        <p:tgtEl>
                                          <p:spTgt spid="367620"/>
                                        </p:tgtEl>
                                      </p:cBhvr>
                                    </p:animEffect>
                                  </p:childTnLst>
                                  <p:subTnLst>
                                    <p:audio>
                                      <p:cMediaNode>
                                        <p:cTn display="0" masterRel="sameClick">
                                          <p:stCondLst>
                                            <p:cond evt="begin" delay="0">
                                              <p:tn val="20"/>
                                            </p:cond>
                                          </p:stCondLst>
                                          <p:endCondLst>
                                            <p:cond evt="onStopAudio" delay="0">
                                              <p:tgtEl>
                                                <p:sldTgt/>
                                              </p:tgtEl>
                                            </p:cond>
                                          </p:endCondLst>
                                        </p:cTn>
                                        <p:tgtEl>
                                          <p:sndTgt r:embed="rId4" name="PROJCTO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7621"/>
                                        </p:tgtEl>
                                        <p:attrNameLst>
                                          <p:attrName>style.visibility</p:attrName>
                                        </p:attrNameLst>
                                      </p:cBhvr>
                                      <p:to>
                                        <p:strVal val="visible"/>
                                      </p:to>
                                    </p:set>
                                    <p:animEffect transition="in" filter="wipe(left)">
                                      <p:cBhvr>
                                        <p:cTn id="27" dur="500"/>
                                        <p:tgtEl>
                                          <p:spTgt spid="367621"/>
                                        </p:tgtEl>
                                      </p:cBhvr>
                                    </p:animEffect>
                                  </p:childTnLst>
                                  <p:subTnLst>
                                    <p:audio>
                                      <p:cMediaNode>
                                        <p:cTn display="0" masterRel="sameClick">
                                          <p:stCondLst>
                                            <p:cond evt="begin" delay="0">
                                              <p:tn val="25"/>
                                            </p:cond>
                                          </p:stCondLst>
                                          <p:endCondLst>
                                            <p:cond evt="onStopAudio" delay="0">
                                              <p:tgtEl>
                                                <p:sldTgt/>
                                              </p:tgtEl>
                                            </p:cond>
                                          </p:endCondLst>
                                        </p:cTn>
                                        <p:tgtEl>
                                          <p:sndTgt r:embed="rId4"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18" grpId="0" autoUpdateAnimBg="0"/>
      <p:bldP spid="367619" grpId="0" autoUpdateAnimBg="0"/>
      <p:bldP spid="367620" grpId="0" autoUpdateAnimBg="0"/>
      <p:bldP spid="367621" grpId="0" autoUpdateAnimBg="0"/>
      <p:bldP spid="36762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304800" y="381000"/>
            <a:ext cx="8497888" cy="2160588"/>
          </a:xfrm>
          <a:prstGeom prst="rect">
            <a:avLst/>
          </a:prstGeom>
          <a:noFill/>
          <a:ln w="9525">
            <a:noFill/>
            <a:miter lim="800000"/>
            <a:headEnd/>
            <a:tailEnd/>
          </a:ln>
        </p:spPr>
        <p:txBody>
          <a:bodyPr>
            <a:spAutoFit/>
          </a:bodyPr>
          <a:lstStyle/>
          <a:p>
            <a:pPr eaLnBrk="0" hangingPunct="0">
              <a:lnSpc>
                <a:spcPct val="140000"/>
              </a:lnSpc>
            </a:pPr>
            <a:r>
              <a:rPr lang="en-US" altLang="zh-CN" sz="2200" b="1">
                <a:ea typeface="宋体" charset="-122"/>
              </a:rPr>
              <a:t>        </a:t>
            </a:r>
            <a:r>
              <a:rPr lang="en-US" altLang="zh-CN" sz="2400"/>
              <a:t>More generally, we can select some nodes </a:t>
            </a:r>
            <a:r>
              <a:rPr lang="en-US" altLang="zh-CN" sz="2400" b="1" i="1"/>
              <a:t>x</a:t>
            </a:r>
            <a:r>
              <a:rPr lang="en-US" altLang="zh-CN" sz="2400" b="1" i="1" baseline="-25000"/>
              <a:t>k</a:t>
            </a:r>
            <a:r>
              <a:rPr lang="en-US" altLang="zh-CN" sz="2400"/>
              <a:t> on the section[a,b] properly,</a:t>
            </a:r>
            <a:r>
              <a:rPr lang="zh-CN" altLang="en-US" sz="2200" b="1">
                <a:ea typeface="宋体" charset="-122"/>
              </a:rPr>
              <a:t> </a:t>
            </a:r>
            <a:r>
              <a:rPr lang="en-US" altLang="zh-CN" sz="2400"/>
              <a:t>and work out the weighted average f (</a:t>
            </a:r>
            <a:r>
              <a:rPr lang="en-US" altLang="zh-CN" sz="2400" b="1" i="1"/>
              <a:t>x</a:t>
            </a:r>
            <a:r>
              <a:rPr lang="en-US" altLang="zh-CN" sz="2400" b="1" i="1" baseline="-25000"/>
              <a:t>k</a:t>
            </a:r>
            <a:r>
              <a:rPr lang="en-US" altLang="zh-CN" sz="2400"/>
              <a:t> ) as the approximate of average height f ( ξ ) , so the quadrature formula can be seen below</a:t>
            </a:r>
            <a:r>
              <a:rPr lang="en-US" altLang="zh-CN" sz="2200" b="1">
                <a:ea typeface="宋体" charset="-122"/>
              </a:rPr>
              <a:t>. </a:t>
            </a:r>
            <a:endParaRPr lang="zh-CN" altLang="en-US" sz="2200" b="1">
              <a:ea typeface="宋体" charset="-122"/>
            </a:endParaRPr>
          </a:p>
        </p:txBody>
      </p:sp>
      <p:graphicFrame>
        <p:nvGraphicFramePr>
          <p:cNvPr id="457732" name="Object 3"/>
          <p:cNvGraphicFramePr>
            <a:graphicFrameLocks noChangeAspect="1"/>
          </p:cNvGraphicFramePr>
          <p:nvPr/>
        </p:nvGraphicFramePr>
        <p:xfrm>
          <a:off x="1763713" y="3068638"/>
          <a:ext cx="5256212" cy="1152525"/>
        </p:xfrm>
        <a:graphic>
          <a:graphicData uri="http://schemas.openxmlformats.org/presentationml/2006/ole">
            <p:oleObj spid="_x0000_s220163" name="Equation" r:id="rId4" imgW="1714500" imgH="431800" progId="Equation.3">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7730"/>
                                        </p:tgtEl>
                                        <p:attrNameLst>
                                          <p:attrName>style.visibility</p:attrName>
                                        </p:attrNameLst>
                                      </p:cBhvr>
                                      <p:to>
                                        <p:strVal val="visible"/>
                                      </p:to>
                                    </p:set>
                                    <p:animEffect transition="in" filter="wipe(up)">
                                      <p:cBhvr>
                                        <p:cTn id="7" dur="500"/>
                                        <p:tgtEl>
                                          <p:spTgt spid="457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57732"/>
                                        </p:tgtEl>
                                        <p:attrNameLst>
                                          <p:attrName>style.visibility</p:attrName>
                                        </p:attrNameLst>
                                      </p:cBhvr>
                                      <p:to>
                                        <p:strVal val="visible"/>
                                      </p:to>
                                    </p:set>
                                    <p:animEffect transition="in" filter="wipe(left)">
                                      <p:cBhvr>
                                        <p:cTn id="12" dur="500"/>
                                        <p:tgtEl>
                                          <p:spTgt spid="457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1712" name="Object 0"/>
          <p:cNvGraphicFramePr>
            <a:graphicFrameLocks noChangeAspect="1"/>
          </p:cNvGraphicFramePr>
          <p:nvPr/>
        </p:nvGraphicFramePr>
        <p:xfrm>
          <a:off x="1500188" y="2571750"/>
          <a:ext cx="5991225" cy="776288"/>
        </p:xfrm>
        <a:graphic>
          <a:graphicData uri="http://schemas.openxmlformats.org/presentationml/2006/ole">
            <p:oleObj spid="_x0000_s137218" name="Equation" r:id="rId4" imgW="3454200" imgH="457200" progId="Equation.3">
              <p:embed/>
            </p:oleObj>
          </a:graphicData>
        </a:graphic>
      </p:graphicFrame>
      <p:sp>
        <p:nvSpPr>
          <p:cNvPr id="239621" name="Rectangle 5"/>
          <p:cNvSpPr>
            <a:spLocks noChangeArrowheads="1"/>
          </p:cNvSpPr>
          <p:nvPr/>
        </p:nvSpPr>
        <p:spPr bwMode="auto">
          <a:xfrm>
            <a:off x="642938" y="3429000"/>
            <a:ext cx="3343275" cy="461963"/>
          </a:xfrm>
          <a:prstGeom prst="rect">
            <a:avLst/>
          </a:prstGeom>
          <a:noFill/>
          <a:ln w="12700">
            <a:noFill/>
            <a:miter lim="800000"/>
            <a:headEnd/>
            <a:tailEnd/>
          </a:ln>
        </p:spPr>
        <p:txBody>
          <a:bodyPr>
            <a:spAutoFit/>
          </a:bodyPr>
          <a:lstStyle/>
          <a:p>
            <a:pPr eaLnBrk="0" hangingPunct="0">
              <a:spcBef>
                <a:spcPct val="50000"/>
              </a:spcBef>
            </a:pPr>
            <a:r>
              <a:rPr lang="en-US" altLang="zh-CN" sz="2400">
                <a:ea typeface="宋体" charset="-122"/>
              </a:rPr>
              <a:t>The remainder term is:</a:t>
            </a:r>
            <a:endParaRPr lang="zh-CN" altLang="en-US" sz="2400">
              <a:ea typeface="宋体" charset="-122"/>
            </a:endParaRPr>
          </a:p>
        </p:txBody>
      </p:sp>
      <p:graphicFrame>
        <p:nvGraphicFramePr>
          <p:cNvPr id="371713" name="Object 1"/>
          <p:cNvGraphicFramePr>
            <a:graphicFrameLocks noChangeAspect="1"/>
          </p:cNvGraphicFramePr>
          <p:nvPr/>
        </p:nvGraphicFramePr>
        <p:xfrm>
          <a:off x="1714500" y="4000500"/>
          <a:ext cx="5311775" cy="822325"/>
        </p:xfrm>
        <a:graphic>
          <a:graphicData uri="http://schemas.openxmlformats.org/presentationml/2006/ole">
            <p:oleObj spid="_x0000_s137219" name="Equation" r:id="rId5" imgW="2971800" imgH="419040" progId="Equation.3">
              <p:embed/>
            </p:oleObj>
          </a:graphicData>
        </a:graphic>
      </p:graphicFrame>
      <p:sp>
        <p:nvSpPr>
          <p:cNvPr id="137221" name="矩形 5"/>
          <p:cNvSpPr>
            <a:spLocks noChangeArrowheads="1"/>
          </p:cNvSpPr>
          <p:nvPr/>
        </p:nvSpPr>
        <p:spPr bwMode="auto">
          <a:xfrm>
            <a:off x="642938" y="642938"/>
            <a:ext cx="7858125" cy="1816100"/>
          </a:xfrm>
          <a:prstGeom prst="rect">
            <a:avLst/>
          </a:prstGeom>
          <a:noFill/>
          <a:ln w="9525">
            <a:noFill/>
            <a:miter lim="800000"/>
            <a:headEnd/>
            <a:tailEnd/>
          </a:ln>
        </p:spPr>
        <p:txBody>
          <a:bodyPr>
            <a:spAutoFit/>
          </a:bodyPr>
          <a:lstStyle/>
          <a:p>
            <a:pPr algn="just">
              <a:spcBef>
                <a:spcPct val="30000"/>
              </a:spcBef>
            </a:pPr>
            <a:r>
              <a:rPr lang="en-US" altLang="zh-CN"/>
              <a:t>Among this,</a:t>
            </a:r>
            <a:r>
              <a:rPr lang="en-US" altLang="zh-CN" b="1" i="1">
                <a:ea typeface="宋体" charset="-122"/>
              </a:rPr>
              <a:t> l</a:t>
            </a:r>
            <a:r>
              <a:rPr lang="en-US" altLang="zh-CN" b="1" i="1" baseline="-25000">
                <a:ea typeface="宋体" charset="-122"/>
              </a:rPr>
              <a:t>k</a:t>
            </a:r>
            <a:r>
              <a:rPr lang="en-US" altLang="zh-CN" b="1">
                <a:ea typeface="宋体" charset="-122"/>
              </a:rPr>
              <a:t>(</a:t>
            </a:r>
            <a:r>
              <a:rPr lang="en-US" altLang="zh-CN" b="1" i="1">
                <a:ea typeface="宋体" charset="-122"/>
              </a:rPr>
              <a:t>x</a:t>
            </a:r>
            <a:r>
              <a:rPr lang="en-US" altLang="zh-CN" b="1">
                <a:ea typeface="宋体" charset="-122"/>
              </a:rPr>
              <a:t>) </a:t>
            </a:r>
            <a:r>
              <a:rPr lang="en-US" altLang="zh-CN"/>
              <a:t>is Lagrange interpolation function about the chose nodes. When using it, change </a:t>
            </a:r>
            <a:r>
              <a:rPr lang="en-US" altLang="zh-CN" b="1" i="1"/>
              <a:t>n+1</a:t>
            </a:r>
            <a:r>
              <a:rPr lang="en-US" altLang="zh-CN" i="1"/>
              <a:t> </a:t>
            </a:r>
            <a:r>
              <a:rPr lang="en-US" altLang="zh-CN"/>
              <a:t>nodes into </a:t>
            </a:r>
            <a:r>
              <a:rPr lang="en-US" altLang="zh-CN" b="1" i="1"/>
              <a:t>n</a:t>
            </a:r>
            <a:r>
              <a:rPr lang="en-US" altLang="zh-CN"/>
              <a:t> nodes in the formula. So Gauss - Chebyshev quadrature formula can be noted as,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1712"/>
                                        </p:tgtEl>
                                        <p:attrNameLst>
                                          <p:attrName>style.visibility</p:attrName>
                                        </p:attrNameLst>
                                      </p:cBhvr>
                                      <p:to>
                                        <p:strVal val="visible"/>
                                      </p:to>
                                    </p:set>
                                    <p:animEffect transition="in" filter="wipe(left)">
                                      <p:cBhvr>
                                        <p:cTn id="7" dur="500"/>
                                        <p:tgtEl>
                                          <p:spTgt spid="3717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21"/>
                                        </p:tgtEl>
                                        <p:attrNameLst>
                                          <p:attrName>style.visibility</p:attrName>
                                        </p:attrNameLst>
                                      </p:cBhvr>
                                      <p:to>
                                        <p:strVal val="visible"/>
                                      </p:to>
                                    </p:set>
                                    <p:animEffect transition="in" filter="wipe(left)">
                                      <p:cBhvr>
                                        <p:cTn id="12" dur="500"/>
                                        <p:tgtEl>
                                          <p:spTgt spid="2396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1713"/>
                                        </p:tgtEl>
                                        <p:attrNameLst>
                                          <p:attrName>style.visibility</p:attrName>
                                        </p:attrNameLst>
                                      </p:cBhvr>
                                      <p:to>
                                        <p:strVal val="visible"/>
                                      </p:to>
                                    </p:set>
                                    <p:animEffect transition="in" filter="wipe(left)">
                                      <p:cBhvr>
                                        <p:cTn id="17" dur="500"/>
                                        <p:tgtEl>
                                          <p:spTgt spid="371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52413" y="692150"/>
            <a:ext cx="8496300" cy="2835275"/>
          </a:xfrm>
          <a:prstGeom prst="rect">
            <a:avLst/>
          </a:prstGeom>
          <a:noFill/>
          <a:ln w="9525">
            <a:noFill/>
            <a:miter lim="800000"/>
            <a:headEnd/>
            <a:tailEnd/>
          </a:ln>
        </p:spPr>
        <p:txBody>
          <a:bodyPr anchor="ctr">
            <a:spAutoFit/>
          </a:bodyPr>
          <a:lstStyle/>
          <a:p>
            <a:pPr algn="just" eaLnBrk="0" hangingPunct="0">
              <a:lnSpc>
                <a:spcPct val="125000"/>
              </a:lnSpc>
            </a:pPr>
            <a:r>
              <a:rPr lang="en-US" altLang="zh-CN" sz="2400" b="1">
                <a:ea typeface="宋体" charset="-122"/>
              </a:rPr>
              <a:t>       </a:t>
            </a:r>
            <a:r>
              <a:rPr lang="en-US" altLang="zh-CN" sz="2000" b="1">
                <a:cs typeface="Times New Roman" pitchFamily="18" charset="0"/>
              </a:rPr>
              <a:t> </a:t>
            </a:r>
            <a:r>
              <a:rPr lang="zh-CN" altLang="en-US" sz="2000">
                <a:cs typeface="Times New Roman" pitchFamily="18" charset="0"/>
              </a:rPr>
              <a:t>In contrast with the integral.，numerical differentiation is very difficult. Integral describes the overall or macroscopical property of a function. However, differential describes the slope at one point of a function , which is is the Microcosmic Property of the function. Therefore the integral is not sensitive to the change of the shape of the function in a small area. But differential is very sensitive to that. A small change of a function is easy to produce a large change in the slope of the adjacent dots.</a:t>
            </a:r>
            <a:r>
              <a:rPr lang="zh-CN" altLang="en-US" sz="2000" b="1">
                <a:cs typeface="Times New Roman" pitchFamily="18" charset="0"/>
              </a:rPr>
              <a:t> </a:t>
            </a:r>
          </a:p>
        </p:txBody>
      </p:sp>
      <p:sp>
        <p:nvSpPr>
          <p:cNvPr id="25603" name="Rectangle 3"/>
          <p:cNvSpPr>
            <a:spLocks noChangeArrowheads="1"/>
          </p:cNvSpPr>
          <p:nvPr/>
        </p:nvSpPr>
        <p:spPr bwMode="auto">
          <a:xfrm>
            <a:off x="323850" y="3654425"/>
            <a:ext cx="8496300" cy="2071688"/>
          </a:xfrm>
          <a:prstGeom prst="rect">
            <a:avLst/>
          </a:prstGeom>
          <a:noFill/>
          <a:ln w="9525">
            <a:noFill/>
            <a:miter lim="800000"/>
            <a:headEnd/>
            <a:tailEnd/>
          </a:ln>
        </p:spPr>
        <p:txBody>
          <a:bodyPr anchor="ctr">
            <a:spAutoFit/>
          </a:bodyPr>
          <a:lstStyle/>
          <a:p>
            <a:pPr algn="just" eaLnBrk="0" hangingPunct="0">
              <a:lnSpc>
                <a:spcPct val="125000"/>
              </a:lnSpc>
            </a:pPr>
            <a:r>
              <a:rPr lang="en-US" altLang="zh-CN" sz="2400" b="1">
                <a:ea typeface="宋体" charset="-122"/>
              </a:rPr>
              <a:t>       </a:t>
            </a:r>
            <a:r>
              <a:rPr lang="en-US" altLang="zh-CN" sz="2000">
                <a:ea typeface="宋体" charset="-122"/>
              </a:rPr>
              <a:t> </a:t>
            </a:r>
            <a:r>
              <a:rPr lang="zh-CN" altLang="en-US" sz="2000">
                <a:ea typeface="宋体" charset="-122"/>
              </a:rPr>
              <a:t>Due to the inherent difficulty of differential,we should avoid numerical differentiation whenever possible, especially for the data obtained in experiments. In this case, it is best to use least-</a:t>
            </a:r>
            <a:r>
              <a:rPr lang="zh-CN" altLang="en-US" sz="2000">
                <a:cs typeface="Times New Roman" pitchFamily="18" charset="0"/>
                <a:sym typeface="Arial" charset="0"/>
              </a:rPr>
              <a:t>squares </a:t>
            </a:r>
            <a:r>
              <a:rPr lang="zh-CN" altLang="en-US" sz="2000">
                <a:ea typeface="宋体" charset="-122"/>
              </a:rPr>
              <a:t>curve to fit the data, and then differentiating the obtained polynomial. Or in another way, use the cubic spline fitting , and then find the derivative of the spline function.</a:t>
            </a:r>
          </a:p>
        </p:txBody>
      </p:sp>
      <p:sp>
        <p:nvSpPr>
          <p:cNvPr id="25604" name="Rectangle 4"/>
          <p:cNvSpPr>
            <a:spLocks noGrp="1" noChangeArrowheads="1"/>
          </p:cNvSpPr>
          <p:nvPr>
            <p:ph type="title" idx="4294967295"/>
          </p:nvPr>
        </p:nvSpPr>
        <p:spPr>
          <a:xfrm>
            <a:off x="252413" y="188913"/>
            <a:ext cx="7874000" cy="533400"/>
          </a:xfrm>
        </p:spPr>
        <p:txBody>
          <a:bodyPr/>
          <a:lstStyle/>
          <a:p>
            <a:pPr algn="l" eaLnBrk="1" hangingPunct="1"/>
            <a:r>
              <a:rPr lang="en-US" altLang="zh-CN" sz="2800" b="1" smtClean="0">
                <a:solidFill>
                  <a:schemeClr val="tx1"/>
                </a:solidFill>
                <a:latin typeface="宋体" charset="-122"/>
              </a:rPr>
              <a:t>§7</a:t>
            </a:r>
            <a:r>
              <a:rPr lang="en-US" altLang="zh-CN" sz="2800" b="1" smtClean="0">
                <a:solidFill>
                  <a:schemeClr val="tx1"/>
                </a:solidFill>
                <a:latin typeface="楷体_GB2312" pitchFamily="49" charset="-122"/>
                <a:ea typeface="楷体_GB2312" pitchFamily="49" charset="-122"/>
              </a:rPr>
              <a:t> </a:t>
            </a:r>
            <a:r>
              <a:rPr lang="zh-CN" altLang="en-US" sz="2800" b="1" smtClean="0">
                <a:solidFill>
                  <a:schemeClr val="tx1"/>
                </a:solidFill>
                <a:latin typeface="楷体_GB2312" pitchFamily="49" charset="-122"/>
                <a:ea typeface="楷体_GB2312" pitchFamily="49" charset="-122"/>
              </a:rPr>
              <a:t>Numerical Differentiation</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up)">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wipe(up)">
                                      <p:cBhvr>
                                        <p:cTn id="12" dur="500"/>
                                        <p:tgtEl>
                                          <p:spTgt spid="2560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5604"/>
                                        </p:tgtEl>
                                        <p:attrNameLst>
                                          <p:attrName>style.visibility</p:attrName>
                                        </p:attrNameLst>
                                      </p:cBhvr>
                                      <p:to>
                                        <p:strVal val="visible"/>
                                      </p:to>
                                    </p:set>
                                    <p:animEffect transition="in" filter="wipe(left)">
                                      <p:cBhvr>
                                        <p:cTn id="16"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3" grpId="0" autoUpdateAnimBg="0"/>
      <p:bldP spid="25604"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23850" y="260350"/>
            <a:ext cx="7993063" cy="400050"/>
          </a:xfrm>
          <a:prstGeom prst="rect">
            <a:avLst/>
          </a:prstGeom>
          <a:noFill/>
          <a:ln w="9525">
            <a:noFill/>
            <a:miter lim="800000"/>
            <a:headEnd/>
            <a:tailEnd/>
          </a:ln>
        </p:spPr>
        <p:txBody>
          <a:bodyPr lIns="92073" tIns="46036" rIns="92073" bIns="46036"/>
          <a:lstStyle/>
          <a:p>
            <a:pPr defTabSz="915988" eaLnBrk="0" hangingPunct="0"/>
            <a:r>
              <a:rPr lang="zh-CN" altLang="en-US" sz="2400" b="1">
                <a:solidFill>
                  <a:srgbClr val="FF3300"/>
                </a:solidFill>
                <a:ea typeface="宋体" charset="-122"/>
              </a:rPr>
              <a:t>1 The Midpoint Method And Error Analysis</a:t>
            </a:r>
          </a:p>
        </p:txBody>
      </p:sp>
      <p:sp>
        <p:nvSpPr>
          <p:cNvPr id="26627" name="Text Box 3"/>
          <p:cNvSpPr txBox="1">
            <a:spLocks noChangeArrowheads="1"/>
          </p:cNvSpPr>
          <p:nvPr/>
        </p:nvSpPr>
        <p:spPr bwMode="auto">
          <a:xfrm>
            <a:off x="252413" y="549275"/>
            <a:ext cx="8610600" cy="1992313"/>
          </a:xfrm>
          <a:prstGeom prst="rect">
            <a:avLst/>
          </a:prstGeom>
          <a:noFill/>
          <a:ln w="9525">
            <a:noFill/>
            <a:miter lim="800000"/>
            <a:headEnd/>
            <a:tailEnd/>
          </a:ln>
        </p:spPr>
        <p:txBody>
          <a:bodyPr>
            <a:spAutoFit/>
          </a:bodyPr>
          <a:lstStyle/>
          <a:p>
            <a:pPr algn="just" eaLnBrk="0" hangingPunct="0">
              <a:lnSpc>
                <a:spcPct val="120000"/>
              </a:lnSpc>
            </a:pPr>
            <a:r>
              <a:rPr lang="en-US" altLang="zh-CN" sz="2400" b="1">
                <a:ea typeface="宋体" charset="-122"/>
              </a:rPr>
              <a:t>        </a:t>
            </a:r>
            <a:r>
              <a:rPr lang="zh-CN" altLang="en-US" sz="2000">
                <a:ea typeface="宋体" charset="-122"/>
              </a:rPr>
              <a:t>Numerical differentiation describes the derivative value at a certain point of the approximate function from the linear combination of the function value. According to the definition of the derivative, we can simply use the derivative approximated by divided differences and then obtain several numerical differential formula as follows.</a:t>
            </a:r>
          </a:p>
        </p:txBody>
      </p:sp>
      <p:graphicFrame>
        <p:nvGraphicFramePr>
          <p:cNvPr id="26628" name="Object 2"/>
          <p:cNvGraphicFramePr>
            <a:graphicFrameLocks noChangeAspect="1"/>
          </p:cNvGraphicFramePr>
          <p:nvPr/>
        </p:nvGraphicFramePr>
        <p:xfrm>
          <a:off x="3214688" y="2214563"/>
          <a:ext cx="3159125" cy="2263775"/>
        </p:xfrm>
        <a:graphic>
          <a:graphicData uri="http://schemas.openxmlformats.org/presentationml/2006/ole">
            <p:oleObj spid="_x0000_s138242" r:id="rId3" imgW="1702037" imgH="1219277" progId="Equation.3">
              <p:embed/>
            </p:oleObj>
          </a:graphicData>
        </a:graphic>
      </p:graphicFrame>
      <p:sp>
        <p:nvSpPr>
          <p:cNvPr id="26629" name="Text Box 5"/>
          <p:cNvSpPr txBox="1">
            <a:spLocks noChangeArrowheads="1"/>
          </p:cNvSpPr>
          <p:nvPr/>
        </p:nvSpPr>
        <p:spPr bwMode="auto">
          <a:xfrm>
            <a:off x="0" y="4429125"/>
            <a:ext cx="8686800" cy="1920875"/>
          </a:xfrm>
          <a:prstGeom prst="rect">
            <a:avLst/>
          </a:prstGeom>
          <a:noFill/>
          <a:ln w="9525">
            <a:noFill/>
            <a:miter lim="800000"/>
            <a:headEnd/>
            <a:tailEnd/>
          </a:ln>
        </p:spPr>
        <p:txBody>
          <a:bodyPr>
            <a:spAutoFit/>
          </a:bodyPr>
          <a:lstStyle/>
          <a:p>
            <a:pPr algn="just" eaLnBrk="0" hangingPunct="0">
              <a:lnSpc>
                <a:spcPct val="120000"/>
              </a:lnSpc>
            </a:pPr>
            <a:r>
              <a:rPr lang="zh-CN" altLang="en-US" sz="2000">
                <a:ea typeface="宋体" charset="-122"/>
                <a:sym typeface="Arial" charset="0"/>
              </a:rPr>
              <a:t>         </a:t>
            </a:r>
            <a:r>
              <a:rPr lang="zh-CN" altLang="en-US" sz="2000" i="1">
                <a:ea typeface="宋体" charset="-122"/>
                <a:sym typeface="Arial" charset="0"/>
              </a:rPr>
              <a:t> h </a:t>
            </a:r>
            <a:r>
              <a:rPr lang="zh-CN" altLang="en-US" sz="2000">
                <a:ea typeface="宋体" charset="-122"/>
                <a:sym typeface="Arial" charset="0"/>
              </a:rPr>
              <a:t>represents </a:t>
            </a:r>
            <a:r>
              <a:rPr lang="zh-CN" altLang="en-US" sz="2000">
                <a:ea typeface="宋体" charset="-122"/>
              </a:rPr>
              <a:t>a small change in x, and i</a:t>
            </a:r>
            <a:r>
              <a:rPr lang="en-US" altLang="zh-CN" sz="2000">
                <a:ea typeface="宋体" charset="-122"/>
              </a:rPr>
              <a:t>t’</a:t>
            </a:r>
            <a:r>
              <a:rPr lang="zh-CN" altLang="en-US" sz="2000">
                <a:ea typeface="宋体" charset="-122"/>
              </a:rPr>
              <a:t>s called the step size. The third numerical differentiation method is known as the the midpoint method, which is the arithmetic average of the first two methods. But its order of error is increased from </a:t>
            </a:r>
            <a:r>
              <a:rPr lang="zh-CN" altLang="en-US" sz="2000" i="1">
                <a:ea typeface="宋体" charset="-122"/>
              </a:rPr>
              <a:t>O</a:t>
            </a:r>
            <a:r>
              <a:rPr lang="zh-CN" altLang="en-US" sz="2000">
                <a:ea typeface="宋体" charset="-122"/>
              </a:rPr>
              <a:t>(</a:t>
            </a:r>
            <a:r>
              <a:rPr lang="zh-CN" altLang="en-US" sz="2000" i="1">
                <a:ea typeface="宋体" charset="-122"/>
              </a:rPr>
              <a:t>h</a:t>
            </a:r>
            <a:r>
              <a:rPr lang="zh-CN" altLang="en-US" sz="2000">
                <a:ea typeface="宋体" charset="-122"/>
              </a:rPr>
              <a:t>) to </a:t>
            </a:r>
            <a:r>
              <a:rPr lang="zh-CN" altLang="en-US" sz="2000" i="1">
                <a:ea typeface="宋体" charset="-122"/>
              </a:rPr>
              <a:t>O</a:t>
            </a:r>
            <a:r>
              <a:rPr lang="zh-CN" altLang="en-US" sz="2000">
                <a:ea typeface="宋体" charset="-122"/>
              </a:rPr>
              <a:t>(</a:t>
            </a:r>
            <a:r>
              <a:rPr lang="zh-CN" altLang="en-US" sz="2000" i="1">
                <a:ea typeface="宋体" charset="-122"/>
              </a:rPr>
              <a:t>h</a:t>
            </a:r>
            <a:r>
              <a:rPr lang="zh-CN" altLang="en-US" sz="2000" baseline="30000">
                <a:ea typeface="宋体" charset="-122"/>
              </a:rPr>
              <a:t>2</a:t>
            </a:r>
            <a:r>
              <a:rPr lang="zh-CN" altLang="en-US" sz="2000">
                <a:ea typeface="宋体" charset="-122"/>
              </a:rPr>
              <a:t>). The three formulas given above are all very practical. Especially the midpoint formula , which is more commonly used.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up)">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wipe(up)">
                                      <p:cBhvr>
                                        <p:cTn id="12" dur="500"/>
                                        <p:tgtEl>
                                          <p:spTgt spid="266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wipe(up)">
                                      <p:cBhvr>
                                        <p:cTn id="17" dur="500"/>
                                        <p:tgtEl>
                                          <p:spTgt spid="2662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6626"/>
                                        </p:tgtEl>
                                        <p:attrNameLst>
                                          <p:attrName>style.visibility</p:attrName>
                                        </p:attrNameLst>
                                      </p:cBhvr>
                                      <p:to>
                                        <p:strVal val="visible"/>
                                      </p:to>
                                    </p:set>
                                    <p:animEffect transition="in" filter="wipe(left)">
                                      <p:cBhvr>
                                        <p:cTn id="21"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P spid="26629"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3" name="矩形 19"/>
          <p:cNvSpPr>
            <a:spLocks noChangeArrowheads="1"/>
          </p:cNvSpPr>
          <p:nvPr/>
        </p:nvSpPr>
        <p:spPr bwMode="auto">
          <a:xfrm>
            <a:off x="428625" y="357188"/>
            <a:ext cx="8429625" cy="1570037"/>
          </a:xfrm>
          <a:prstGeom prst="rect">
            <a:avLst/>
          </a:prstGeom>
          <a:noFill/>
          <a:ln w="9525">
            <a:noFill/>
            <a:miter lim="800000"/>
            <a:headEnd/>
            <a:tailEnd/>
          </a:ln>
        </p:spPr>
        <p:txBody>
          <a:bodyPr>
            <a:spAutoFit/>
          </a:bodyPr>
          <a:lstStyle/>
          <a:p>
            <a:pPr>
              <a:spcBef>
                <a:spcPct val="30000"/>
              </a:spcBef>
            </a:pPr>
            <a:r>
              <a:rPr lang="en-US" altLang="zh-CN" sz="2400"/>
              <a:t>In order to using midpoint formula                                             , calculating derivative approximation of            . Firstly, choosing the suitable step, then analysis of the error. Change               as Taylor expansion at </a:t>
            </a:r>
            <a:r>
              <a:rPr lang="en-US" altLang="zh-CN" sz="2400" b="1" i="1"/>
              <a:t>x=a</a:t>
            </a:r>
          </a:p>
        </p:txBody>
      </p:sp>
      <p:graphicFrame>
        <p:nvGraphicFramePr>
          <p:cNvPr id="139266" name="Object 3077"/>
          <p:cNvGraphicFramePr>
            <a:graphicFrameLocks noChangeAspect="1"/>
          </p:cNvGraphicFramePr>
          <p:nvPr/>
        </p:nvGraphicFramePr>
        <p:xfrm>
          <a:off x="4929188" y="214313"/>
          <a:ext cx="2971800" cy="698500"/>
        </p:xfrm>
        <a:graphic>
          <a:graphicData uri="http://schemas.openxmlformats.org/presentationml/2006/ole">
            <p:oleObj spid="_x0000_s139266" name="Microsoft Equation 3.0" r:id="rId4" imgW="1726920" imgH="406080" progId="Equation.3">
              <p:embed/>
            </p:oleObj>
          </a:graphicData>
        </a:graphic>
      </p:graphicFrame>
      <p:graphicFrame>
        <p:nvGraphicFramePr>
          <p:cNvPr id="139267" name="Object 3078"/>
          <p:cNvGraphicFramePr>
            <a:graphicFrameLocks noChangeAspect="1"/>
          </p:cNvGraphicFramePr>
          <p:nvPr/>
        </p:nvGraphicFramePr>
        <p:xfrm>
          <a:off x="5429250" y="785813"/>
          <a:ext cx="714375" cy="368300"/>
        </p:xfrm>
        <a:graphic>
          <a:graphicData uri="http://schemas.openxmlformats.org/presentationml/2006/ole">
            <p:oleObj spid="_x0000_s139267" name="Microsoft Equation 3.0" r:id="rId5" imgW="393480" imgH="203040" progId="Equation.3">
              <p:embed/>
            </p:oleObj>
          </a:graphicData>
        </a:graphic>
      </p:graphicFrame>
      <p:graphicFrame>
        <p:nvGraphicFramePr>
          <p:cNvPr id="139268" name="Object 3074"/>
          <p:cNvGraphicFramePr>
            <a:graphicFrameLocks noChangeAspect="1"/>
          </p:cNvGraphicFramePr>
          <p:nvPr/>
        </p:nvGraphicFramePr>
        <p:xfrm>
          <a:off x="6786563" y="1143000"/>
          <a:ext cx="1003300" cy="357188"/>
        </p:xfrm>
        <a:graphic>
          <a:graphicData uri="http://schemas.openxmlformats.org/presentationml/2006/ole">
            <p:oleObj spid="_x0000_s139268" name="Microsoft Equation 3.0" r:id="rId6" imgW="571320" imgH="203040" progId="Equation.3">
              <p:embed/>
            </p:oleObj>
          </a:graphicData>
        </a:graphic>
      </p:graphicFrame>
      <p:graphicFrame>
        <p:nvGraphicFramePr>
          <p:cNvPr id="139269" name="Object 3075"/>
          <p:cNvGraphicFramePr>
            <a:graphicFrameLocks noChangeAspect="1"/>
          </p:cNvGraphicFramePr>
          <p:nvPr/>
        </p:nvGraphicFramePr>
        <p:xfrm>
          <a:off x="1571625" y="1785938"/>
          <a:ext cx="5867400" cy="1571625"/>
        </p:xfrm>
        <a:graphic>
          <a:graphicData uri="http://schemas.openxmlformats.org/presentationml/2006/ole">
            <p:oleObj spid="_x0000_s139269" name="Microsoft Equation 3.0" r:id="rId7" imgW="3009600" imgH="850680" progId="Equation.3">
              <p:embed/>
            </p:oleObj>
          </a:graphicData>
        </a:graphic>
      </p:graphicFrame>
      <p:graphicFrame>
        <p:nvGraphicFramePr>
          <p:cNvPr id="139270" name="Object 3076"/>
          <p:cNvGraphicFramePr>
            <a:graphicFrameLocks noChangeAspect="1"/>
          </p:cNvGraphicFramePr>
          <p:nvPr/>
        </p:nvGraphicFramePr>
        <p:xfrm>
          <a:off x="3143250" y="3286125"/>
          <a:ext cx="4953000" cy="793750"/>
        </p:xfrm>
        <a:graphic>
          <a:graphicData uri="http://schemas.openxmlformats.org/presentationml/2006/ole">
            <p:oleObj spid="_x0000_s139270" name="Microsoft Equation 3.0" r:id="rId8" imgW="2616120" imgH="419040" progId="Equation.3">
              <p:embed/>
            </p:oleObj>
          </a:graphicData>
        </a:graphic>
      </p:graphicFrame>
      <p:sp>
        <p:nvSpPr>
          <p:cNvPr id="139274" name="矩形 25"/>
          <p:cNvSpPr>
            <a:spLocks noChangeArrowheads="1"/>
          </p:cNvSpPr>
          <p:nvPr/>
        </p:nvSpPr>
        <p:spPr bwMode="auto">
          <a:xfrm>
            <a:off x="571500" y="3429000"/>
            <a:ext cx="3000375" cy="461963"/>
          </a:xfrm>
          <a:prstGeom prst="rect">
            <a:avLst/>
          </a:prstGeom>
          <a:noFill/>
          <a:ln w="9525">
            <a:noFill/>
            <a:miter lim="800000"/>
            <a:headEnd/>
            <a:tailEnd/>
          </a:ln>
        </p:spPr>
        <p:txBody>
          <a:bodyPr>
            <a:spAutoFit/>
          </a:bodyPr>
          <a:lstStyle/>
          <a:p>
            <a:pPr>
              <a:spcBef>
                <a:spcPct val="30000"/>
              </a:spcBef>
            </a:pPr>
            <a:r>
              <a:rPr lang="en-US" altLang="zh-CN" sz="2400"/>
              <a:t>Taking </a:t>
            </a:r>
            <a:r>
              <a:rPr lang="en-US" altLang="zh-CN" sz="2400" b="1" i="1">
                <a:ea typeface="宋体" charset="-122"/>
              </a:rPr>
              <a:t>G</a:t>
            </a:r>
            <a:r>
              <a:rPr lang="en-US" altLang="zh-CN" sz="2400" b="1">
                <a:ea typeface="宋体" charset="-122"/>
              </a:rPr>
              <a:t>(</a:t>
            </a:r>
            <a:r>
              <a:rPr lang="en-US" altLang="zh-CN" sz="2400" b="1" i="1">
                <a:ea typeface="宋体" charset="-122"/>
              </a:rPr>
              <a:t>h</a:t>
            </a:r>
            <a:r>
              <a:rPr lang="en-US" altLang="zh-CN" sz="2400" b="1">
                <a:ea typeface="宋体" charset="-122"/>
              </a:rPr>
              <a:t>)</a:t>
            </a:r>
            <a:r>
              <a:rPr lang="en-US" altLang="zh-CN" sz="2400"/>
              <a:t> in it,</a:t>
            </a:r>
          </a:p>
        </p:txBody>
      </p:sp>
      <p:graphicFrame>
        <p:nvGraphicFramePr>
          <p:cNvPr id="139271" name="Object 28"/>
          <p:cNvGraphicFramePr>
            <a:graphicFrameLocks noChangeAspect="1"/>
          </p:cNvGraphicFramePr>
          <p:nvPr/>
        </p:nvGraphicFramePr>
        <p:xfrm>
          <a:off x="2857500" y="4643438"/>
          <a:ext cx="2743200" cy="830262"/>
        </p:xfrm>
        <a:graphic>
          <a:graphicData uri="http://schemas.openxmlformats.org/presentationml/2006/ole">
            <p:oleObj spid="_x0000_s139271" name="Microsoft Equation 3.0" r:id="rId9" imgW="1384200" imgH="419040" progId="Equation.3">
              <p:embed/>
            </p:oleObj>
          </a:graphicData>
        </a:graphic>
      </p:graphicFrame>
      <p:graphicFrame>
        <p:nvGraphicFramePr>
          <p:cNvPr id="139272" name="Object 29"/>
          <p:cNvGraphicFramePr>
            <a:graphicFrameLocks noChangeAspect="1"/>
          </p:cNvGraphicFramePr>
          <p:nvPr/>
        </p:nvGraphicFramePr>
        <p:xfrm>
          <a:off x="3429000" y="5643563"/>
          <a:ext cx="2197100" cy="584200"/>
        </p:xfrm>
        <a:graphic>
          <a:graphicData uri="http://schemas.openxmlformats.org/presentationml/2006/ole">
            <p:oleObj spid="_x0000_s139272" name="Microsoft Equation 3.0" r:id="rId10" imgW="1193760" imgH="317160" progId="Equation.3">
              <p:embed/>
            </p:oleObj>
          </a:graphicData>
        </a:graphic>
      </p:graphicFrame>
      <p:sp>
        <p:nvSpPr>
          <p:cNvPr id="139275" name="矩形 31"/>
          <p:cNvSpPr>
            <a:spLocks noChangeArrowheads="1"/>
          </p:cNvSpPr>
          <p:nvPr/>
        </p:nvSpPr>
        <p:spPr bwMode="auto">
          <a:xfrm>
            <a:off x="571500" y="4000500"/>
            <a:ext cx="7858125" cy="830263"/>
          </a:xfrm>
          <a:prstGeom prst="rect">
            <a:avLst/>
          </a:prstGeom>
          <a:noFill/>
          <a:ln w="9525">
            <a:noFill/>
            <a:miter lim="800000"/>
            <a:headEnd/>
            <a:tailEnd/>
          </a:ln>
        </p:spPr>
        <p:txBody>
          <a:bodyPr>
            <a:spAutoFit/>
          </a:bodyPr>
          <a:lstStyle/>
          <a:p>
            <a:pPr>
              <a:spcBef>
                <a:spcPct val="30000"/>
              </a:spcBef>
            </a:pPr>
            <a:r>
              <a:rPr lang="en-US" altLang="zh-CN" sz="2400"/>
              <a:t>It shows, from the perspective of the truncation error, the step is smaller, the calculation results are more accurate. And</a:t>
            </a:r>
          </a:p>
        </p:txBody>
      </p:sp>
      <p:sp>
        <p:nvSpPr>
          <p:cNvPr id="139276" name="矩形 32"/>
          <p:cNvSpPr>
            <a:spLocks noChangeArrowheads="1"/>
          </p:cNvSpPr>
          <p:nvPr/>
        </p:nvSpPr>
        <p:spPr bwMode="auto">
          <a:xfrm>
            <a:off x="2357438" y="5643563"/>
            <a:ext cx="1081087" cy="461962"/>
          </a:xfrm>
          <a:prstGeom prst="rect">
            <a:avLst/>
          </a:prstGeom>
          <a:noFill/>
          <a:ln w="9525">
            <a:noFill/>
            <a:miter lim="800000"/>
            <a:headEnd/>
            <a:tailEnd/>
          </a:ln>
        </p:spPr>
        <p:txBody>
          <a:bodyPr wrap="none">
            <a:spAutoFit/>
          </a:bodyPr>
          <a:lstStyle/>
          <a:p>
            <a:pPr>
              <a:spcBef>
                <a:spcPct val="30000"/>
              </a:spcBef>
            </a:pPr>
            <a:r>
              <a:rPr lang="en-US" altLang="zh-CN" sz="2400"/>
              <a:t>Where,</a:t>
            </a:r>
          </a:p>
        </p:txBody>
      </p:sp>
    </p:spTree>
  </p:cSld>
  <p:clrMapOvr>
    <a:masterClrMapping/>
  </p:clrMapOvr>
  <p:transition spd="med">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7" name="Group 5"/>
          <p:cNvGrpSpPr>
            <a:grpSpLocks/>
          </p:cNvGrpSpPr>
          <p:nvPr/>
        </p:nvGrpSpPr>
        <p:grpSpPr bwMode="auto">
          <a:xfrm>
            <a:off x="285750" y="2143125"/>
            <a:ext cx="8858250" cy="979488"/>
            <a:chOff x="141" y="993"/>
            <a:chExt cx="5580" cy="617"/>
          </a:xfrm>
        </p:grpSpPr>
        <p:sp>
          <p:nvSpPr>
            <p:cNvPr id="140301" name="Text Box 6"/>
            <p:cNvSpPr txBox="1">
              <a:spLocks noChangeArrowheads="1"/>
            </p:cNvSpPr>
            <p:nvPr/>
          </p:nvSpPr>
          <p:spPr bwMode="auto">
            <a:xfrm>
              <a:off x="141" y="993"/>
              <a:ext cx="5580" cy="617"/>
            </a:xfrm>
            <a:prstGeom prst="rect">
              <a:avLst/>
            </a:prstGeom>
            <a:noFill/>
            <a:ln w="12700">
              <a:noFill/>
              <a:miter lim="800000"/>
              <a:headEnd/>
              <a:tailEnd/>
            </a:ln>
          </p:spPr>
          <p:txBody>
            <a:bodyPr>
              <a:spAutoFit/>
            </a:bodyPr>
            <a:lstStyle/>
            <a:p>
              <a:pPr eaLnBrk="0" hangingPunct="0">
                <a:lnSpc>
                  <a:spcPct val="120000"/>
                </a:lnSpc>
              </a:pPr>
              <a:r>
                <a:rPr lang="en-US" altLang="zh-CN" sz="2400">
                  <a:ea typeface="宋体" charset="-122"/>
                </a:rPr>
                <a:t>While  </a:t>
              </a:r>
              <a:r>
                <a:rPr lang="zh-CN" altLang="zh-CN" sz="2400">
                  <a:ea typeface="宋体" charset="-122"/>
                </a:rPr>
                <a:t>f (a+h) and f (a-h)  have  </a:t>
              </a:r>
              <a:r>
                <a:rPr lang="en-US" altLang="zh-CN" sz="2400">
                  <a:ea typeface="宋体" charset="-122"/>
                </a:rPr>
                <a:t>rounding error </a:t>
              </a:r>
              <a:r>
                <a:rPr lang="en-US" altLang="zh-CN" sz="2400" i="1">
                  <a:ea typeface="宋体" charset="-122"/>
                  <a:sym typeface="Symbol" pitchFamily="18" charset="2"/>
                </a:rPr>
                <a:t></a:t>
              </a:r>
              <a:r>
                <a:rPr lang="en-US" altLang="zh-CN" sz="2400">
                  <a:ea typeface="宋体" charset="-122"/>
                </a:rPr>
                <a:t>1 and </a:t>
              </a:r>
              <a:r>
                <a:rPr lang="en-US" altLang="zh-CN" sz="2400" i="1">
                  <a:ea typeface="宋体" charset="-122"/>
                  <a:sym typeface="Symbol" pitchFamily="18" charset="2"/>
                </a:rPr>
                <a:t></a:t>
              </a:r>
              <a:r>
                <a:rPr lang="en-US" altLang="zh-CN" sz="2400">
                  <a:ea typeface="宋体" charset="-122"/>
                </a:rPr>
                <a:t>2 respectively, set                                       , then the upper bound of             is .      </a:t>
              </a:r>
              <a:endParaRPr lang="zh-CN" altLang="en-US" sz="2400" b="1">
                <a:ea typeface="宋体" charset="-122"/>
              </a:endParaRPr>
            </a:p>
          </p:txBody>
        </p:sp>
        <p:graphicFrame>
          <p:nvGraphicFramePr>
            <p:cNvPr id="140295" name="Object 1029"/>
            <p:cNvGraphicFramePr>
              <a:graphicFrameLocks noChangeAspect="1"/>
            </p:cNvGraphicFramePr>
            <p:nvPr/>
          </p:nvGraphicFramePr>
          <p:xfrm>
            <a:off x="501" y="1263"/>
            <a:ext cx="1709" cy="338"/>
          </p:xfrm>
          <a:graphic>
            <a:graphicData uri="http://schemas.openxmlformats.org/presentationml/2006/ole">
              <p:oleObj spid="_x0000_s140295" name="Equation" r:id="rId4" imgW="1130040" imgH="241200" progId="Equation.3">
                <p:embed/>
              </p:oleObj>
            </a:graphicData>
          </a:graphic>
        </p:graphicFrame>
        <p:graphicFrame>
          <p:nvGraphicFramePr>
            <p:cNvPr id="140296" name="Object 1030"/>
            <p:cNvGraphicFramePr>
              <a:graphicFrameLocks noChangeAspect="1"/>
            </p:cNvGraphicFramePr>
            <p:nvPr/>
          </p:nvGraphicFramePr>
          <p:xfrm>
            <a:off x="4326" y="1308"/>
            <a:ext cx="480" cy="248"/>
          </p:xfrm>
          <a:graphic>
            <a:graphicData uri="http://schemas.openxmlformats.org/presentationml/2006/ole">
              <p:oleObj spid="_x0000_s140296" name="公式" r:id="rId5" imgW="393480" imgH="203040" progId="Equation.3">
                <p:embed/>
              </p:oleObj>
            </a:graphicData>
          </a:graphic>
        </p:graphicFrame>
      </p:grpSp>
      <p:graphicFrame>
        <p:nvGraphicFramePr>
          <p:cNvPr id="140290" name="Object 1028"/>
          <p:cNvGraphicFramePr>
            <a:graphicFrameLocks noChangeAspect="1"/>
          </p:cNvGraphicFramePr>
          <p:nvPr/>
        </p:nvGraphicFramePr>
        <p:xfrm>
          <a:off x="2000250" y="3071813"/>
          <a:ext cx="4495800" cy="773112"/>
        </p:xfrm>
        <a:graphic>
          <a:graphicData uri="http://schemas.openxmlformats.org/presentationml/2006/ole">
            <p:oleObj spid="_x0000_s140290" name="公式" r:id="rId6" imgW="2514600" imgH="431640" progId="Equation.3">
              <p:embed/>
            </p:oleObj>
          </a:graphicData>
        </a:graphic>
      </p:graphicFrame>
      <p:graphicFrame>
        <p:nvGraphicFramePr>
          <p:cNvPr id="140291" name="Object 1026"/>
          <p:cNvGraphicFramePr>
            <a:graphicFrameLocks noChangeAspect="1"/>
          </p:cNvGraphicFramePr>
          <p:nvPr/>
        </p:nvGraphicFramePr>
        <p:xfrm>
          <a:off x="5572125" y="4286250"/>
          <a:ext cx="762000" cy="392113"/>
        </p:xfrm>
        <a:graphic>
          <a:graphicData uri="http://schemas.openxmlformats.org/presentationml/2006/ole">
            <p:oleObj spid="_x0000_s140291" name="Equation" r:id="rId7" imgW="393480" imgH="203040" progId="Equation.3">
              <p:embed/>
            </p:oleObj>
          </a:graphicData>
        </a:graphic>
      </p:graphicFrame>
      <p:graphicFrame>
        <p:nvGraphicFramePr>
          <p:cNvPr id="140292" name="Object 1025"/>
          <p:cNvGraphicFramePr>
            <a:graphicFrameLocks noChangeAspect="1"/>
          </p:cNvGraphicFramePr>
          <p:nvPr/>
        </p:nvGraphicFramePr>
        <p:xfrm>
          <a:off x="5500688" y="4572000"/>
          <a:ext cx="2000250" cy="701675"/>
        </p:xfrm>
        <a:graphic>
          <a:graphicData uri="http://schemas.openxmlformats.org/presentationml/2006/ole">
            <p:oleObj spid="_x0000_s140292" name="Microsoft Equation 3.0" r:id="rId8" imgW="1193760" imgH="419040" progId="Equation.3">
              <p:embed/>
            </p:oleObj>
          </a:graphicData>
        </a:graphic>
      </p:graphicFrame>
      <p:graphicFrame>
        <p:nvGraphicFramePr>
          <p:cNvPr id="140293" name="Object 1024"/>
          <p:cNvGraphicFramePr>
            <a:graphicFrameLocks noChangeAspect="1"/>
          </p:cNvGraphicFramePr>
          <p:nvPr/>
        </p:nvGraphicFramePr>
        <p:xfrm>
          <a:off x="1857375" y="5857875"/>
          <a:ext cx="1828800" cy="511175"/>
        </p:xfrm>
        <a:graphic>
          <a:graphicData uri="http://schemas.openxmlformats.org/presentationml/2006/ole">
            <p:oleObj spid="_x0000_s140293" name="Microsoft Equation 3.0" r:id="rId9" imgW="952200" imgH="266400" progId="Equation.3">
              <p:embed/>
            </p:oleObj>
          </a:graphicData>
        </a:graphic>
      </p:graphicFrame>
      <p:sp>
        <p:nvSpPr>
          <p:cNvPr id="140298" name="矩形 24"/>
          <p:cNvSpPr>
            <a:spLocks noChangeArrowheads="1"/>
          </p:cNvSpPr>
          <p:nvPr/>
        </p:nvSpPr>
        <p:spPr bwMode="auto">
          <a:xfrm>
            <a:off x="428625" y="214313"/>
            <a:ext cx="8215313" cy="1938337"/>
          </a:xfrm>
          <a:prstGeom prst="rect">
            <a:avLst/>
          </a:prstGeom>
          <a:noFill/>
          <a:ln w="9525">
            <a:noFill/>
            <a:miter lim="800000"/>
            <a:headEnd/>
            <a:tailEnd/>
          </a:ln>
        </p:spPr>
        <p:txBody>
          <a:bodyPr>
            <a:spAutoFit/>
          </a:bodyPr>
          <a:lstStyle/>
          <a:p>
            <a:pPr algn="just"/>
            <a:r>
              <a:rPr lang="en-US" altLang="zh-CN" sz="2400"/>
              <a:t>     Take the rounding error into account further, when calculated at mid-point formula, if ‘h’ is infinitely small, direct subtraction will cause serious losses of significant figures because </a:t>
            </a:r>
            <a:r>
              <a:rPr lang="en-US" altLang="zh-CN" sz="2400" i="1">
                <a:ea typeface="宋体" charset="-122"/>
              </a:rPr>
              <a:t>f </a:t>
            </a:r>
            <a:r>
              <a:rPr lang="en-US" altLang="zh-CN" sz="2400">
                <a:ea typeface="宋体" charset="-122"/>
              </a:rPr>
              <a:t>(</a:t>
            </a:r>
            <a:r>
              <a:rPr lang="en-US" altLang="zh-CN" sz="2400" i="1">
                <a:ea typeface="宋体" charset="-122"/>
              </a:rPr>
              <a:t>a+h</a:t>
            </a:r>
            <a:r>
              <a:rPr lang="en-US" altLang="zh-CN" sz="2400">
                <a:ea typeface="宋体" charset="-122"/>
              </a:rPr>
              <a:t>) </a:t>
            </a:r>
            <a:r>
              <a:rPr lang="en-US" altLang="zh-CN" sz="2400"/>
              <a:t>is so close to </a:t>
            </a:r>
            <a:r>
              <a:rPr lang="en-US" altLang="zh-CN" sz="2400" i="1">
                <a:ea typeface="宋体" charset="-122"/>
              </a:rPr>
              <a:t>f </a:t>
            </a:r>
            <a:r>
              <a:rPr lang="en-US" altLang="zh-CN" sz="2400">
                <a:ea typeface="宋体" charset="-122"/>
              </a:rPr>
              <a:t>(</a:t>
            </a:r>
            <a:r>
              <a:rPr lang="en-US" altLang="zh-CN" sz="2400" i="1">
                <a:ea typeface="宋体" charset="-122"/>
              </a:rPr>
              <a:t>a-h</a:t>
            </a:r>
            <a:r>
              <a:rPr lang="en-US" altLang="zh-CN" sz="2400">
                <a:ea typeface="宋体" charset="-122"/>
              </a:rPr>
              <a:t>).</a:t>
            </a:r>
            <a:r>
              <a:rPr lang="en-US" altLang="zh-CN" sz="2400"/>
              <a:t>Therefore, the step size should not be too small from the  perspective of rounding error.</a:t>
            </a:r>
          </a:p>
        </p:txBody>
      </p:sp>
      <p:sp>
        <p:nvSpPr>
          <p:cNvPr id="140299" name="矩形 31"/>
          <p:cNvSpPr>
            <a:spLocks noChangeArrowheads="1"/>
          </p:cNvSpPr>
          <p:nvPr/>
        </p:nvSpPr>
        <p:spPr bwMode="auto">
          <a:xfrm>
            <a:off x="428625" y="3786188"/>
            <a:ext cx="8358188" cy="461962"/>
          </a:xfrm>
          <a:prstGeom prst="rect">
            <a:avLst/>
          </a:prstGeom>
          <a:noFill/>
          <a:ln w="9525">
            <a:noFill/>
            <a:miter lim="800000"/>
            <a:headEnd/>
            <a:tailEnd/>
          </a:ln>
        </p:spPr>
        <p:txBody>
          <a:bodyPr>
            <a:spAutoFit/>
          </a:bodyPr>
          <a:lstStyle/>
          <a:p>
            <a:r>
              <a:rPr lang="en-US" altLang="zh-CN" sz="2400">
                <a:ea typeface="宋体" charset="-122"/>
              </a:rPr>
              <a:t>Which shows the </a:t>
            </a:r>
            <a:r>
              <a:rPr lang="en-US" altLang="zh-CN" sz="2400" b="1" i="1">
                <a:ea typeface="宋体" charset="-122"/>
              </a:rPr>
              <a:t>h </a:t>
            </a:r>
            <a:r>
              <a:rPr lang="en-US" altLang="zh-CN" sz="2400">
                <a:ea typeface="宋体" charset="-122"/>
              </a:rPr>
              <a:t>smaller, the rounding error               bigger.                </a:t>
            </a:r>
            <a:endParaRPr lang="zh-CN" altLang="en-US" sz="2400"/>
          </a:p>
        </p:txBody>
      </p:sp>
      <p:sp>
        <p:nvSpPr>
          <p:cNvPr id="140300" name="矩形 33"/>
          <p:cNvSpPr>
            <a:spLocks noChangeArrowheads="1"/>
          </p:cNvSpPr>
          <p:nvPr/>
        </p:nvSpPr>
        <p:spPr bwMode="auto">
          <a:xfrm>
            <a:off x="357188" y="4071938"/>
            <a:ext cx="8358187" cy="2241550"/>
          </a:xfrm>
          <a:prstGeom prst="rect">
            <a:avLst/>
          </a:prstGeom>
          <a:noFill/>
          <a:ln w="9525">
            <a:noFill/>
            <a:miter lim="800000"/>
            <a:headEnd/>
            <a:tailEnd/>
          </a:ln>
        </p:spPr>
        <p:txBody>
          <a:bodyPr>
            <a:spAutoFit/>
          </a:bodyPr>
          <a:lstStyle/>
          <a:p>
            <a:pPr>
              <a:lnSpc>
                <a:spcPct val="150000"/>
              </a:lnSpc>
            </a:pPr>
            <a:r>
              <a:rPr lang="en-US" altLang="zh-CN" sz="2400">
                <a:ea typeface="宋体" charset="-122"/>
              </a:rPr>
              <a:t>So, it’s inappropriate. The </a:t>
            </a:r>
            <a:r>
              <a:rPr lang="zh-CN" altLang="zh-CN" sz="2400">
                <a:ea typeface="宋体" charset="-122"/>
              </a:rPr>
              <a:t>error bound</a:t>
            </a:r>
            <a:r>
              <a:rPr lang="en-US" altLang="zh-CN" sz="2400">
                <a:ea typeface="宋体" charset="-122"/>
              </a:rPr>
              <a:t> of            is when calculated</a:t>
            </a:r>
          </a:p>
          <a:p>
            <a:pPr>
              <a:lnSpc>
                <a:spcPct val="150000"/>
              </a:lnSpc>
            </a:pPr>
            <a:r>
              <a:rPr lang="en-US" altLang="zh-CN" sz="2400">
                <a:ea typeface="宋体" charset="-122"/>
              </a:rPr>
              <a:t>At mid-point formula. To make the error                            smallest,</a:t>
            </a:r>
          </a:p>
          <a:p>
            <a:pPr>
              <a:lnSpc>
                <a:spcPct val="150000"/>
              </a:lnSpc>
            </a:pPr>
            <a:r>
              <a:rPr lang="en-US" altLang="zh-CN" sz="2400">
                <a:ea typeface="宋体" charset="-122"/>
              </a:rPr>
              <a:t>the step size </a:t>
            </a:r>
            <a:r>
              <a:rPr lang="en-US" altLang="zh-CN" sz="2400" b="1" i="1">
                <a:ea typeface="宋体" charset="-122"/>
              </a:rPr>
              <a:t>h </a:t>
            </a:r>
            <a:r>
              <a:rPr lang="en-US" altLang="zh-CN" sz="2400">
                <a:ea typeface="宋体" charset="-122"/>
              </a:rPr>
              <a:t>should not be too small or big. Optimal step size should be      </a:t>
            </a:r>
            <a:endParaRPr lang="zh-CN" altLang="en-US" sz="2400"/>
          </a:p>
        </p:txBody>
      </p:sp>
      <p:graphicFrame>
        <p:nvGraphicFramePr>
          <p:cNvPr id="140294" name="Object 32"/>
          <p:cNvGraphicFramePr>
            <a:graphicFrameLocks noChangeAspect="1"/>
          </p:cNvGraphicFramePr>
          <p:nvPr/>
        </p:nvGraphicFramePr>
        <p:xfrm>
          <a:off x="6143625" y="3857625"/>
          <a:ext cx="990600" cy="342900"/>
        </p:xfrm>
        <a:graphic>
          <a:graphicData uri="http://schemas.openxmlformats.org/presentationml/2006/ole">
            <p:oleObj spid="_x0000_s140294" name="Microsoft Equation 3.0" r:id="rId10" imgW="583920" imgH="203040" progId="Equation.3">
              <p:embed/>
            </p:oleObj>
          </a:graphicData>
        </a:graphic>
      </p:graphicFrame>
    </p:spTree>
  </p:cSld>
  <p:clrMapOvr>
    <a:masterClrMapping/>
  </p:clrMapOvr>
  <p:transition spd="med">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357188" y="285750"/>
            <a:ext cx="7191375" cy="400050"/>
          </a:xfrm>
          <a:prstGeom prst="rect">
            <a:avLst/>
          </a:prstGeom>
          <a:noFill/>
          <a:ln w="9525">
            <a:noFill/>
            <a:miter lim="800000"/>
            <a:headEnd/>
            <a:tailEnd/>
          </a:ln>
        </p:spPr>
        <p:txBody>
          <a:bodyPr lIns="92073" tIns="46036" rIns="92073" bIns="46036"/>
          <a:lstStyle/>
          <a:p>
            <a:r>
              <a:rPr lang="zh-CN" altLang="en-US" sz="2400" b="1">
                <a:solidFill>
                  <a:srgbClr val="FF3300"/>
                </a:solidFill>
                <a:ea typeface="宋体" charset="-122"/>
              </a:rPr>
              <a:t>二、</a:t>
            </a:r>
            <a:r>
              <a:rPr lang="en-US" altLang="zh-CN" sz="2400" b="1">
                <a:solidFill>
                  <a:srgbClr val="FF3300"/>
                </a:solidFill>
                <a:ea typeface="宋体" charset="-122"/>
              </a:rPr>
              <a:t>Interpolation type derivation formula</a:t>
            </a:r>
          </a:p>
        </p:txBody>
      </p:sp>
      <p:graphicFrame>
        <p:nvGraphicFramePr>
          <p:cNvPr id="249859" name="Group 3"/>
          <p:cNvGraphicFramePr>
            <a:graphicFrameLocks noGrp="1"/>
          </p:cNvGraphicFramePr>
          <p:nvPr/>
        </p:nvGraphicFramePr>
        <p:xfrm>
          <a:off x="1285875" y="1214438"/>
          <a:ext cx="6096000" cy="965200"/>
        </p:xfrm>
        <a:graphic>
          <a:graphicData uri="http://schemas.openxmlformats.org/drawingml/2006/table">
            <a:tbl>
              <a:tblPr/>
              <a:tblGrid>
                <a:gridCol w="914400"/>
                <a:gridCol w="5181600"/>
              </a:tblGrid>
              <a:tr h="508000">
                <a:tc>
                  <a:txBody>
                    <a:bodyPr/>
                    <a:lstStyle/>
                    <a:p>
                      <a:pPr marL="0" marR="0" lvl="0" indent="0" algn="l" defTabSz="915988" rtl="0" eaLnBrk="1" fontAlgn="base" latinLnBrk="0" hangingPunct="1">
                        <a:lnSpc>
                          <a:spcPct val="100000"/>
                        </a:lnSpc>
                        <a:spcBef>
                          <a:spcPct val="20000"/>
                        </a:spcBef>
                        <a:spcAft>
                          <a:spcPct val="0"/>
                        </a:spcAft>
                        <a:buClrTx/>
                        <a:buSzTx/>
                        <a:buFontTx/>
                        <a:buNone/>
                        <a:tabLst/>
                      </a:pPr>
                      <a:r>
                        <a:rPr kumimoji="1" lang="en-US" altLang="zh-CN" sz="2400" b="1" i="1" u="none" strike="noStrike" cap="none" normalizeH="0" baseline="0" dirty="0" smtClean="0">
                          <a:ln>
                            <a:noFill/>
                          </a:ln>
                          <a:solidFill>
                            <a:schemeClr val="tx1"/>
                          </a:solidFill>
                          <a:effectLst/>
                          <a:latin typeface="Times New Roman" pitchFamily="18" charset="0"/>
                          <a:ea typeface="宋体" pitchFamily="2" charset="-122"/>
                        </a:rPr>
                        <a:t>    x</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5988" rtl="0" eaLnBrk="1" fontAlgn="base" latinLnBrk="0" hangingPunct="1">
                        <a:lnSpc>
                          <a:spcPct val="100000"/>
                        </a:lnSpc>
                        <a:spcBef>
                          <a:spcPct val="20000"/>
                        </a:spcBef>
                        <a:spcAft>
                          <a:spcPct val="0"/>
                        </a:spcAft>
                        <a:buClrTx/>
                        <a:buSzTx/>
                        <a:buFontTx/>
                        <a:buNone/>
                        <a:tabLst/>
                      </a:pPr>
                      <a:r>
                        <a:rPr kumimoji="1" lang="en-US" altLang="zh-CN" sz="2400" b="1" i="1" u="none" strike="noStrike" cap="none" normalizeH="0" baseline="0" dirty="0" smtClean="0">
                          <a:ln>
                            <a:noFill/>
                          </a:ln>
                          <a:solidFill>
                            <a:schemeClr val="tx1"/>
                          </a:solidFill>
                          <a:effectLst/>
                          <a:latin typeface="Times New Roman" pitchFamily="18" charset="0"/>
                          <a:ea typeface="宋体" pitchFamily="2" charset="-122"/>
                        </a:rPr>
                        <a:t>      x</a:t>
                      </a:r>
                      <a:r>
                        <a:rPr kumimoji="1" lang="en-US" altLang="zh-CN" sz="2400" b="1" i="0" u="none" strike="noStrike" cap="none" normalizeH="0" baseline="-25000" dirty="0" smtClean="0">
                          <a:ln>
                            <a:noFill/>
                          </a:ln>
                          <a:solidFill>
                            <a:schemeClr val="tx1"/>
                          </a:solidFill>
                          <a:effectLst/>
                          <a:latin typeface="Times New Roman" pitchFamily="18" charset="0"/>
                          <a:ea typeface="宋体" pitchFamily="2" charset="-122"/>
                        </a:rPr>
                        <a:t>0</a:t>
                      </a: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rPr>
                        <a:t>       </a:t>
                      </a:r>
                      <a:r>
                        <a:rPr kumimoji="1" lang="en-US" altLang="zh-CN" sz="2400" b="1" i="1" u="none" strike="noStrike" cap="none" normalizeH="0" baseline="0" dirty="0" smtClean="0">
                          <a:ln>
                            <a:noFill/>
                          </a:ln>
                          <a:solidFill>
                            <a:schemeClr val="tx1"/>
                          </a:solidFill>
                          <a:effectLst/>
                          <a:latin typeface="Times New Roman" pitchFamily="18" charset="0"/>
                          <a:ea typeface="宋体" pitchFamily="2" charset="-122"/>
                        </a:rPr>
                        <a:t>x</a:t>
                      </a:r>
                      <a:r>
                        <a:rPr kumimoji="1" lang="en-US" altLang="zh-CN" sz="2400" b="1" i="0" u="none" strike="noStrike" cap="none" normalizeH="0" baseline="-25000" dirty="0" smtClean="0">
                          <a:ln>
                            <a:noFill/>
                          </a:ln>
                          <a:solidFill>
                            <a:schemeClr val="tx1"/>
                          </a:solidFill>
                          <a:effectLst/>
                          <a:latin typeface="Times New Roman" pitchFamily="18" charset="0"/>
                          <a:ea typeface="宋体" pitchFamily="2" charset="-122"/>
                        </a:rPr>
                        <a:t>1</a:t>
                      </a: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rPr>
                        <a:t>       </a:t>
                      </a:r>
                      <a:r>
                        <a:rPr kumimoji="1" lang="en-US" altLang="zh-CN" sz="2400" b="1" i="1" u="none" strike="noStrike" cap="none" normalizeH="0" baseline="0" dirty="0" smtClean="0">
                          <a:ln>
                            <a:noFill/>
                          </a:ln>
                          <a:solidFill>
                            <a:schemeClr val="tx1"/>
                          </a:solidFill>
                          <a:effectLst/>
                          <a:latin typeface="Times New Roman" pitchFamily="18" charset="0"/>
                          <a:ea typeface="宋体" pitchFamily="2" charset="-122"/>
                        </a:rPr>
                        <a:t>x</a:t>
                      </a:r>
                      <a:r>
                        <a:rPr kumimoji="1" lang="en-US" altLang="zh-CN" sz="2400" b="1" i="0" u="none" strike="noStrike" cap="none" normalizeH="0" baseline="-25000" dirty="0" smtClean="0">
                          <a:ln>
                            <a:noFill/>
                          </a:ln>
                          <a:solidFill>
                            <a:schemeClr val="tx1"/>
                          </a:solidFill>
                          <a:effectLst/>
                          <a:latin typeface="Times New Roman" pitchFamily="18" charset="0"/>
                          <a:ea typeface="宋体" pitchFamily="2" charset="-122"/>
                        </a:rPr>
                        <a:t>2</a:t>
                      </a: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rPr>
                        <a:t>     </a:t>
                      </a:r>
                      <a:r>
                        <a:rPr kumimoji="1" lang="en-US" altLang="zh-CN" sz="24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1" lang="en-US" altLang="zh-CN" sz="2400" b="1" i="1" u="none" strike="noStrike" cap="none" normalizeH="0" baseline="0" dirty="0" err="1" smtClean="0">
                          <a:ln>
                            <a:noFill/>
                          </a:ln>
                          <a:solidFill>
                            <a:schemeClr val="tx1"/>
                          </a:solidFill>
                          <a:effectLst/>
                          <a:latin typeface="Times New Roman" pitchFamily="18" charset="0"/>
                          <a:ea typeface="宋体" pitchFamily="2" charset="-122"/>
                        </a:rPr>
                        <a:t>x</a:t>
                      </a:r>
                      <a:r>
                        <a:rPr kumimoji="1" lang="en-US" altLang="zh-CN" sz="2400" b="1" i="1" u="none" strike="noStrike" cap="none" normalizeH="0" baseline="-25000" dirty="0" err="1" smtClean="0">
                          <a:ln>
                            <a:noFill/>
                          </a:ln>
                          <a:solidFill>
                            <a:schemeClr val="tx1"/>
                          </a:solidFill>
                          <a:effectLst/>
                          <a:latin typeface="Times New Roman" pitchFamily="18" charset="0"/>
                          <a:ea typeface="宋体" pitchFamily="2" charset="-122"/>
                        </a:rPr>
                        <a:t>n</a:t>
                      </a:r>
                      <a:endParaRPr kumimoji="1" lang="en-US" altLang="zh-CN" sz="2400" b="1" i="1" u="none" strike="noStrike" cap="none" normalizeH="0" baseline="-25000" dirty="0" smtClean="0">
                        <a:ln>
                          <a:noFill/>
                        </a:ln>
                        <a:solidFill>
                          <a:schemeClr val="tx1"/>
                        </a:solidFill>
                        <a:effectLst/>
                        <a:latin typeface="Times New Roman" pitchFamily="18" charset="0"/>
                        <a:ea typeface="宋体" pitchFamily="2" charset="-122"/>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5988" rtl="0" eaLnBrk="1" fontAlgn="base" latinLnBrk="0" hangingPunct="1">
                        <a:lnSpc>
                          <a:spcPct val="100000"/>
                        </a:lnSpc>
                        <a:spcBef>
                          <a:spcPct val="20000"/>
                        </a:spcBef>
                        <a:spcAft>
                          <a:spcPct val="0"/>
                        </a:spcAft>
                        <a:buClrTx/>
                        <a:buSzTx/>
                        <a:buFontTx/>
                        <a:buNone/>
                        <a:tabLst/>
                      </a:pPr>
                      <a:r>
                        <a:rPr kumimoji="1" lang="en-US" altLang="zh-CN" sz="2400" b="1" i="1" u="none" strike="noStrike" cap="none" normalizeH="0" baseline="0" smtClean="0">
                          <a:ln>
                            <a:noFill/>
                          </a:ln>
                          <a:solidFill>
                            <a:schemeClr val="tx1"/>
                          </a:solidFill>
                          <a:effectLst/>
                          <a:latin typeface="Times New Roman" pitchFamily="18" charset="0"/>
                          <a:ea typeface="宋体" pitchFamily="2" charset="-122"/>
                        </a:rPr>
                        <a:t>    y</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5988" rtl="0" eaLnBrk="1" fontAlgn="base" latinLnBrk="0" hangingPunct="1">
                        <a:lnSpc>
                          <a:spcPct val="100000"/>
                        </a:lnSpc>
                        <a:spcBef>
                          <a:spcPct val="20000"/>
                        </a:spcBef>
                        <a:spcAft>
                          <a:spcPct val="0"/>
                        </a:spcAft>
                        <a:buClrTx/>
                        <a:buSzTx/>
                        <a:buFontTx/>
                        <a:buNone/>
                        <a:tabLst/>
                      </a:pPr>
                      <a:r>
                        <a:rPr kumimoji="1" lang="en-US" altLang="zh-CN" sz="2400" b="1" i="1" u="none" strike="noStrike" cap="none" normalizeH="0" baseline="0" dirty="0" smtClean="0">
                          <a:ln>
                            <a:noFill/>
                          </a:ln>
                          <a:solidFill>
                            <a:schemeClr val="tx1"/>
                          </a:solidFill>
                          <a:effectLst/>
                          <a:latin typeface="Times New Roman" pitchFamily="18" charset="0"/>
                          <a:ea typeface="宋体" pitchFamily="2" charset="-122"/>
                        </a:rPr>
                        <a:t>      y</a:t>
                      </a:r>
                      <a:r>
                        <a:rPr kumimoji="1" lang="en-US" altLang="zh-CN" sz="2400" b="1" i="0" u="none" strike="noStrike" cap="none" normalizeH="0" baseline="-25000" dirty="0" smtClean="0">
                          <a:ln>
                            <a:noFill/>
                          </a:ln>
                          <a:solidFill>
                            <a:schemeClr val="tx1"/>
                          </a:solidFill>
                          <a:effectLst/>
                          <a:latin typeface="Times New Roman" pitchFamily="18" charset="0"/>
                          <a:ea typeface="宋体" pitchFamily="2" charset="-122"/>
                        </a:rPr>
                        <a:t>0</a:t>
                      </a: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rPr>
                        <a:t>       </a:t>
                      </a:r>
                      <a:r>
                        <a:rPr kumimoji="1" lang="en-US" altLang="zh-CN" sz="2400" b="1" i="1" u="none" strike="noStrike" cap="none" normalizeH="0" baseline="0" dirty="0" smtClean="0">
                          <a:ln>
                            <a:noFill/>
                          </a:ln>
                          <a:solidFill>
                            <a:schemeClr val="tx1"/>
                          </a:solidFill>
                          <a:effectLst/>
                          <a:latin typeface="Times New Roman" pitchFamily="18" charset="0"/>
                          <a:ea typeface="宋体" pitchFamily="2" charset="-122"/>
                        </a:rPr>
                        <a:t>y</a:t>
                      </a:r>
                      <a:r>
                        <a:rPr kumimoji="1" lang="en-US" altLang="zh-CN" sz="2400" b="1" i="0" u="none" strike="noStrike" cap="none" normalizeH="0" baseline="-25000" dirty="0" smtClean="0">
                          <a:ln>
                            <a:noFill/>
                          </a:ln>
                          <a:solidFill>
                            <a:schemeClr val="tx1"/>
                          </a:solidFill>
                          <a:effectLst/>
                          <a:latin typeface="Times New Roman" pitchFamily="18" charset="0"/>
                          <a:ea typeface="宋体" pitchFamily="2" charset="-122"/>
                        </a:rPr>
                        <a:t>1</a:t>
                      </a: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rPr>
                        <a:t>       </a:t>
                      </a:r>
                      <a:r>
                        <a:rPr kumimoji="1" lang="en-US" altLang="zh-CN" sz="2400" b="1" i="1" u="none" strike="noStrike" cap="none" normalizeH="0" baseline="0" dirty="0" smtClean="0">
                          <a:ln>
                            <a:noFill/>
                          </a:ln>
                          <a:solidFill>
                            <a:schemeClr val="tx1"/>
                          </a:solidFill>
                          <a:effectLst/>
                          <a:latin typeface="Times New Roman" pitchFamily="18" charset="0"/>
                          <a:ea typeface="宋体" pitchFamily="2" charset="-122"/>
                        </a:rPr>
                        <a:t>y</a:t>
                      </a:r>
                      <a:r>
                        <a:rPr kumimoji="1" lang="en-US" altLang="zh-CN" sz="2400" b="1" i="0" u="none" strike="noStrike" cap="none" normalizeH="0" baseline="-25000" dirty="0" smtClean="0">
                          <a:ln>
                            <a:noFill/>
                          </a:ln>
                          <a:solidFill>
                            <a:schemeClr val="tx1"/>
                          </a:solidFill>
                          <a:effectLst/>
                          <a:latin typeface="Times New Roman" pitchFamily="18" charset="0"/>
                          <a:ea typeface="宋体" pitchFamily="2" charset="-122"/>
                        </a:rPr>
                        <a:t>2</a:t>
                      </a: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rPr>
                        <a:t>     </a:t>
                      </a:r>
                      <a:r>
                        <a:rPr kumimoji="1" lang="en-US" altLang="zh-CN" sz="2400" b="1" i="1"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1" lang="en-US" altLang="zh-CN" sz="2400" b="1" i="1" u="none" strike="noStrike" cap="none" normalizeH="0" baseline="0" dirty="0" err="1" smtClean="0">
                          <a:ln>
                            <a:noFill/>
                          </a:ln>
                          <a:solidFill>
                            <a:schemeClr val="tx1"/>
                          </a:solidFill>
                          <a:effectLst/>
                          <a:latin typeface="Times New Roman" pitchFamily="18" charset="0"/>
                          <a:ea typeface="宋体" pitchFamily="2" charset="-122"/>
                        </a:rPr>
                        <a:t>y</a:t>
                      </a:r>
                      <a:r>
                        <a:rPr kumimoji="1" lang="en-US" altLang="zh-CN" sz="2400" b="1" i="1" u="none" strike="noStrike" cap="none" normalizeH="0" baseline="-25000" dirty="0" err="1" smtClean="0">
                          <a:ln>
                            <a:noFill/>
                          </a:ln>
                          <a:solidFill>
                            <a:schemeClr val="tx1"/>
                          </a:solidFill>
                          <a:effectLst/>
                          <a:latin typeface="Times New Roman" pitchFamily="18" charset="0"/>
                          <a:ea typeface="宋体" pitchFamily="2" charset="-122"/>
                        </a:rPr>
                        <a:t>n</a:t>
                      </a:r>
                      <a:r>
                        <a:rPr kumimoji="1" lang="en-US" altLang="zh-CN" sz="2400" b="1" i="0" u="none" strike="noStrike" cap="none" normalizeH="0" baseline="0" dirty="0" smtClean="0">
                          <a:ln>
                            <a:noFill/>
                          </a:ln>
                          <a:solidFill>
                            <a:schemeClr val="tx1"/>
                          </a:solidFill>
                          <a:effectLst/>
                          <a:latin typeface="Times New Roman" pitchFamily="18" charset="0"/>
                          <a:ea typeface="宋体" pitchFamily="2" charset="-122"/>
                        </a:rPr>
                        <a:t> </a:t>
                      </a: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9872" name="Rectangle 16"/>
          <p:cNvSpPr>
            <a:spLocks noChangeArrowheads="1"/>
          </p:cNvSpPr>
          <p:nvPr/>
        </p:nvSpPr>
        <p:spPr bwMode="auto">
          <a:xfrm>
            <a:off x="1000125" y="785813"/>
            <a:ext cx="3295650" cy="461962"/>
          </a:xfrm>
          <a:prstGeom prst="rect">
            <a:avLst/>
          </a:prstGeom>
          <a:noFill/>
          <a:ln w="12700">
            <a:noFill/>
            <a:miter lim="800000"/>
            <a:headEnd/>
            <a:tailEnd/>
          </a:ln>
        </p:spPr>
        <p:txBody>
          <a:bodyPr wrap="none">
            <a:spAutoFit/>
          </a:bodyPr>
          <a:lstStyle/>
          <a:p>
            <a:pPr algn="ctr" eaLnBrk="0" hangingPunct="0">
              <a:spcBef>
                <a:spcPct val="50000"/>
              </a:spcBef>
            </a:pPr>
            <a:r>
              <a:rPr lang="en-US" altLang="zh-CN" sz="2400" b="1">
                <a:ea typeface="宋体" charset="-122"/>
              </a:rPr>
              <a:t> For function </a:t>
            </a:r>
            <a:r>
              <a:rPr lang="en-US" altLang="zh-CN" sz="2400" b="1" i="1">
                <a:ea typeface="宋体" charset="-122"/>
              </a:rPr>
              <a:t>y </a:t>
            </a:r>
            <a:r>
              <a:rPr lang="en-US" altLang="zh-CN" sz="2400" b="1">
                <a:ea typeface="宋体" charset="-122"/>
              </a:rPr>
              <a:t>= </a:t>
            </a:r>
            <a:r>
              <a:rPr lang="en-US" altLang="zh-CN" sz="2400" b="1" i="1">
                <a:ea typeface="宋体" charset="-122"/>
              </a:rPr>
              <a:t>f </a:t>
            </a:r>
            <a:r>
              <a:rPr lang="en-US" altLang="zh-CN" sz="2400" b="1">
                <a:ea typeface="宋体" charset="-122"/>
              </a:rPr>
              <a:t>(</a:t>
            </a:r>
            <a:r>
              <a:rPr lang="en-US" altLang="zh-CN" sz="2400" b="1" i="1">
                <a:ea typeface="宋体" charset="-122"/>
              </a:rPr>
              <a:t>x</a:t>
            </a:r>
            <a:r>
              <a:rPr lang="en-US" altLang="zh-CN" sz="2400" b="1">
                <a:ea typeface="宋体" charset="-122"/>
              </a:rPr>
              <a:t>)</a:t>
            </a:r>
            <a:r>
              <a:rPr lang="zh-CN" altLang="en-US" sz="2400" b="1">
                <a:ea typeface="宋体" charset="-122"/>
              </a:rPr>
              <a:t>：</a:t>
            </a:r>
          </a:p>
        </p:txBody>
      </p:sp>
      <p:graphicFrame>
        <p:nvGraphicFramePr>
          <p:cNvPr id="141314" name="Object 1026"/>
          <p:cNvGraphicFramePr>
            <a:graphicFrameLocks noChangeAspect="1"/>
          </p:cNvGraphicFramePr>
          <p:nvPr/>
        </p:nvGraphicFramePr>
        <p:xfrm>
          <a:off x="2643188" y="3714750"/>
          <a:ext cx="3376612" cy="419100"/>
        </p:xfrm>
        <a:graphic>
          <a:graphicData uri="http://schemas.openxmlformats.org/presentationml/2006/ole">
            <p:oleObj spid="_x0000_s141314" name="Equation" r:id="rId4" imgW="1841400" imgH="228600" progId="Equation.3">
              <p:embed/>
            </p:oleObj>
          </a:graphicData>
        </a:graphic>
      </p:graphicFrame>
      <p:graphicFrame>
        <p:nvGraphicFramePr>
          <p:cNvPr id="141315" name="Object 1024"/>
          <p:cNvGraphicFramePr>
            <a:graphicFrameLocks noChangeAspect="1"/>
          </p:cNvGraphicFramePr>
          <p:nvPr/>
        </p:nvGraphicFramePr>
        <p:xfrm>
          <a:off x="1357313" y="4786313"/>
          <a:ext cx="6400800" cy="801687"/>
        </p:xfrm>
        <a:graphic>
          <a:graphicData uri="http://schemas.openxmlformats.org/presentationml/2006/ole">
            <p:oleObj spid="_x0000_s141315" name="Microsoft Equation 3.0" r:id="rId5" imgW="3543120" imgH="444240" progId="Equation.3">
              <p:embed/>
            </p:oleObj>
          </a:graphicData>
        </a:graphic>
      </p:graphicFrame>
      <p:graphicFrame>
        <p:nvGraphicFramePr>
          <p:cNvPr id="141316" name="Object 1025"/>
          <p:cNvGraphicFramePr>
            <a:graphicFrameLocks noChangeAspect="1"/>
          </p:cNvGraphicFramePr>
          <p:nvPr/>
        </p:nvGraphicFramePr>
        <p:xfrm>
          <a:off x="3000375" y="5857875"/>
          <a:ext cx="2574925" cy="714375"/>
        </p:xfrm>
        <a:graphic>
          <a:graphicData uri="http://schemas.openxmlformats.org/presentationml/2006/ole">
            <p:oleObj spid="_x0000_s141316" name="Equation" r:id="rId6" imgW="1434960" imgH="431640" progId="Equation.3">
              <p:embed/>
            </p:oleObj>
          </a:graphicData>
        </a:graphic>
      </p:graphicFrame>
      <p:grpSp>
        <p:nvGrpSpPr>
          <p:cNvPr id="141330" name="组合 20"/>
          <p:cNvGrpSpPr>
            <a:grpSpLocks/>
          </p:cNvGrpSpPr>
          <p:nvPr/>
        </p:nvGrpSpPr>
        <p:grpSpPr bwMode="auto">
          <a:xfrm>
            <a:off x="285750" y="2214563"/>
            <a:ext cx="8572500" cy="2111375"/>
            <a:chOff x="285720" y="2500306"/>
            <a:chExt cx="8572560" cy="2111347"/>
          </a:xfrm>
        </p:grpSpPr>
        <p:graphicFrame>
          <p:nvGraphicFramePr>
            <p:cNvPr id="141317" name="Object 1028"/>
            <p:cNvGraphicFramePr>
              <a:graphicFrameLocks noChangeAspect="1"/>
            </p:cNvGraphicFramePr>
            <p:nvPr/>
          </p:nvGraphicFramePr>
          <p:xfrm>
            <a:off x="714348" y="3643314"/>
            <a:ext cx="812800" cy="406400"/>
          </p:xfrm>
          <a:graphic>
            <a:graphicData uri="http://schemas.openxmlformats.org/presentationml/2006/ole">
              <p:oleObj spid="_x0000_s141317" name="Equation" r:id="rId7" imgW="406080" imgH="203040" progId="Equation.3">
                <p:embed/>
              </p:oleObj>
            </a:graphicData>
          </a:graphic>
        </p:graphicFrame>
        <p:grpSp>
          <p:nvGrpSpPr>
            <p:cNvPr id="141333" name="组合 19"/>
            <p:cNvGrpSpPr>
              <a:grpSpLocks/>
            </p:cNvGrpSpPr>
            <p:nvPr/>
          </p:nvGrpSpPr>
          <p:grpSpPr bwMode="auto">
            <a:xfrm>
              <a:off x="285720" y="2500306"/>
              <a:ext cx="8572560" cy="2111347"/>
              <a:chOff x="285720" y="2500306"/>
              <a:chExt cx="8572560" cy="2111347"/>
            </a:xfrm>
          </p:grpSpPr>
          <p:graphicFrame>
            <p:nvGraphicFramePr>
              <p:cNvPr id="141318" name="Object 1027"/>
              <p:cNvGraphicFramePr>
                <a:graphicFrameLocks noChangeAspect="1"/>
              </p:cNvGraphicFramePr>
              <p:nvPr/>
            </p:nvGraphicFramePr>
            <p:xfrm>
              <a:off x="5572132" y="3286124"/>
              <a:ext cx="762000" cy="428625"/>
            </p:xfrm>
            <a:graphic>
              <a:graphicData uri="http://schemas.openxmlformats.org/presentationml/2006/ole">
                <p:oleObj spid="_x0000_s141318" name="Equation" r:id="rId8" imgW="406080" imgH="228600" progId="Equation.3">
                  <p:embed/>
                </p:oleObj>
              </a:graphicData>
            </a:graphic>
          </p:graphicFrame>
          <p:sp>
            <p:nvSpPr>
              <p:cNvPr id="141334" name="矩形 18"/>
              <p:cNvSpPr>
                <a:spLocks noChangeArrowheads="1"/>
              </p:cNvSpPr>
              <p:nvPr/>
            </p:nvSpPr>
            <p:spPr bwMode="auto">
              <a:xfrm>
                <a:off x="285720" y="2500306"/>
                <a:ext cx="8572560" cy="2111347"/>
              </a:xfrm>
              <a:prstGeom prst="rect">
                <a:avLst/>
              </a:prstGeom>
              <a:noFill/>
              <a:ln w="9525">
                <a:noFill/>
                <a:miter lim="800000"/>
                <a:headEnd/>
                <a:tailEnd/>
              </a:ln>
            </p:spPr>
            <p:txBody>
              <a:bodyPr>
                <a:spAutoFit/>
              </a:bodyPr>
              <a:lstStyle/>
              <a:p>
                <a:pPr>
                  <a:spcBef>
                    <a:spcPct val="30000"/>
                  </a:spcBef>
                </a:pPr>
                <a:r>
                  <a:rPr lang="en-US" altLang="zh-CN" sz="2400"/>
                  <a:t>Using the principle of interpolation, interpolation polynomial </a:t>
                </a:r>
                <a:r>
                  <a:rPr lang="en-US" altLang="zh-CN" sz="2400" b="1" i="1">
                    <a:ea typeface="宋体" charset="-122"/>
                  </a:rPr>
                  <a:t>y </a:t>
                </a:r>
                <a:r>
                  <a:rPr lang="en-US" altLang="zh-CN" sz="2400" b="1">
                    <a:ea typeface="宋体" charset="-122"/>
                  </a:rPr>
                  <a:t>= </a:t>
                </a:r>
                <a:r>
                  <a:rPr lang="en-US" altLang="zh-CN" sz="2400" b="1" i="1">
                    <a:ea typeface="宋体" charset="-122"/>
                  </a:rPr>
                  <a:t>P</a:t>
                </a:r>
                <a:r>
                  <a:rPr lang="en-US" altLang="zh-CN" sz="2400" b="1" i="1" baseline="-25000">
                    <a:ea typeface="宋体" charset="-122"/>
                  </a:rPr>
                  <a:t>n</a:t>
                </a:r>
                <a:r>
                  <a:rPr lang="en-US" altLang="zh-CN" sz="2400" b="1">
                    <a:ea typeface="宋体" charset="-122"/>
                  </a:rPr>
                  <a:t>(</a:t>
                </a:r>
                <a:r>
                  <a:rPr lang="en-US" altLang="zh-CN" sz="2400" b="1" i="1">
                    <a:ea typeface="宋体" charset="-122"/>
                  </a:rPr>
                  <a:t>x</a:t>
                </a:r>
                <a:r>
                  <a:rPr lang="en-US" altLang="zh-CN" sz="2400" b="1">
                    <a:ea typeface="宋体" charset="-122"/>
                  </a:rPr>
                  <a:t>) </a:t>
                </a:r>
                <a:r>
                  <a:rPr lang="en-US" altLang="zh-CN" sz="2400"/>
                  <a:t>can be established as its approximation. Since the derivative of the polynomial is easy, we set the value of           as approximation of            . So, we can set up the numerical formula.</a:t>
                </a:r>
              </a:p>
              <a:p>
                <a:pPr>
                  <a:spcBef>
                    <a:spcPct val="30000"/>
                  </a:spcBef>
                </a:pPr>
                <a:endParaRPr lang="en-US" altLang="zh-CN" sz="2400"/>
              </a:p>
            </p:txBody>
          </p:sp>
        </p:grpSp>
      </p:grpSp>
      <p:sp>
        <p:nvSpPr>
          <p:cNvPr id="141331" name="矩形 21"/>
          <p:cNvSpPr>
            <a:spLocks noChangeArrowheads="1"/>
          </p:cNvSpPr>
          <p:nvPr/>
        </p:nvSpPr>
        <p:spPr bwMode="auto">
          <a:xfrm>
            <a:off x="357188" y="4071938"/>
            <a:ext cx="8358187" cy="830262"/>
          </a:xfrm>
          <a:prstGeom prst="rect">
            <a:avLst/>
          </a:prstGeom>
          <a:noFill/>
          <a:ln w="9525">
            <a:noFill/>
            <a:miter lim="800000"/>
            <a:headEnd/>
            <a:tailEnd/>
          </a:ln>
        </p:spPr>
        <p:txBody>
          <a:bodyPr>
            <a:spAutoFit/>
          </a:bodyPr>
          <a:lstStyle/>
          <a:p>
            <a:pPr>
              <a:spcBef>
                <a:spcPct val="30000"/>
              </a:spcBef>
            </a:pPr>
            <a:r>
              <a:rPr lang="en-US" altLang="zh-CN" sz="2400"/>
              <a:t>Based on the interpolation remainder term theorem, the remainder term of derivation formula</a:t>
            </a:r>
            <a:r>
              <a:rPr lang="en-US" altLang="zh-CN" sz="2400" b="1">
                <a:ea typeface="宋体" charset="-122"/>
              </a:rPr>
              <a:t>(6</a:t>
            </a:r>
            <a:r>
              <a:rPr lang="zh-CN" altLang="en-US" sz="2400" b="1">
                <a:ea typeface="宋体" charset="-122"/>
              </a:rPr>
              <a:t>．</a:t>
            </a:r>
            <a:r>
              <a:rPr lang="en-US" altLang="zh-CN" sz="2400" b="1">
                <a:ea typeface="宋体" charset="-122"/>
              </a:rPr>
              <a:t>3) </a:t>
            </a:r>
            <a:r>
              <a:rPr lang="en-US" altLang="zh-CN" sz="2400">
                <a:ea typeface="宋体" charset="-122"/>
              </a:rPr>
              <a:t>is,</a:t>
            </a:r>
            <a:endParaRPr lang="en-US" altLang="zh-CN" sz="2400"/>
          </a:p>
        </p:txBody>
      </p:sp>
      <p:sp>
        <p:nvSpPr>
          <p:cNvPr id="141332" name="矩形 22"/>
          <p:cNvSpPr>
            <a:spLocks noChangeArrowheads="1"/>
          </p:cNvSpPr>
          <p:nvPr/>
        </p:nvSpPr>
        <p:spPr bwMode="auto">
          <a:xfrm>
            <a:off x="428625" y="5429250"/>
            <a:ext cx="7929563" cy="461963"/>
          </a:xfrm>
          <a:prstGeom prst="rect">
            <a:avLst/>
          </a:prstGeom>
          <a:noFill/>
          <a:ln w="9525">
            <a:noFill/>
            <a:miter lim="800000"/>
            <a:headEnd/>
            <a:tailEnd/>
          </a:ln>
        </p:spPr>
        <p:txBody>
          <a:bodyPr>
            <a:spAutoFit/>
          </a:bodyPr>
          <a:lstStyle/>
          <a:p>
            <a:pPr>
              <a:spcBef>
                <a:spcPct val="30000"/>
              </a:spcBef>
            </a:pPr>
            <a:r>
              <a:rPr lang="en-US" altLang="zh-CN" sz="2400"/>
              <a:t>Called the interpolation type derivation formula. Where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9858"/>
                                        </p:tgtEl>
                                        <p:attrNameLst>
                                          <p:attrName>style.visibility</p:attrName>
                                        </p:attrNameLst>
                                      </p:cBhvr>
                                      <p:to>
                                        <p:strVal val="visible"/>
                                      </p:to>
                                    </p:set>
                                    <p:animEffect transition="in" filter="wipe(left)">
                                      <p:cBhvr>
                                        <p:cTn id="7" dur="500"/>
                                        <p:tgtEl>
                                          <p:spTgt spid="2498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49872"/>
                                        </p:tgtEl>
                                        <p:attrNameLst>
                                          <p:attrName>style.visibility</p:attrName>
                                        </p:attrNameLst>
                                      </p:cBhvr>
                                      <p:to>
                                        <p:strVal val="visible"/>
                                      </p:to>
                                    </p:set>
                                    <p:anim calcmode="lin" valueType="num">
                                      <p:cBhvr additive="base">
                                        <p:cTn id="12" dur="500" fill="hold"/>
                                        <p:tgtEl>
                                          <p:spTgt spid="249872"/>
                                        </p:tgtEl>
                                        <p:attrNameLst>
                                          <p:attrName>ppt_x</p:attrName>
                                        </p:attrNameLst>
                                      </p:cBhvr>
                                      <p:tavLst>
                                        <p:tav tm="0">
                                          <p:val>
                                            <p:strVal val="0-#ppt_w/2"/>
                                          </p:val>
                                        </p:tav>
                                        <p:tav tm="100000">
                                          <p:val>
                                            <p:strVal val="#ppt_x"/>
                                          </p:val>
                                        </p:tav>
                                      </p:tavLst>
                                    </p:anim>
                                    <p:anim calcmode="lin" valueType="num">
                                      <p:cBhvr additive="base">
                                        <p:cTn id="13" dur="500" fill="hold"/>
                                        <p:tgtEl>
                                          <p:spTgt spid="24987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9859"/>
                                        </p:tgtEl>
                                        <p:attrNameLst>
                                          <p:attrName>style.visibility</p:attrName>
                                        </p:attrNameLst>
                                      </p:cBhvr>
                                      <p:to>
                                        <p:strVal val="visible"/>
                                      </p:to>
                                    </p:set>
                                    <p:animEffect transition="in" filter="wipe(up)">
                                      <p:cBhvr>
                                        <p:cTn id="18" dur="500"/>
                                        <p:tgtEl>
                                          <p:spTgt spid="249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P spid="249872"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7" name="Object 3"/>
          <p:cNvGraphicFramePr>
            <a:graphicFrameLocks noChangeAspect="1"/>
          </p:cNvGraphicFramePr>
          <p:nvPr/>
        </p:nvGraphicFramePr>
        <p:xfrm>
          <a:off x="1571625" y="1071563"/>
          <a:ext cx="6064250" cy="828675"/>
        </p:xfrm>
        <a:graphic>
          <a:graphicData uri="http://schemas.openxmlformats.org/presentationml/2006/ole">
            <p:oleObj spid="_x0000_s142338" name="Equation" r:id="rId4" imgW="3251160" imgH="444240" progId="Equation.3">
              <p:embed/>
            </p:oleObj>
          </a:graphicData>
        </a:graphic>
      </p:graphicFrame>
      <p:sp>
        <p:nvSpPr>
          <p:cNvPr id="251909" name="Rectangle 5"/>
          <p:cNvSpPr>
            <a:spLocks noChangeArrowheads="1"/>
          </p:cNvSpPr>
          <p:nvPr/>
        </p:nvSpPr>
        <p:spPr bwMode="auto">
          <a:xfrm>
            <a:off x="350838" y="3143250"/>
            <a:ext cx="5006975" cy="461963"/>
          </a:xfrm>
          <a:prstGeom prst="rect">
            <a:avLst/>
          </a:prstGeom>
          <a:noFill/>
          <a:ln w="12700">
            <a:noFill/>
            <a:miter lim="800000"/>
            <a:headEnd/>
            <a:tailEnd/>
          </a:ln>
        </p:spPr>
        <p:txBody>
          <a:bodyPr>
            <a:spAutoFit/>
          </a:bodyPr>
          <a:lstStyle/>
          <a:p>
            <a:pPr eaLnBrk="0" hangingPunct="0">
              <a:spcBef>
                <a:spcPct val="50000"/>
              </a:spcBef>
            </a:pPr>
            <a:r>
              <a:rPr lang="en-US" altLang="zh-CN" sz="2400" b="1">
                <a:ea typeface="宋体" charset="-122"/>
              </a:rPr>
              <a:t> 1</a:t>
            </a:r>
            <a:r>
              <a:rPr lang="zh-CN" altLang="en-US" sz="2400" b="1">
                <a:ea typeface="宋体" charset="-122"/>
              </a:rPr>
              <a:t>．</a:t>
            </a:r>
            <a:r>
              <a:rPr lang="en-US" altLang="zh-CN" sz="2400" b="1">
                <a:ea typeface="宋体" charset="-122"/>
              </a:rPr>
              <a:t>Two points formula.  </a:t>
            </a:r>
            <a:endParaRPr lang="zh-CN" altLang="en-US" sz="2400" b="1">
              <a:ea typeface="宋体" charset="-122"/>
            </a:endParaRPr>
          </a:p>
        </p:txBody>
      </p:sp>
      <p:graphicFrame>
        <p:nvGraphicFramePr>
          <p:cNvPr id="142339" name="Object 8"/>
          <p:cNvGraphicFramePr>
            <a:graphicFrameLocks noChangeAspect="1"/>
          </p:cNvGraphicFramePr>
          <p:nvPr/>
        </p:nvGraphicFramePr>
        <p:xfrm>
          <a:off x="1857375" y="4357688"/>
          <a:ext cx="4648200" cy="788987"/>
        </p:xfrm>
        <a:graphic>
          <a:graphicData uri="http://schemas.openxmlformats.org/presentationml/2006/ole">
            <p:oleObj spid="_x0000_s142339" name="公式" r:id="rId5" imgW="2400120" imgH="444240" progId="Equation.3">
              <p:embed/>
            </p:oleObj>
          </a:graphicData>
        </a:graphic>
      </p:graphicFrame>
      <p:sp>
        <p:nvSpPr>
          <p:cNvPr id="142342" name="Rectangle 9"/>
          <p:cNvSpPr>
            <a:spLocks noChangeArrowheads="1"/>
          </p:cNvSpPr>
          <p:nvPr/>
        </p:nvSpPr>
        <p:spPr bwMode="auto">
          <a:xfrm>
            <a:off x="500063" y="5143500"/>
            <a:ext cx="7786687" cy="461963"/>
          </a:xfrm>
          <a:prstGeom prst="rect">
            <a:avLst/>
          </a:prstGeom>
          <a:noFill/>
          <a:ln w="12700">
            <a:noFill/>
            <a:miter lim="800000"/>
            <a:headEnd/>
            <a:tailEnd/>
          </a:ln>
        </p:spPr>
        <p:txBody>
          <a:bodyPr>
            <a:spAutoFit/>
          </a:bodyPr>
          <a:lstStyle/>
          <a:p>
            <a:pPr eaLnBrk="0" hangingPunct="0">
              <a:spcBef>
                <a:spcPct val="50000"/>
              </a:spcBef>
            </a:pPr>
            <a:r>
              <a:rPr lang="en-US" altLang="zh-CN" sz="2400"/>
              <a:t>To type on the derivative at both sides, where </a:t>
            </a:r>
            <a:r>
              <a:rPr lang="en-US" altLang="zh-CN" sz="2400" b="1" i="1">
                <a:ea typeface="宋体" charset="-122"/>
              </a:rPr>
              <a:t>x</a:t>
            </a:r>
            <a:r>
              <a:rPr lang="en-US" altLang="zh-CN" sz="2400" b="1" baseline="-25000">
                <a:ea typeface="宋体" charset="-122"/>
              </a:rPr>
              <a:t>1 </a:t>
            </a:r>
            <a:r>
              <a:rPr lang="en-US" altLang="zh-CN" sz="2400" b="1">
                <a:ea typeface="宋体" charset="-122"/>
              </a:rPr>
              <a:t>– </a:t>
            </a:r>
            <a:r>
              <a:rPr lang="en-US" altLang="zh-CN" sz="2400" b="1" i="1">
                <a:ea typeface="宋体" charset="-122"/>
              </a:rPr>
              <a:t>x</a:t>
            </a:r>
            <a:r>
              <a:rPr lang="en-US" altLang="zh-CN" sz="2400" b="1" baseline="-25000">
                <a:ea typeface="宋体" charset="-122"/>
              </a:rPr>
              <a:t>0 </a:t>
            </a:r>
            <a:r>
              <a:rPr lang="en-US" altLang="zh-CN" sz="2400" b="1">
                <a:ea typeface="宋体" charset="-122"/>
              </a:rPr>
              <a:t>= </a:t>
            </a:r>
            <a:r>
              <a:rPr lang="en-US" altLang="zh-CN" sz="2400" b="1" i="1">
                <a:ea typeface="宋体" charset="-122"/>
              </a:rPr>
              <a:t>h</a:t>
            </a:r>
            <a:r>
              <a:rPr lang="zh-CN" altLang="en-US" sz="2400" b="1">
                <a:ea typeface="宋体" charset="-122"/>
              </a:rPr>
              <a:t>，</a:t>
            </a:r>
          </a:p>
        </p:txBody>
      </p:sp>
      <p:graphicFrame>
        <p:nvGraphicFramePr>
          <p:cNvPr id="142340" name="Object 10"/>
          <p:cNvGraphicFramePr>
            <a:graphicFrameLocks noChangeAspect="1"/>
          </p:cNvGraphicFramePr>
          <p:nvPr/>
        </p:nvGraphicFramePr>
        <p:xfrm>
          <a:off x="2428875" y="5643563"/>
          <a:ext cx="3124200" cy="730250"/>
        </p:xfrm>
        <a:graphic>
          <a:graphicData uri="http://schemas.openxmlformats.org/presentationml/2006/ole">
            <p:oleObj spid="_x0000_s142340" name="公式" r:id="rId6" imgW="1739880" imgH="406080" progId="Equation.3">
              <p:embed/>
            </p:oleObj>
          </a:graphicData>
        </a:graphic>
      </p:graphicFrame>
      <p:sp>
        <p:nvSpPr>
          <p:cNvPr id="142343" name="矩形 10"/>
          <p:cNvSpPr>
            <a:spLocks noChangeArrowheads="1"/>
          </p:cNvSpPr>
          <p:nvPr/>
        </p:nvSpPr>
        <p:spPr bwMode="auto">
          <a:xfrm>
            <a:off x="357188" y="357188"/>
            <a:ext cx="8286750" cy="830262"/>
          </a:xfrm>
          <a:prstGeom prst="rect">
            <a:avLst/>
          </a:prstGeom>
          <a:noFill/>
          <a:ln w="9525">
            <a:noFill/>
            <a:miter lim="800000"/>
            <a:headEnd/>
            <a:tailEnd/>
          </a:ln>
        </p:spPr>
        <p:txBody>
          <a:bodyPr>
            <a:spAutoFit/>
          </a:bodyPr>
          <a:lstStyle/>
          <a:p>
            <a:pPr>
              <a:spcBef>
                <a:spcPct val="30000"/>
              </a:spcBef>
            </a:pPr>
            <a:r>
              <a:rPr lang="en-US" altLang="zh-CN" sz="2400"/>
              <a:t>If we limit to get the derivative value for a node </a:t>
            </a:r>
            <a:r>
              <a:rPr lang="en-US" altLang="zh-CN" sz="2400" b="1" i="1">
                <a:ea typeface="宋体" charset="-122"/>
              </a:rPr>
              <a:t>x</a:t>
            </a:r>
            <a:r>
              <a:rPr lang="en-US" altLang="zh-CN" sz="2400" b="1" i="1" baseline="-25000">
                <a:ea typeface="宋体" charset="-122"/>
              </a:rPr>
              <a:t>k </a:t>
            </a:r>
            <a:r>
              <a:rPr lang="en-US" altLang="zh-CN" sz="2400"/>
              <a:t>, so the second factor term becomes zero, there is remainder term formula.</a:t>
            </a:r>
          </a:p>
        </p:txBody>
      </p:sp>
      <p:sp>
        <p:nvSpPr>
          <p:cNvPr id="142344" name="矩形 11"/>
          <p:cNvSpPr>
            <a:spLocks noChangeArrowheads="1"/>
          </p:cNvSpPr>
          <p:nvPr/>
        </p:nvSpPr>
        <p:spPr bwMode="auto">
          <a:xfrm>
            <a:off x="428625" y="1928813"/>
            <a:ext cx="8072438" cy="1200150"/>
          </a:xfrm>
          <a:prstGeom prst="rect">
            <a:avLst/>
          </a:prstGeom>
          <a:noFill/>
          <a:ln w="9525">
            <a:noFill/>
            <a:miter lim="800000"/>
            <a:headEnd/>
            <a:tailEnd/>
          </a:ln>
        </p:spPr>
        <p:txBody>
          <a:bodyPr>
            <a:spAutoFit/>
          </a:bodyPr>
          <a:lstStyle/>
          <a:p>
            <a:pPr>
              <a:spcBef>
                <a:spcPct val="30000"/>
              </a:spcBef>
            </a:pPr>
            <a:r>
              <a:rPr lang="en-US" altLang="zh-CN" sz="2400"/>
              <a:t>Here we only considered derivative value of the nodes. In order to simplify the discussion, and assume that the given nodes are equidistant.</a:t>
            </a:r>
          </a:p>
        </p:txBody>
      </p:sp>
      <p:sp>
        <p:nvSpPr>
          <p:cNvPr id="142345" name="矩形 12"/>
          <p:cNvSpPr>
            <a:spLocks noChangeArrowheads="1"/>
          </p:cNvSpPr>
          <p:nvPr/>
        </p:nvSpPr>
        <p:spPr bwMode="auto">
          <a:xfrm>
            <a:off x="500063" y="3571875"/>
            <a:ext cx="8001000" cy="830263"/>
          </a:xfrm>
          <a:prstGeom prst="rect">
            <a:avLst/>
          </a:prstGeom>
          <a:noFill/>
          <a:ln w="9525">
            <a:noFill/>
            <a:miter lim="800000"/>
            <a:headEnd/>
            <a:tailEnd/>
          </a:ln>
        </p:spPr>
        <p:txBody>
          <a:bodyPr>
            <a:spAutoFit/>
          </a:bodyPr>
          <a:lstStyle/>
          <a:p>
            <a:pPr>
              <a:spcBef>
                <a:spcPct val="30000"/>
              </a:spcBef>
            </a:pPr>
            <a:r>
              <a:rPr lang="en-US" altLang="zh-CN" sz="2400"/>
              <a:t>Set the function value </a:t>
            </a:r>
            <a:r>
              <a:rPr lang="en-US" altLang="zh-CN" sz="2400" b="1" i="1">
                <a:ea typeface="宋体" charset="-122"/>
              </a:rPr>
              <a:t>f </a:t>
            </a:r>
            <a:r>
              <a:rPr lang="en-US" altLang="zh-CN" sz="2400" b="1">
                <a:ea typeface="宋体" charset="-122"/>
              </a:rPr>
              <a:t>(</a:t>
            </a:r>
            <a:r>
              <a:rPr lang="en-US" altLang="zh-CN" sz="2400" b="1" i="1">
                <a:ea typeface="宋体" charset="-122"/>
              </a:rPr>
              <a:t>x</a:t>
            </a:r>
            <a:r>
              <a:rPr lang="en-US" altLang="zh-CN" sz="2400" b="1" baseline="-25000">
                <a:ea typeface="宋体" charset="-122"/>
              </a:rPr>
              <a:t>0</a:t>
            </a:r>
            <a:r>
              <a:rPr lang="en-US" altLang="zh-CN" sz="2400" b="1">
                <a:ea typeface="宋体" charset="-122"/>
              </a:rPr>
              <a:t>)</a:t>
            </a:r>
            <a:r>
              <a:rPr lang="zh-CN" altLang="en-US" sz="2400" b="1">
                <a:ea typeface="宋体" charset="-122"/>
              </a:rPr>
              <a:t>，</a:t>
            </a:r>
            <a:r>
              <a:rPr lang="en-US" altLang="zh-CN" sz="2400" b="1" i="1">
                <a:ea typeface="宋体" charset="-122"/>
              </a:rPr>
              <a:t>f </a:t>
            </a:r>
            <a:r>
              <a:rPr lang="en-US" altLang="zh-CN" sz="2400" b="1">
                <a:ea typeface="宋体" charset="-122"/>
              </a:rPr>
              <a:t>(</a:t>
            </a:r>
            <a:r>
              <a:rPr lang="en-US" altLang="zh-CN" sz="2400" b="1" i="1">
                <a:ea typeface="宋体" charset="-122"/>
              </a:rPr>
              <a:t>x</a:t>
            </a:r>
            <a:r>
              <a:rPr lang="en-US" altLang="zh-CN" sz="2400" b="1" baseline="-25000">
                <a:ea typeface="宋体" charset="-122"/>
              </a:rPr>
              <a:t>1</a:t>
            </a:r>
            <a:r>
              <a:rPr lang="en-US" altLang="zh-CN" sz="2400" b="1">
                <a:ea typeface="宋体" charset="-122"/>
              </a:rPr>
              <a:t>) </a:t>
            </a:r>
            <a:r>
              <a:rPr lang="en-US" altLang="zh-CN" sz="2400">
                <a:ea typeface="宋体" charset="-122"/>
              </a:rPr>
              <a:t>of</a:t>
            </a:r>
            <a:r>
              <a:rPr lang="en-US" altLang="zh-CN" sz="2400" b="1">
                <a:ea typeface="宋体" charset="-122"/>
              </a:rPr>
              <a:t> </a:t>
            </a:r>
            <a:r>
              <a:rPr lang="en-US" altLang="zh-CN" sz="2400"/>
              <a:t>the given two nodes </a:t>
            </a:r>
            <a:r>
              <a:rPr lang="en-US" altLang="zh-CN" sz="2400" b="1" i="1">
                <a:ea typeface="宋体" charset="-122"/>
              </a:rPr>
              <a:t>x</a:t>
            </a:r>
            <a:r>
              <a:rPr lang="en-US" altLang="zh-CN" sz="2400" b="1" baseline="-25000">
                <a:ea typeface="宋体" charset="-122"/>
              </a:rPr>
              <a:t>0</a:t>
            </a:r>
            <a:r>
              <a:rPr lang="zh-CN" altLang="en-US" sz="2400" b="1">
                <a:ea typeface="宋体" charset="-122"/>
              </a:rPr>
              <a:t>， </a:t>
            </a:r>
            <a:r>
              <a:rPr lang="en-US" altLang="zh-CN" sz="2400" b="1" i="1">
                <a:ea typeface="宋体" charset="-122"/>
              </a:rPr>
              <a:t>x</a:t>
            </a:r>
            <a:r>
              <a:rPr lang="en-US" altLang="zh-CN" sz="2400" b="1" baseline="-25000">
                <a:ea typeface="宋体" charset="-122"/>
              </a:rPr>
              <a:t>1</a:t>
            </a:r>
            <a:r>
              <a:rPr lang="en-US" altLang="zh-CN" sz="2400" b="1">
                <a:ea typeface="宋体" charset="-122"/>
              </a:rPr>
              <a:t> </a:t>
            </a:r>
            <a:r>
              <a:rPr lang="en-US" altLang="zh-CN" sz="2400">
                <a:ea typeface="宋体" charset="-122"/>
              </a:rPr>
              <a:t>, by </a:t>
            </a:r>
            <a:r>
              <a:rPr lang="en-US" altLang="zh-CN" sz="2400"/>
              <a:t>the linear interpolation formula:</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1907"/>
                                        </p:tgtEl>
                                        <p:attrNameLst>
                                          <p:attrName>style.visibility</p:attrName>
                                        </p:attrNameLst>
                                      </p:cBhvr>
                                      <p:to>
                                        <p:strVal val="visible"/>
                                      </p:to>
                                    </p:set>
                                    <p:animEffect transition="in" filter="wipe(up)">
                                      <p:cBhvr>
                                        <p:cTn id="7" dur="500"/>
                                        <p:tgtEl>
                                          <p:spTgt spid="2519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1909"/>
                                        </p:tgtEl>
                                        <p:attrNameLst>
                                          <p:attrName>style.visibility</p:attrName>
                                        </p:attrNameLst>
                                      </p:cBhvr>
                                      <p:to>
                                        <p:strVal val="visible"/>
                                      </p:to>
                                    </p:set>
                                    <p:animEffect transition="in" filter="wipe(up)">
                                      <p:cBhvr>
                                        <p:cTn id="12" dur="500"/>
                                        <p:tgtEl>
                                          <p:spTgt spid="251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5808" name="Object 1024"/>
          <p:cNvGraphicFramePr>
            <a:graphicFrameLocks noChangeAspect="1"/>
          </p:cNvGraphicFramePr>
          <p:nvPr/>
        </p:nvGraphicFramePr>
        <p:xfrm>
          <a:off x="2286000" y="1066800"/>
          <a:ext cx="3505200" cy="1560513"/>
        </p:xfrm>
        <a:graphic>
          <a:graphicData uri="http://schemas.openxmlformats.org/presentationml/2006/ole">
            <p:oleObj spid="_x0000_s143362" name="公式" r:id="rId4" imgW="1701720" imgH="812520" progId="Equation.3">
              <p:embed/>
            </p:oleObj>
          </a:graphicData>
        </a:graphic>
      </p:graphicFrame>
      <p:sp>
        <p:nvSpPr>
          <p:cNvPr id="253955" name="Rectangle 1027"/>
          <p:cNvSpPr>
            <a:spLocks noChangeArrowheads="1"/>
          </p:cNvSpPr>
          <p:nvPr/>
        </p:nvSpPr>
        <p:spPr bwMode="auto">
          <a:xfrm>
            <a:off x="914400" y="609600"/>
            <a:ext cx="5665788" cy="461963"/>
          </a:xfrm>
          <a:prstGeom prst="rect">
            <a:avLst/>
          </a:prstGeom>
          <a:noFill/>
          <a:ln w="12700">
            <a:noFill/>
            <a:miter lim="800000"/>
            <a:headEnd/>
            <a:tailEnd/>
          </a:ln>
        </p:spPr>
        <p:txBody>
          <a:bodyPr wrap="none">
            <a:spAutoFit/>
          </a:bodyPr>
          <a:lstStyle/>
          <a:p>
            <a:pPr>
              <a:spcBef>
                <a:spcPct val="30000"/>
              </a:spcBef>
            </a:pPr>
            <a:r>
              <a:rPr lang="en-US" altLang="zh-CN" sz="2400"/>
              <a:t>So there is the following derivation formula:</a:t>
            </a:r>
          </a:p>
        </p:txBody>
      </p:sp>
      <p:graphicFrame>
        <p:nvGraphicFramePr>
          <p:cNvPr id="143363" name="Object 1025"/>
          <p:cNvGraphicFramePr>
            <a:graphicFrameLocks noChangeAspect="1"/>
          </p:cNvGraphicFramePr>
          <p:nvPr/>
        </p:nvGraphicFramePr>
        <p:xfrm>
          <a:off x="2071688" y="3643313"/>
          <a:ext cx="4343400" cy="1493837"/>
        </p:xfrm>
        <a:graphic>
          <a:graphicData uri="http://schemas.openxmlformats.org/presentationml/2006/ole">
            <p:oleObj spid="_x0000_s143363" name="公式" r:id="rId5" imgW="2361960" imgH="812520" progId="Equation.3">
              <p:embed/>
            </p:oleObj>
          </a:graphicData>
        </a:graphic>
      </p:graphicFrame>
      <p:sp>
        <p:nvSpPr>
          <p:cNvPr id="143365" name="Rectangle 1030"/>
          <p:cNvSpPr>
            <a:spLocks noChangeArrowheads="1"/>
          </p:cNvSpPr>
          <p:nvPr/>
        </p:nvSpPr>
        <p:spPr bwMode="auto">
          <a:xfrm>
            <a:off x="500063" y="2643188"/>
            <a:ext cx="8358187" cy="830262"/>
          </a:xfrm>
          <a:prstGeom prst="rect">
            <a:avLst/>
          </a:prstGeom>
          <a:noFill/>
          <a:ln w="12700">
            <a:noFill/>
            <a:miter lim="800000"/>
            <a:headEnd/>
            <a:tailEnd/>
          </a:ln>
        </p:spPr>
        <p:txBody>
          <a:bodyPr>
            <a:spAutoFit/>
          </a:bodyPr>
          <a:lstStyle/>
          <a:p>
            <a:pPr>
              <a:spcBef>
                <a:spcPct val="30000"/>
              </a:spcBef>
            </a:pPr>
            <a:r>
              <a:rPr lang="en-US" altLang="zh-CN" sz="2400"/>
              <a:t>But using the formula of remainder term</a:t>
            </a:r>
            <a:r>
              <a:rPr lang="en-US" altLang="zh-CN" sz="2400" b="1">
                <a:ea typeface="宋体" charset="-122"/>
              </a:rPr>
              <a:t>(6. 4)</a:t>
            </a:r>
            <a:r>
              <a:rPr lang="en-US" altLang="zh-CN" sz="2400"/>
              <a:t>, we can see, two points formula </a:t>
            </a:r>
            <a:r>
              <a:rPr lang="en-US" altLang="zh-CN" sz="2400">
                <a:ea typeface="宋体" charset="-122"/>
              </a:rPr>
              <a:t>w</a:t>
            </a:r>
            <a:r>
              <a:rPr lang="en-US" altLang="zh-CN" sz="2400"/>
              <a:t>ith remainder term is: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3955"/>
                                        </p:tgtEl>
                                        <p:attrNameLst>
                                          <p:attrName>style.visibility</p:attrName>
                                        </p:attrNameLst>
                                      </p:cBhvr>
                                      <p:to>
                                        <p:strVal val="visible"/>
                                      </p:to>
                                    </p:set>
                                    <p:animEffect transition="in" filter="wipe(left)">
                                      <p:cBhvr>
                                        <p:cTn id="7" dur="500"/>
                                        <p:tgtEl>
                                          <p:spTgt spid="2539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5808"/>
                                        </p:tgtEl>
                                        <p:attrNameLst>
                                          <p:attrName>style.visibility</p:attrName>
                                        </p:attrNameLst>
                                      </p:cBhvr>
                                      <p:to>
                                        <p:strVal val="visible"/>
                                      </p:to>
                                    </p:set>
                                    <p:animEffect transition="in" filter="wipe(up)">
                                      <p:cBhvr>
                                        <p:cTn id="12" dur="500"/>
                                        <p:tgtEl>
                                          <p:spTgt spid="375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250825" y="476250"/>
            <a:ext cx="8686800" cy="520700"/>
          </a:xfrm>
          <a:prstGeom prst="rect">
            <a:avLst/>
          </a:prstGeom>
          <a:noFill/>
          <a:ln w="12700">
            <a:noFill/>
            <a:miter lim="800000"/>
            <a:headEnd/>
            <a:tailEnd/>
          </a:ln>
        </p:spPr>
        <p:txBody>
          <a:bodyPr>
            <a:spAutoFit/>
          </a:bodyPr>
          <a:lstStyle/>
          <a:p>
            <a:pPr eaLnBrk="0" hangingPunct="0">
              <a:lnSpc>
                <a:spcPct val="130000"/>
              </a:lnSpc>
            </a:pPr>
            <a:r>
              <a:rPr lang="en-US" altLang="zh-CN" sz="2400" b="1">
                <a:ea typeface="宋体" charset="-122"/>
              </a:rPr>
              <a:t>     2</a:t>
            </a:r>
            <a:r>
              <a:rPr lang="zh-CN" altLang="en-US" sz="2400" b="1">
                <a:ea typeface="宋体" charset="-122"/>
              </a:rPr>
              <a:t>．</a:t>
            </a:r>
            <a:r>
              <a:rPr lang="en-US" altLang="zh-CN" sz="2400" b="1">
                <a:ea typeface="宋体" charset="-122"/>
              </a:rPr>
              <a:t>There points formula  </a:t>
            </a:r>
            <a:endParaRPr lang="zh-CN" altLang="en-US" sz="2400" b="1">
              <a:ea typeface="宋体" charset="-122"/>
            </a:endParaRPr>
          </a:p>
        </p:txBody>
      </p:sp>
      <p:graphicFrame>
        <p:nvGraphicFramePr>
          <p:cNvPr id="376832" name="Object 0"/>
          <p:cNvGraphicFramePr>
            <a:graphicFrameLocks noChangeAspect="1"/>
          </p:cNvGraphicFramePr>
          <p:nvPr/>
        </p:nvGraphicFramePr>
        <p:xfrm>
          <a:off x="1403350" y="2420938"/>
          <a:ext cx="6696075" cy="1600200"/>
        </p:xfrm>
        <a:graphic>
          <a:graphicData uri="http://schemas.openxmlformats.org/presentationml/2006/ole">
            <p:oleObj spid="_x0000_s144386" name="公式" r:id="rId4" imgW="3720960" imgH="888840" progId="Equation.3">
              <p:embed/>
            </p:oleObj>
          </a:graphicData>
        </a:graphic>
      </p:graphicFrame>
      <p:sp>
        <p:nvSpPr>
          <p:cNvPr id="256004" name="Rectangle 4"/>
          <p:cNvSpPr>
            <a:spLocks noChangeArrowheads="1"/>
          </p:cNvSpPr>
          <p:nvPr/>
        </p:nvSpPr>
        <p:spPr bwMode="auto">
          <a:xfrm>
            <a:off x="250825" y="4292600"/>
            <a:ext cx="3024188" cy="493713"/>
          </a:xfrm>
          <a:prstGeom prst="rect">
            <a:avLst/>
          </a:prstGeom>
          <a:noFill/>
          <a:ln w="12700">
            <a:noFill/>
            <a:miter lim="800000"/>
            <a:headEnd/>
            <a:tailEnd/>
          </a:ln>
        </p:spPr>
        <p:txBody>
          <a:bodyPr>
            <a:spAutoFit/>
          </a:bodyPr>
          <a:lstStyle/>
          <a:p>
            <a:pPr eaLnBrk="0" hangingPunct="0">
              <a:lnSpc>
                <a:spcPct val="120000"/>
              </a:lnSpc>
            </a:pPr>
            <a:r>
              <a:rPr lang="en-US" altLang="zh-CN" sz="2400">
                <a:ea typeface="宋体" charset="-122"/>
              </a:rPr>
              <a:t>Taking </a:t>
            </a:r>
            <a:r>
              <a:rPr lang="zh-CN" altLang="en-US" sz="2400" b="1">
                <a:ea typeface="宋体" charset="-122"/>
              </a:rPr>
              <a:t> </a:t>
            </a:r>
            <a:r>
              <a:rPr lang="en-US" altLang="zh-CN" sz="2400" b="1" i="1">
                <a:ea typeface="宋体" charset="-122"/>
              </a:rPr>
              <a:t>x = x</a:t>
            </a:r>
            <a:r>
              <a:rPr lang="en-US" altLang="zh-CN" sz="2400" b="1" baseline="-25000">
                <a:ea typeface="宋体" charset="-122"/>
              </a:rPr>
              <a:t>0</a:t>
            </a:r>
            <a:r>
              <a:rPr lang="en-US" altLang="zh-CN" sz="2400" b="1">
                <a:ea typeface="宋体" charset="-122"/>
              </a:rPr>
              <a:t>+</a:t>
            </a:r>
            <a:r>
              <a:rPr lang="en-US" altLang="zh-CN" sz="2400" b="1" i="1">
                <a:ea typeface="宋体" charset="-122"/>
              </a:rPr>
              <a:t>th</a:t>
            </a:r>
            <a:r>
              <a:rPr lang="zh-CN" altLang="en-US" sz="2400" b="1">
                <a:ea typeface="宋体" charset="-122"/>
              </a:rPr>
              <a:t>，</a:t>
            </a:r>
            <a:r>
              <a:rPr lang="en-US" altLang="zh-CN" sz="2400">
                <a:ea typeface="宋体" charset="-122"/>
              </a:rPr>
              <a:t>so</a:t>
            </a:r>
            <a:endParaRPr lang="zh-CN" altLang="en-US" sz="2400">
              <a:ea typeface="宋体" charset="-122"/>
            </a:endParaRPr>
          </a:p>
        </p:txBody>
      </p:sp>
      <p:graphicFrame>
        <p:nvGraphicFramePr>
          <p:cNvPr id="376833" name="Object 1"/>
          <p:cNvGraphicFramePr>
            <a:graphicFrameLocks noChangeAspect="1"/>
          </p:cNvGraphicFramePr>
          <p:nvPr/>
        </p:nvGraphicFramePr>
        <p:xfrm>
          <a:off x="468313" y="4868863"/>
          <a:ext cx="8253412" cy="1501775"/>
        </p:xfrm>
        <a:graphic>
          <a:graphicData uri="http://schemas.openxmlformats.org/presentationml/2006/ole">
            <p:oleObj spid="_x0000_s144387" name="公式" r:id="rId5" imgW="4533840" imgH="825480" progId="Equation.3">
              <p:embed/>
            </p:oleObj>
          </a:graphicData>
        </a:graphic>
      </p:graphicFrame>
      <p:sp>
        <p:nvSpPr>
          <p:cNvPr id="256006" name="Rectangle 6"/>
          <p:cNvSpPr>
            <a:spLocks noChangeArrowheads="1"/>
          </p:cNvSpPr>
          <p:nvPr/>
        </p:nvSpPr>
        <p:spPr bwMode="auto">
          <a:xfrm>
            <a:off x="457200" y="1125538"/>
            <a:ext cx="8472488" cy="1531937"/>
          </a:xfrm>
          <a:prstGeom prst="rect">
            <a:avLst/>
          </a:prstGeom>
          <a:noFill/>
          <a:ln w="12700">
            <a:noFill/>
            <a:miter lim="800000"/>
            <a:headEnd/>
            <a:tailEnd/>
          </a:ln>
        </p:spPr>
        <p:txBody>
          <a:bodyPr>
            <a:spAutoFit/>
          </a:bodyPr>
          <a:lstStyle/>
          <a:p>
            <a:pPr eaLnBrk="0" hangingPunct="0">
              <a:lnSpc>
                <a:spcPct val="130000"/>
              </a:lnSpc>
            </a:pPr>
            <a:r>
              <a:rPr lang="en-US" altLang="zh-CN" sz="2400">
                <a:ea typeface="宋体" charset="-122"/>
              </a:rPr>
              <a:t>If there are three nodes’ function value we known, </a:t>
            </a:r>
            <a:r>
              <a:rPr lang="en-US" altLang="zh-CN" sz="2400" b="1" i="1">
                <a:ea typeface="宋体" charset="-122"/>
              </a:rPr>
              <a:t>x</a:t>
            </a:r>
            <a:r>
              <a:rPr lang="en-US" altLang="zh-CN" sz="2400" b="1" baseline="-25000">
                <a:ea typeface="宋体" charset="-122"/>
              </a:rPr>
              <a:t>0</a:t>
            </a:r>
            <a:r>
              <a:rPr lang="zh-CN" altLang="en-US" sz="2400" b="1">
                <a:ea typeface="宋体" charset="-122"/>
              </a:rPr>
              <a:t>，</a:t>
            </a:r>
            <a:r>
              <a:rPr lang="en-US" altLang="zh-CN" sz="2400" b="1" i="1">
                <a:ea typeface="宋体" charset="-122"/>
              </a:rPr>
              <a:t>x</a:t>
            </a:r>
            <a:r>
              <a:rPr lang="en-US" altLang="zh-CN" sz="2400" b="1" baseline="-25000">
                <a:ea typeface="宋体" charset="-122"/>
              </a:rPr>
              <a:t>l </a:t>
            </a:r>
            <a:r>
              <a:rPr lang="en-US" altLang="zh-CN" sz="2400" b="1">
                <a:ea typeface="宋体" charset="-122"/>
              </a:rPr>
              <a:t>= </a:t>
            </a:r>
            <a:r>
              <a:rPr lang="en-US" altLang="zh-CN" sz="2400" b="1" i="1">
                <a:ea typeface="宋体" charset="-122"/>
              </a:rPr>
              <a:t>x</a:t>
            </a:r>
            <a:r>
              <a:rPr lang="en-US" altLang="zh-CN" sz="2400" b="1" baseline="-25000">
                <a:ea typeface="宋体" charset="-122"/>
              </a:rPr>
              <a:t>0</a:t>
            </a:r>
            <a:r>
              <a:rPr lang="en-US" altLang="zh-CN" sz="2400" b="1">
                <a:ea typeface="宋体" charset="-122"/>
              </a:rPr>
              <a:t>+</a:t>
            </a:r>
            <a:r>
              <a:rPr lang="en-US" altLang="zh-CN" sz="2400" b="1" i="1">
                <a:ea typeface="宋体" charset="-122"/>
              </a:rPr>
              <a:t>h</a:t>
            </a:r>
            <a:r>
              <a:rPr lang="zh-CN" altLang="en-US" sz="2400" b="1">
                <a:ea typeface="宋体" charset="-122"/>
              </a:rPr>
              <a:t>，</a:t>
            </a:r>
            <a:r>
              <a:rPr lang="en-US" altLang="zh-CN" sz="2400" b="1" i="1">
                <a:ea typeface="宋体" charset="-122"/>
              </a:rPr>
              <a:t>x</a:t>
            </a:r>
            <a:r>
              <a:rPr lang="en-US" altLang="zh-CN" sz="2400" b="1" baseline="-25000">
                <a:ea typeface="宋体" charset="-122"/>
              </a:rPr>
              <a:t>2 </a:t>
            </a:r>
            <a:r>
              <a:rPr lang="en-US" altLang="zh-CN" sz="2400" b="1">
                <a:ea typeface="宋体" charset="-122"/>
              </a:rPr>
              <a:t>=  </a:t>
            </a:r>
            <a:r>
              <a:rPr lang="en-US" altLang="zh-CN" sz="2400" b="1" i="1">
                <a:ea typeface="宋体" charset="-122"/>
              </a:rPr>
              <a:t>x</a:t>
            </a:r>
            <a:r>
              <a:rPr lang="en-US" altLang="zh-CN" sz="2400" b="1" baseline="-25000">
                <a:ea typeface="宋体" charset="-122"/>
              </a:rPr>
              <a:t>0</a:t>
            </a:r>
            <a:r>
              <a:rPr lang="en-US" altLang="zh-CN" sz="2400" b="1">
                <a:ea typeface="宋体" charset="-122"/>
              </a:rPr>
              <a:t>+2</a:t>
            </a:r>
            <a:r>
              <a:rPr lang="en-US" altLang="zh-CN" sz="2400" b="1" i="1">
                <a:ea typeface="宋体" charset="-122"/>
              </a:rPr>
              <a:t>h</a:t>
            </a:r>
            <a:r>
              <a:rPr lang="en-US" altLang="zh-CN" sz="2400" b="1">
                <a:ea typeface="宋体" charset="-122"/>
              </a:rPr>
              <a:t>, </a:t>
            </a:r>
            <a:r>
              <a:rPr lang="en-US" altLang="zh-CN" sz="2400"/>
              <a:t>by quadratic interpolation:</a:t>
            </a:r>
          </a:p>
          <a:p>
            <a:pPr eaLnBrk="0" hangingPunct="0">
              <a:lnSpc>
                <a:spcPct val="130000"/>
              </a:lnSpc>
            </a:pPr>
            <a:endParaRPr lang="zh-CN" altLang="en-US" sz="2400" b="1">
              <a:ea typeface="宋体"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002"/>
                                        </p:tgtEl>
                                        <p:attrNameLst>
                                          <p:attrName>style.visibility</p:attrName>
                                        </p:attrNameLst>
                                      </p:cBhvr>
                                      <p:to>
                                        <p:strVal val="visible"/>
                                      </p:to>
                                    </p:set>
                                    <p:animEffect transition="in" filter="wipe(left)">
                                      <p:cBhvr>
                                        <p:cTn id="7" dur="500"/>
                                        <p:tgtEl>
                                          <p:spTgt spid="2560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06"/>
                                        </p:tgtEl>
                                        <p:attrNameLst>
                                          <p:attrName>style.visibility</p:attrName>
                                        </p:attrNameLst>
                                      </p:cBhvr>
                                      <p:to>
                                        <p:strVal val="visible"/>
                                      </p:to>
                                    </p:set>
                                    <p:animEffect transition="in" filter="wipe(left)">
                                      <p:cBhvr>
                                        <p:cTn id="12" dur="500"/>
                                        <p:tgtEl>
                                          <p:spTgt spid="2560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76832"/>
                                        </p:tgtEl>
                                        <p:attrNameLst>
                                          <p:attrName>style.visibility</p:attrName>
                                        </p:attrNameLst>
                                      </p:cBhvr>
                                      <p:to>
                                        <p:strVal val="visible"/>
                                      </p:to>
                                    </p:set>
                                    <p:animEffect transition="in" filter="wipe(up)">
                                      <p:cBhvr>
                                        <p:cTn id="17" dur="500"/>
                                        <p:tgtEl>
                                          <p:spTgt spid="3768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6004"/>
                                        </p:tgtEl>
                                        <p:attrNameLst>
                                          <p:attrName>style.visibility</p:attrName>
                                        </p:attrNameLst>
                                      </p:cBhvr>
                                      <p:to>
                                        <p:strVal val="visible"/>
                                      </p:to>
                                    </p:set>
                                    <p:animEffect transition="in" filter="wipe(up)">
                                      <p:cBhvr>
                                        <p:cTn id="22" dur="500"/>
                                        <p:tgtEl>
                                          <p:spTgt spid="2560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76833"/>
                                        </p:tgtEl>
                                        <p:attrNameLst>
                                          <p:attrName>style.visibility</p:attrName>
                                        </p:attrNameLst>
                                      </p:cBhvr>
                                      <p:to>
                                        <p:strVal val="visible"/>
                                      </p:to>
                                    </p:set>
                                    <p:animEffect transition="in" filter="wipe(up)">
                                      <p:cBhvr>
                                        <p:cTn id="27" dur="500"/>
                                        <p:tgtEl>
                                          <p:spTgt spid="376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p:bldP spid="256004" grpId="0" autoUpdateAnimBg="0"/>
      <p:bldP spid="25600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051" name="Object 3"/>
          <p:cNvGraphicFramePr>
            <a:graphicFrameLocks noChangeAspect="1"/>
          </p:cNvGraphicFramePr>
          <p:nvPr/>
        </p:nvGraphicFramePr>
        <p:xfrm>
          <a:off x="1714500" y="1428750"/>
          <a:ext cx="5184775" cy="2393950"/>
        </p:xfrm>
        <a:graphic>
          <a:graphicData uri="http://schemas.openxmlformats.org/presentationml/2006/ole">
            <p:oleObj spid="_x0000_s145410" name="公式" r:id="rId4" imgW="2641320" imgH="1218960" progId="Equation.3">
              <p:embed/>
            </p:oleObj>
          </a:graphicData>
        </a:graphic>
      </p:graphicFrame>
      <p:sp>
        <p:nvSpPr>
          <p:cNvPr id="258052" name="Rectangle 4"/>
          <p:cNvSpPr>
            <a:spLocks noChangeArrowheads="1"/>
          </p:cNvSpPr>
          <p:nvPr/>
        </p:nvSpPr>
        <p:spPr bwMode="auto">
          <a:xfrm>
            <a:off x="428625" y="3714750"/>
            <a:ext cx="8715375" cy="830263"/>
          </a:xfrm>
          <a:prstGeom prst="rect">
            <a:avLst/>
          </a:prstGeom>
          <a:noFill/>
          <a:ln w="12700">
            <a:noFill/>
            <a:miter lim="800000"/>
            <a:headEnd/>
            <a:tailEnd/>
          </a:ln>
        </p:spPr>
        <p:txBody>
          <a:bodyPr>
            <a:spAutoFit/>
          </a:bodyPr>
          <a:lstStyle/>
          <a:p>
            <a:r>
              <a:rPr lang="en-US" altLang="zh-CN" sz="2400"/>
              <a:t>And </a:t>
            </a:r>
            <a:r>
              <a:rPr lang="en-US" altLang="zh-CN" sz="2400">
                <a:ea typeface="宋体" charset="-122"/>
              </a:rPr>
              <a:t>three points </a:t>
            </a:r>
            <a:r>
              <a:rPr lang="en-US" altLang="zh-CN" sz="2400"/>
              <a:t>derivation formula with remainder term</a:t>
            </a:r>
            <a:r>
              <a:rPr lang="en-US" altLang="zh-CN" sz="2400" b="1">
                <a:ea typeface="宋体" charset="-122"/>
              </a:rPr>
              <a:t> </a:t>
            </a:r>
            <a:r>
              <a:rPr lang="en-US" altLang="zh-CN" sz="2400">
                <a:ea typeface="宋体" charset="-122"/>
              </a:rPr>
              <a:t>is as the following:</a:t>
            </a:r>
            <a:endParaRPr lang="zh-CN" altLang="zh-CN" sz="2400"/>
          </a:p>
        </p:txBody>
      </p:sp>
      <p:graphicFrame>
        <p:nvGraphicFramePr>
          <p:cNvPr id="258053" name="Object 5"/>
          <p:cNvGraphicFramePr>
            <a:graphicFrameLocks noChangeAspect="1"/>
          </p:cNvGraphicFramePr>
          <p:nvPr/>
        </p:nvGraphicFramePr>
        <p:xfrm>
          <a:off x="1547813" y="4460875"/>
          <a:ext cx="6985000" cy="2333625"/>
        </p:xfrm>
        <a:graphic>
          <a:graphicData uri="http://schemas.openxmlformats.org/presentationml/2006/ole">
            <p:oleObj spid="_x0000_s145411" name="公式" r:id="rId5" imgW="3911400" imgH="1307880" progId="Equation.3">
              <p:embed/>
            </p:oleObj>
          </a:graphicData>
        </a:graphic>
      </p:graphicFrame>
      <p:sp>
        <p:nvSpPr>
          <p:cNvPr id="145413" name="矩形 6"/>
          <p:cNvSpPr>
            <a:spLocks noChangeArrowheads="1"/>
          </p:cNvSpPr>
          <p:nvPr/>
        </p:nvSpPr>
        <p:spPr bwMode="auto">
          <a:xfrm>
            <a:off x="428625" y="357188"/>
            <a:ext cx="8286750" cy="1200150"/>
          </a:xfrm>
          <a:prstGeom prst="rect">
            <a:avLst/>
          </a:prstGeom>
          <a:noFill/>
          <a:ln w="9525">
            <a:noFill/>
            <a:miter lim="800000"/>
            <a:headEnd/>
            <a:tailEnd/>
          </a:ln>
        </p:spPr>
        <p:txBody>
          <a:bodyPr>
            <a:spAutoFit/>
          </a:bodyPr>
          <a:lstStyle/>
          <a:p>
            <a:pPr>
              <a:spcBef>
                <a:spcPct val="30000"/>
              </a:spcBef>
            </a:pPr>
            <a:r>
              <a:rPr lang="en-US" altLang="zh-CN" sz="2400"/>
              <a:t>Here apostrophe </a:t>
            </a:r>
            <a:r>
              <a:rPr lang="en-US" altLang="zh-CN" sz="2400" b="1">
                <a:ea typeface="宋体" charset="-122"/>
              </a:rPr>
              <a:t>(’) </a:t>
            </a:r>
            <a:r>
              <a:rPr lang="en-US" altLang="zh-CN" sz="2400"/>
              <a:t>is represented for the derivation of variable x. The above-mentioned expression is taken </a:t>
            </a:r>
            <a:r>
              <a:rPr lang="en-US" altLang="zh-CN" sz="2400" b="1" i="1">
                <a:ea typeface="宋体" charset="-122"/>
              </a:rPr>
              <a:t>t </a:t>
            </a:r>
            <a:r>
              <a:rPr lang="en-US" altLang="zh-CN" sz="2400" b="1">
                <a:ea typeface="宋体" charset="-122"/>
              </a:rPr>
              <a:t>= 0</a:t>
            </a:r>
            <a:r>
              <a:rPr lang="zh-CN" altLang="en-US" sz="2400" b="1">
                <a:ea typeface="宋体" charset="-122"/>
              </a:rPr>
              <a:t>，</a:t>
            </a:r>
            <a:r>
              <a:rPr lang="en-US" altLang="zh-CN" sz="2400" b="1">
                <a:ea typeface="宋体" charset="-122"/>
              </a:rPr>
              <a:t>1</a:t>
            </a:r>
            <a:r>
              <a:rPr lang="zh-CN" altLang="en-US" sz="2400" b="1">
                <a:ea typeface="宋体" charset="-122"/>
              </a:rPr>
              <a:t>，</a:t>
            </a:r>
            <a:r>
              <a:rPr lang="en-US" altLang="zh-CN" sz="2400" b="1">
                <a:ea typeface="宋体" charset="-122"/>
              </a:rPr>
              <a:t>2, </a:t>
            </a:r>
            <a:r>
              <a:rPr lang="en-US" altLang="zh-CN" sz="2400">
                <a:ea typeface="宋体" charset="-122"/>
              </a:rPr>
              <a:t>then we can get three kinds of three points formula:</a:t>
            </a:r>
            <a:endParaRPr lang="en-US" altLang="zh-CN" sz="2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8051"/>
                                        </p:tgtEl>
                                        <p:attrNameLst>
                                          <p:attrName>style.visibility</p:attrName>
                                        </p:attrNameLst>
                                      </p:cBhvr>
                                      <p:to>
                                        <p:strVal val="visible"/>
                                      </p:to>
                                    </p:set>
                                    <p:animEffect transition="in" filter="wipe(up)">
                                      <p:cBhvr>
                                        <p:cTn id="7" dur="500"/>
                                        <p:tgtEl>
                                          <p:spTgt spid="258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8052"/>
                                        </p:tgtEl>
                                        <p:attrNameLst>
                                          <p:attrName>style.visibility</p:attrName>
                                        </p:attrNameLst>
                                      </p:cBhvr>
                                      <p:to>
                                        <p:strVal val="visible"/>
                                      </p:to>
                                    </p:set>
                                    <p:animEffect transition="in" filter="wipe(up)">
                                      <p:cBhvr>
                                        <p:cTn id="12" dur="500"/>
                                        <p:tgtEl>
                                          <p:spTgt spid="2580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8053"/>
                                        </p:tgtEl>
                                        <p:attrNameLst>
                                          <p:attrName>style.visibility</p:attrName>
                                        </p:attrNameLst>
                                      </p:cBhvr>
                                      <p:to>
                                        <p:strVal val="visible"/>
                                      </p:to>
                                    </p:set>
                                    <p:animEffect transition="in" filter="wipe(up)">
                                      <p:cBhvr>
                                        <p:cTn id="17" dur="500"/>
                                        <p:tgtEl>
                                          <p:spTgt spid="258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矩形 1"/>
          <p:cNvSpPr>
            <a:spLocks noChangeArrowheads="1"/>
          </p:cNvSpPr>
          <p:nvPr/>
        </p:nvSpPr>
        <p:spPr bwMode="auto">
          <a:xfrm>
            <a:off x="539750" y="568325"/>
            <a:ext cx="7632700" cy="2246313"/>
          </a:xfrm>
          <a:prstGeom prst="rect">
            <a:avLst/>
          </a:prstGeom>
          <a:noFill/>
          <a:ln w="9525">
            <a:noFill/>
            <a:miter lim="800000"/>
            <a:headEnd/>
            <a:tailEnd/>
          </a:ln>
        </p:spPr>
        <p:txBody>
          <a:bodyPr>
            <a:spAutoFit/>
          </a:bodyPr>
          <a:lstStyle/>
          <a:p>
            <a:r>
              <a:rPr lang="en-US" altLang="zh-CN" b="1" i="1"/>
              <a:t>x</a:t>
            </a:r>
            <a:r>
              <a:rPr lang="en-US" altLang="zh-CN" b="1" i="1" baseline="-25000"/>
              <a:t>k </a:t>
            </a:r>
            <a:r>
              <a:rPr lang="en-US" altLang="zh-CN"/>
              <a:t>is quadrature node: </a:t>
            </a:r>
            <a:r>
              <a:rPr lang="en-US" altLang="zh-CN" b="1" i="1"/>
              <a:t>A</a:t>
            </a:r>
            <a:r>
              <a:rPr lang="en-US" altLang="zh-CN" b="1" i="1" baseline="-25000"/>
              <a:t>k</a:t>
            </a:r>
            <a:r>
              <a:rPr lang="en-US" altLang="zh-CN"/>
              <a:t> is quadrature coefficient, can also be called as weight of adjoint node</a:t>
            </a:r>
            <a:r>
              <a:rPr lang="en-US" altLang="zh-CN" b="1" i="1"/>
              <a:t> x</a:t>
            </a:r>
            <a:r>
              <a:rPr lang="en-US" altLang="zh-CN" b="1" i="1" baseline="-25000"/>
              <a:t>k</a:t>
            </a:r>
            <a:r>
              <a:rPr lang="en-US" altLang="zh-CN"/>
              <a:t> . Weight </a:t>
            </a:r>
            <a:r>
              <a:rPr lang="en-US" altLang="zh-CN" b="1" i="1"/>
              <a:t>A</a:t>
            </a:r>
            <a:r>
              <a:rPr lang="en-US" altLang="zh-CN" b="1" i="1" baseline="-25000"/>
              <a:t>k</a:t>
            </a:r>
            <a:r>
              <a:rPr lang="en-US" altLang="zh-CN"/>
              <a:t> is only related with the selection of node </a:t>
            </a:r>
            <a:r>
              <a:rPr lang="en-US" altLang="zh-CN" b="1" i="1"/>
              <a:t>x</a:t>
            </a:r>
            <a:r>
              <a:rPr lang="en-US" altLang="zh-CN" b="1" i="1" baseline="-25000"/>
              <a:t>k</a:t>
            </a:r>
            <a:r>
              <a:rPr lang="en-US" altLang="zh-CN"/>
              <a:t> , but has nothing to do with the specific form of integrand function</a:t>
            </a:r>
            <a:r>
              <a:rPr lang="en-US" altLang="zh-CN" b="1" i="1"/>
              <a:t> f</a:t>
            </a:r>
            <a:r>
              <a:rPr lang="en-US" altLang="zh-CN" b="1"/>
              <a:t>(</a:t>
            </a:r>
            <a:r>
              <a:rPr lang="en-US" altLang="zh-CN" b="1" i="1"/>
              <a:t>x</a:t>
            </a:r>
            <a:r>
              <a:rPr lang="en-US" altLang="zh-CN" b="1"/>
              <a:t>)</a:t>
            </a:r>
            <a:r>
              <a:rPr lang="en-US" altLang="zh-CN"/>
              <a:t>. </a:t>
            </a:r>
            <a:endParaRPr lang="zh-CN" altLang="zh-CN"/>
          </a:p>
        </p:txBody>
      </p:sp>
      <p:sp>
        <p:nvSpPr>
          <p:cNvPr id="222211" name="矩形 2"/>
          <p:cNvSpPr>
            <a:spLocks noChangeArrowheads="1"/>
          </p:cNvSpPr>
          <p:nvPr/>
        </p:nvSpPr>
        <p:spPr bwMode="auto">
          <a:xfrm>
            <a:off x="409575" y="3213100"/>
            <a:ext cx="8353425" cy="2246313"/>
          </a:xfrm>
          <a:prstGeom prst="rect">
            <a:avLst/>
          </a:prstGeom>
          <a:noFill/>
          <a:ln w="9525">
            <a:noFill/>
            <a:miter lim="800000"/>
            <a:headEnd/>
            <a:tailEnd/>
          </a:ln>
        </p:spPr>
        <p:txBody>
          <a:bodyPr>
            <a:spAutoFit/>
          </a:bodyPr>
          <a:lstStyle/>
          <a:p>
            <a:r>
              <a:rPr lang="en-US" altLang="zh-CN"/>
              <a:t>This kind of numerical integration method can be called as mechanical quadrature, whose characteristic is change integral evaluation problem into calculation of the value of functions, preventing the difficulty of searching for original function based on Newton—Leibniz formula.</a:t>
            </a:r>
            <a:endParaRPr lang="zh-CN" alt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0099" name="Object 3"/>
          <p:cNvGraphicFramePr>
            <a:graphicFrameLocks noChangeAspect="1"/>
          </p:cNvGraphicFramePr>
          <p:nvPr/>
        </p:nvGraphicFramePr>
        <p:xfrm>
          <a:off x="2555875" y="2565400"/>
          <a:ext cx="4321175" cy="477838"/>
        </p:xfrm>
        <a:graphic>
          <a:graphicData uri="http://schemas.openxmlformats.org/presentationml/2006/ole">
            <p:oleObj spid="_x0000_s146434" name="公式" r:id="rId4" imgW="2184120" imgH="241200" progId="Equation.3">
              <p:embed/>
            </p:oleObj>
          </a:graphicData>
        </a:graphic>
      </p:graphicFrame>
      <p:sp>
        <p:nvSpPr>
          <p:cNvPr id="146438" name="Rectangle 5"/>
          <p:cNvSpPr>
            <a:spLocks noChangeArrowheads="1"/>
          </p:cNvSpPr>
          <p:nvPr/>
        </p:nvSpPr>
        <p:spPr bwMode="auto">
          <a:xfrm>
            <a:off x="593725" y="3143250"/>
            <a:ext cx="7561263" cy="461963"/>
          </a:xfrm>
          <a:prstGeom prst="rect">
            <a:avLst/>
          </a:prstGeom>
          <a:noFill/>
          <a:ln w="12700">
            <a:noFill/>
            <a:miter lim="800000"/>
            <a:headEnd/>
            <a:tailEnd/>
          </a:ln>
        </p:spPr>
        <p:txBody>
          <a:bodyPr wrap="none">
            <a:spAutoFit/>
          </a:bodyPr>
          <a:lstStyle/>
          <a:p>
            <a:pPr algn="ctr" eaLnBrk="0" hangingPunct="0">
              <a:spcBef>
                <a:spcPct val="50000"/>
              </a:spcBef>
            </a:pPr>
            <a:r>
              <a:rPr lang="en-US" altLang="zh-CN" sz="2400">
                <a:ea typeface="宋体" charset="-122"/>
              </a:rPr>
              <a:t>For example, make expression (6.5)</a:t>
            </a:r>
            <a:r>
              <a:rPr lang="en-US" altLang="zh-CN" sz="2400"/>
              <a:t> to derivation of t again</a:t>
            </a:r>
            <a:r>
              <a:rPr lang="en-US" altLang="zh-CN" sz="2400" b="1">
                <a:ea typeface="宋体" charset="-122"/>
              </a:rPr>
              <a:t>,</a:t>
            </a:r>
            <a:endParaRPr lang="en-US" altLang="zh-CN" sz="2400"/>
          </a:p>
        </p:txBody>
      </p:sp>
      <p:graphicFrame>
        <p:nvGraphicFramePr>
          <p:cNvPr id="146435" name="Object 6"/>
          <p:cNvGraphicFramePr>
            <a:graphicFrameLocks noChangeAspect="1"/>
          </p:cNvGraphicFramePr>
          <p:nvPr/>
        </p:nvGraphicFramePr>
        <p:xfrm>
          <a:off x="1928813" y="3571875"/>
          <a:ext cx="5184775" cy="798513"/>
        </p:xfrm>
        <a:graphic>
          <a:graphicData uri="http://schemas.openxmlformats.org/presentationml/2006/ole">
            <p:oleObj spid="_x0000_s146435" name="公式" r:id="rId5" imgW="2641320" imgH="406080" progId="Equation.3">
              <p:embed/>
            </p:oleObj>
          </a:graphicData>
        </a:graphic>
      </p:graphicFrame>
      <p:sp>
        <p:nvSpPr>
          <p:cNvPr id="146439" name="Rectangle 7"/>
          <p:cNvSpPr>
            <a:spLocks noChangeArrowheads="1"/>
          </p:cNvSpPr>
          <p:nvPr/>
        </p:nvSpPr>
        <p:spPr bwMode="auto">
          <a:xfrm>
            <a:off x="785813" y="4214813"/>
            <a:ext cx="587375" cy="461962"/>
          </a:xfrm>
          <a:prstGeom prst="rect">
            <a:avLst/>
          </a:prstGeom>
          <a:noFill/>
          <a:ln w="12700">
            <a:noFill/>
            <a:miter lim="800000"/>
            <a:headEnd/>
            <a:tailEnd/>
          </a:ln>
        </p:spPr>
        <p:txBody>
          <a:bodyPr wrap="none">
            <a:spAutoFit/>
          </a:bodyPr>
          <a:lstStyle/>
          <a:p>
            <a:pPr algn="ctr" eaLnBrk="0" hangingPunct="0">
              <a:spcBef>
                <a:spcPct val="50000"/>
              </a:spcBef>
            </a:pPr>
            <a:r>
              <a:rPr lang="en-US" altLang="zh-CN" sz="2400" b="1">
                <a:ea typeface="宋体" charset="-122"/>
              </a:rPr>
              <a:t>So,</a:t>
            </a:r>
            <a:endParaRPr lang="zh-CN" altLang="en-US" sz="2400" b="1">
              <a:ea typeface="宋体" charset="-122"/>
            </a:endParaRPr>
          </a:p>
        </p:txBody>
      </p:sp>
      <p:graphicFrame>
        <p:nvGraphicFramePr>
          <p:cNvPr id="146436" name="Object 8"/>
          <p:cNvGraphicFramePr>
            <a:graphicFrameLocks noChangeAspect="1"/>
          </p:cNvGraphicFramePr>
          <p:nvPr/>
        </p:nvGraphicFramePr>
        <p:xfrm>
          <a:off x="1857375" y="4429125"/>
          <a:ext cx="5256213" cy="763588"/>
        </p:xfrm>
        <a:graphic>
          <a:graphicData uri="http://schemas.openxmlformats.org/presentationml/2006/ole">
            <p:oleObj spid="_x0000_s146436" name="公式" r:id="rId6" imgW="2793960" imgH="406080" progId="Equation.3">
              <p:embed/>
            </p:oleObj>
          </a:graphicData>
        </a:graphic>
      </p:graphicFrame>
      <p:sp>
        <p:nvSpPr>
          <p:cNvPr id="146440" name="Rectangle 10"/>
          <p:cNvSpPr>
            <a:spLocks noChangeArrowheads="1"/>
          </p:cNvSpPr>
          <p:nvPr/>
        </p:nvSpPr>
        <p:spPr bwMode="auto">
          <a:xfrm>
            <a:off x="500063" y="5072063"/>
            <a:ext cx="8072437" cy="830262"/>
          </a:xfrm>
          <a:prstGeom prst="rect">
            <a:avLst/>
          </a:prstGeom>
          <a:noFill/>
          <a:ln w="12700">
            <a:noFill/>
            <a:miter lim="800000"/>
            <a:headEnd/>
            <a:tailEnd/>
          </a:ln>
        </p:spPr>
        <p:txBody>
          <a:bodyPr>
            <a:spAutoFit/>
          </a:bodyPr>
          <a:lstStyle/>
          <a:p>
            <a:pPr>
              <a:spcBef>
                <a:spcPct val="30000"/>
              </a:spcBef>
            </a:pPr>
            <a:r>
              <a:rPr lang="en-US" altLang="zh-CN" sz="2400"/>
              <a:t>And the second-order three points formula with remainder term is as follows:</a:t>
            </a:r>
          </a:p>
        </p:txBody>
      </p:sp>
      <p:graphicFrame>
        <p:nvGraphicFramePr>
          <p:cNvPr id="146437" name="Object 11"/>
          <p:cNvGraphicFramePr>
            <a:graphicFrameLocks noChangeAspect="1"/>
          </p:cNvGraphicFramePr>
          <p:nvPr/>
        </p:nvGraphicFramePr>
        <p:xfrm>
          <a:off x="714375" y="5786438"/>
          <a:ext cx="7874000" cy="752475"/>
        </p:xfrm>
        <a:graphic>
          <a:graphicData uri="http://schemas.openxmlformats.org/presentationml/2006/ole">
            <p:oleObj spid="_x0000_s146437" name="公式" r:id="rId7" imgW="4381200" imgH="419040" progId="Equation.3">
              <p:embed/>
            </p:oleObj>
          </a:graphicData>
        </a:graphic>
      </p:graphicFrame>
      <p:sp>
        <p:nvSpPr>
          <p:cNvPr id="146441" name="矩形 12"/>
          <p:cNvSpPr>
            <a:spLocks noChangeArrowheads="1"/>
          </p:cNvSpPr>
          <p:nvPr/>
        </p:nvSpPr>
        <p:spPr bwMode="auto">
          <a:xfrm>
            <a:off x="428625" y="285750"/>
            <a:ext cx="8215313" cy="1200150"/>
          </a:xfrm>
          <a:prstGeom prst="rect">
            <a:avLst/>
          </a:prstGeom>
          <a:noFill/>
          <a:ln w="9525">
            <a:noFill/>
            <a:miter lim="800000"/>
            <a:headEnd/>
            <a:tailEnd/>
          </a:ln>
        </p:spPr>
        <p:txBody>
          <a:bodyPr>
            <a:spAutoFit/>
          </a:bodyPr>
          <a:lstStyle/>
          <a:p>
            <a:pPr>
              <a:spcBef>
                <a:spcPct val="30000"/>
              </a:spcBef>
            </a:pPr>
            <a:r>
              <a:rPr lang="en-US" altLang="zh-CN" sz="2400"/>
              <a:t>Formula (6.6) is the mid-point formula we familiar. In the three points formula, it is compelling by using less a function  </a:t>
            </a:r>
            <a:r>
              <a:rPr lang="en-US" altLang="zh-CN" sz="2400" b="1" i="1">
                <a:ea typeface="宋体" charset="-122"/>
              </a:rPr>
              <a:t>f</a:t>
            </a:r>
            <a:r>
              <a:rPr lang="en-US" altLang="zh-CN" sz="2400" b="1">
                <a:ea typeface="宋体" charset="-122"/>
              </a:rPr>
              <a:t>(</a:t>
            </a:r>
            <a:r>
              <a:rPr lang="en-US" altLang="zh-CN" sz="2400" b="1" i="1">
                <a:ea typeface="宋体" charset="-122"/>
              </a:rPr>
              <a:t>x</a:t>
            </a:r>
            <a:r>
              <a:rPr lang="en-US" altLang="zh-CN" sz="2400" b="1" baseline="-25000">
                <a:ea typeface="宋体" charset="-122"/>
              </a:rPr>
              <a:t>1</a:t>
            </a:r>
            <a:r>
              <a:rPr lang="en-US" altLang="zh-CN" sz="2400" b="1">
                <a:ea typeface="宋体" charset="-122"/>
              </a:rPr>
              <a:t>) </a:t>
            </a:r>
            <a:r>
              <a:rPr lang="en-US" altLang="zh-CN" sz="2400"/>
              <a:t>value.</a:t>
            </a:r>
          </a:p>
        </p:txBody>
      </p:sp>
      <p:sp>
        <p:nvSpPr>
          <p:cNvPr id="146442" name="矩形 13"/>
          <p:cNvSpPr>
            <a:spLocks noChangeArrowheads="1"/>
          </p:cNvSpPr>
          <p:nvPr/>
        </p:nvSpPr>
        <p:spPr bwMode="auto">
          <a:xfrm>
            <a:off x="428625" y="1500188"/>
            <a:ext cx="7929563" cy="1200150"/>
          </a:xfrm>
          <a:prstGeom prst="rect">
            <a:avLst/>
          </a:prstGeom>
          <a:noFill/>
          <a:ln w="9525">
            <a:noFill/>
            <a:miter lim="800000"/>
            <a:headEnd/>
            <a:tailEnd/>
          </a:ln>
        </p:spPr>
        <p:txBody>
          <a:bodyPr>
            <a:spAutoFit/>
          </a:bodyPr>
          <a:lstStyle/>
          <a:p>
            <a:pPr algn="just">
              <a:spcBef>
                <a:spcPct val="30000"/>
              </a:spcBef>
            </a:pPr>
            <a:r>
              <a:rPr lang="en-US" altLang="zh-CN" sz="2400"/>
              <a:t>Using interpolation polynomial  </a:t>
            </a:r>
            <a:r>
              <a:rPr lang="en-US" altLang="zh-CN" sz="2400" b="1" i="1">
                <a:ea typeface="宋体" charset="-122"/>
              </a:rPr>
              <a:t>P</a:t>
            </a:r>
            <a:r>
              <a:rPr lang="en-US" altLang="zh-CN" sz="2400" b="1" i="1" baseline="-25000">
                <a:ea typeface="宋体" charset="-122"/>
              </a:rPr>
              <a:t>n</a:t>
            </a:r>
            <a:r>
              <a:rPr lang="en-US" altLang="zh-CN" sz="2400" b="1">
                <a:ea typeface="宋体" charset="-122"/>
              </a:rPr>
              <a:t>(</a:t>
            </a:r>
            <a:r>
              <a:rPr lang="en-US" altLang="zh-CN" sz="2400" b="1" i="1">
                <a:ea typeface="宋体" charset="-122"/>
              </a:rPr>
              <a:t>x</a:t>
            </a:r>
            <a:r>
              <a:rPr lang="en-US" altLang="zh-CN" sz="2400" b="1">
                <a:ea typeface="宋体" charset="-122"/>
              </a:rPr>
              <a:t>)  </a:t>
            </a:r>
            <a:r>
              <a:rPr lang="en-US" altLang="zh-CN" sz="2400"/>
              <a:t>as  </a:t>
            </a:r>
            <a:r>
              <a:rPr lang="en-US" altLang="zh-CN" sz="2400" b="1" i="1">
                <a:ea typeface="宋体" charset="-122"/>
              </a:rPr>
              <a:t>f </a:t>
            </a:r>
            <a:r>
              <a:rPr lang="en-US" altLang="zh-CN" sz="2400" b="1">
                <a:ea typeface="宋体" charset="-122"/>
              </a:rPr>
              <a:t>(</a:t>
            </a:r>
            <a:r>
              <a:rPr lang="en-US" altLang="zh-CN" sz="2400" b="1" i="1">
                <a:ea typeface="宋体" charset="-122"/>
              </a:rPr>
              <a:t>x</a:t>
            </a:r>
            <a:r>
              <a:rPr lang="en-US" altLang="zh-CN" sz="2400" b="1">
                <a:ea typeface="宋体" charset="-122"/>
              </a:rPr>
              <a:t>)’s</a:t>
            </a:r>
            <a:r>
              <a:rPr lang="en-US" altLang="zh-CN" sz="2400">
                <a:ea typeface="宋体" charset="-122"/>
              </a:rPr>
              <a:t>  </a:t>
            </a:r>
            <a:r>
              <a:rPr lang="en-US" altLang="zh-CN" sz="2400"/>
              <a:t>function approximation, it also can build a high order numerical differential formulas: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0099"/>
                                        </p:tgtEl>
                                        <p:attrNameLst>
                                          <p:attrName>style.visibility</p:attrName>
                                        </p:attrNameLst>
                                      </p:cBhvr>
                                      <p:to>
                                        <p:strVal val="visible"/>
                                      </p:to>
                                    </p:set>
                                    <p:animEffect transition="in" filter="wipe(up)">
                                      <p:cBhvr>
                                        <p:cTn id="7" dur="500"/>
                                        <p:tgtEl>
                                          <p:spTgt spid="260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3" name="矩形 2"/>
          <p:cNvSpPr>
            <a:spLocks noChangeArrowheads="1"/>
          </p:cNvSpPr>
          <p:nvPr/>
        </p:nvSpPr>
        <p:spPr bwMode="auto">
          <a:xfrm>
            <a:off x="428625" y="357188"/>
            <a:ext cx="5929313" cy="461962"/>
          </a:xfrm>
          <a:prstGeom prst="rect">
            <a:avLst/>
          </a:prstGeom>
          <a:noFill/>
          <a:ln w="9525">
            <a:noFill/>
            <a:miter lim="800000"/>
            <a:headEnd/>
            <a:tailEnd/>
          </a:ln>
        </p:spPr>
        <p:txBody>
          <a:bodyPr>
            <a:spAutoFit/>
          </a:bodyPr>
          <a:lstStyle/>
          <a:p>
            <a:r>
              <a:rPr lang="en-US" altLang="zh-CN" sz="2400"/>
              <a:t>eg.24 Know the function value of           .</a:t>
            </a:r>
            <a:endParaRPr lang="zh-CN" altLang="zh-CN" sz="2400"/>
          </a:p>
        </p:txBody>
      </p:sp>
      <p:graphicFrame>
        <p:nvGraphicFramePr>
          <p:cNvPr id="147458" name="Object 3"/>
          <p:cNvGraphicFramePr>
            <a:graphicFrameLocks noChangeAspect="1"/>
          </p:cNvGraphicFramePr>
          <p:nvPr/>
        </p:nvGraphicFramePr>
        <p:xfrm>
          <a:off x="4714875" y="269875"/>
          <a:ext cx="857250" cy="515938"/>
        </p:xfrm>
        <a:graphic>
          <a:graphicData uri="http://schemas.openxmlformats.org/presentationml/2006/ole">
            <p:oleObj spid="_x0000_s147458" name="Equation" r:id="rId4" imgW="406080" imgH="228600" progId="">
              <p:embed/>
            </p:oleObj>
          </a:graphicData>
        </a:graphic>
      </p:graphicFrame>
      <p:graphicFrame>
        <p:nvGraphicFramePr>
          <p:cNvPr id="6" name="表格 5"/>
          <p:cNvGraphicFramePr>
            <a:graphicFrameLocks noGrp="1"/>
          </p:cNvGraphicFramePr>
          <p:nvPr/>
        </p:nvGraphicFramePr>
        <p:xfrm>
          <a:off x="1071563" y="857250"/>
          <a:ext cx="6096000" cy="741363"/>
        </p:xfrm>
        <a:graphic>
          <a:graphicData uri="http://schemas.openxmlformats.org/drawingml/2006/table">
            <a:tbl>
              <a:tblPr firstRow="1" bandRow="1">
                <a:tableStyleId>{2D5ABB26-0587-4C30-8999-92F81FD0307C}</a:tableStyleId>
              </a:tblPr>
              <a:tblGrid>
                <a:gridCol w="1016000"/>
                <a:gridCol w="1016000"/>
                <a:gridCol w="1016000"/>
                <a:gridCol w="1016000"/>
                <a:gridCol w="1016000"/>
                <a:gridCol w="1016000"/>
              </a:tblGrid>
              <a:tr h="370840">
                <a:tc>
                  <a:txBody>
                    <a:bodyPr/>
                    <a:lstStyle/>
                    <a:p>
                      <a:r>
                        <a:rPr lang="en-US" altLang="zh-CN" baseline="0" dirty="0" smtClean="0"/>
                        <a:t>x</a:t>
                      </a:r>
                      <a:endParaRPr lang="zh-CN" altLang="en-US"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aseline="0" dirty="0" smtClean="0"/>
                        <a:t>2.5</a:t>
                      </a:r>
                      <a:endParaRPr lang="zh-CN" altLang="en-US"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aseline="0" dirty="0" smtClean="0"/>
                        <a:t>2.6</a:t>
                      </a:r>
                      <a:endParaRPr lang="zh-CN" altLang="en-US"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aseline="0" dirty="0" smtClean="0"/>
                        <a:t>2.7</a:t>
                      </a:r>
                      <a:endParaRPr lang="zh-CN" altLang="en-US"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aseline="0" dirty="0" smtClean="0"/>
                        <a:t>2.8</a:t>
                      </a:r>
                      <a:endParaRPr lang="zh-CN" altLang="en-US"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baseline="0" dirty="0" smtClean="0"/>
                        <a:t>2.9</a:t>
                      </a:r>
                      <a:endParaRPr lang="zh-CN" altLang="en-US"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dirty="0" smtClean="0"/>
                        <a:t>y</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12.1825</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13.4637</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14.8797</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16.4446</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dirty="0" smtClean="0"/>
                        <a:t>18.1741</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7487" name="矩形 6"/>
          <p:cNvSpPr>
            <a:spLocks noChangeArrowheads="1"/>
          </p:cNvSpPr>
          <p:nvPr/>
        </p:nvSpPr>
        <p:spPr bwMode="auto">
          <a:xfrm>
            <a:off x="500063" y="1714500"/>
            <a:ext cx="8072437" cy="830263"/>
          </a:xfrm>
          <a:prstGeom prst="rect">
            <a:avLst/>
          </a:prstGeom>
          <a:noFill/>
          <a:ln w="9525">
            <a:noFill/>
            <a:miter lim="800000"/>
            <a:headEnd/>
            <a:tailEnd/>
          </a:ln>
        </p:spPr>
        <p:txBody>
          <a:bodyPr>
            <a:spAutoFit/>
          </a:bodyPr>
          <a:lstStyle/>
          <a:p>
            <a:pPr>
              <a:spcBef>
                <a:spcPct val="30000"/>
              </a:spcBef>
            </a:pPr>
            <a:r>
              <a:rPr lang="en-US" altLang="zh-CN" sz="2400"/>
              <a:t>Try to calculate the first and second derivative values of  </a:t>
            </a:r>
            <a:r>
              <a:rPr lang="en-US" altLang="zh-CN" sz="2400" b="1" i="1"/>
              <a:t>x</a:t>
            </a:r>
            <a:r>
              <a:rPr lang="en-US" altLang="zh-CN" sz="2400" b="1"/>
              <a:t>=2.7</a:t>
            </a:r>
            <a:r>
              <a:rPr lang="en-US" altLang="zh-CN" sz="2400"/>
              <a:t> by using two points or three points differential equation.</a:t>
            </a:r>
          </a:p>
        </p:txBody>
      </p:sp>
      <p:sp>
        <p:nvSpPr>
          <p:cNvPr id="147488" name="矩形 7"/>
          <p:cNvSpPr>
            <a:spLocks noChangeArrowheads="1"/>
          </p:cNvSpPr>
          <p:nvPr/>
        </p:nvSpPr>
        <p:spPr bwMode="auto">
          <a:xfrm>
            <a:off x="500063" y="2571750"/>
            <a:ext cx="8429625" cy="1570038"/>
          </a:xfrm>
          <a:prstGeom prst="rect">
            <a:avLst/>
          </a:prstGeom>
          <a:noFill/>
          <a:ln w="9525">
            <a:noFill/>
            <a:miter lim="800000"/>
            <a:headEnd/>
            <a:tailEnd/>
          </a:ln>
        </p:spPr>
        <p:txBody>
          <a:bodyPr>
            <a:spAutoFit/>
          </a:bodyPr>
          <a:lstStyle/>
          <a:p>
            <a:pPr>
              <a:spcBef>
                <a:spcPct val="30000"/>
              </a:spcBef>
            </a:pPr>
            <a:r>
              <a:rPr lang="en-US" altLang="zh-CN" sz="2400"/>
              <a:t>Solution: it is not clear to point out function values of which point that can be used to get               and              . So, as the different step h, derivative values may be different. In addition, when using two points function value, only for a first derivative values.</a:t>
            </a:r>
          </a:p>
        </p:txBody>
      </p:sp>
      <p:sp>
        <p:nvSpPr>
          <p:cNvPr id="147489" name="矩形 8"/>
          <p:cNvSpPr>
            <a:spLocks noChangeArrowheads="1"/>
          </p:cNvSpPr>
          <p:nvPr/>
        </p:nvSpPr>
        <p:spPr bwMode="auto">
          <a:xfrm>
            <a:off x="571500" y="4214813"/>
            <a:ext cx="8143875" cy="830262"/>
          </a:xfrm>
          <a:prstGeom prst="rect">
            <a:avLst/>
          </a:prstGeom>
          <a:noFill/>
          <a:ln w="9525">
            <a:noFill/>
            <a:miter lim="800000"/>
            <a:headEnd/>
            <a:tailEnd/>
          </a:ln>
        </p:spPr>
        <p:txBody>
          <a:bodyPr>
            <a:spAutoFit/>
          </a:bodyPr>
          <a:lstStyle/>
          <a:p>
            <a:pPr>
              <a:spcBef>
                <a:spcPct val="30000"/>
              </a:spcBef>
            </a:pPr>
            <a:r>
              <a:rPr lang="en-US" altLang="zh-CN" sz="2400"/>
              <a:t>Methods 1: Taking h=0.1, two points formula has two kinds of chose. When                                 ,</a:t>
            </a:r>
          </a:p>
        </p:txBody>
      </p:sp>
      <p:graphicFrame>
        <p:nvGraphicFramePr>
          <p:cNvPr id="147459" name="Object 4"/>
          <p:cNvGraphicFramePr>
            <a:graphicFrameLocks noChangeAspect="1"/>
          </p:cNvGraphicFramePr>
          <p:nvPr/>
        </p:nvGraphicFramePr>
        <p:xfrm>
          <a:off x="2357438" y="4572000"/>
          <a:ext cx="2278062" cy="500063"/>
        </p:xfrm>
        <a:graphic>
          <a:graphicData uri="http://schemas.openxmlformats.org/presentationml/2006/ole">
            <p:oleObj spid="_x0000_s147459" name="Equation" r:id="rId5" imgW="1041120" imgH="228600" progId="">
              <p:embed/>
            </p:oleObj>
          </a:graphicData>
        </a:graphic>
      </p:graphicFrame>
      <p:graphicFrame>
        <p:nvGraphicFramePr>
          <p:cNvPr id="147460" name="Object 5"/>
          <p:cNvGraphicFramePr>
            <a:graphicFrameLocks noChangeAspect="1"/>
          </p:cNvGraphicFramePr>
          <p:nvPr/>
        </p:nvGraphicFramePr>
        <p:xfrm>
          <a:off x="3357563" y="2928938"/>
          <a:ext cx="1016000" cy="454025"/>
        </p:xfrm>
        <a:graphic>
          <a:graphicData uri="http://schemas.openxmlformats.org/presentationml/2006/ole">
            <p:oleObj spid="_x0000_s147460" name="Equation" r:id="rId6" imgW="482400" imgH="215640" progId="">
              <p:embed/>
            </p:oleObj>
          </a:graphicData>
        </a:graphic>
      </p:graphicFrame>
      <p:graphicFrame>
        <p:nvGraphicFramePr>
          <p:cNvPr id="147461" name="Object 6"/>
          <p:cNvGraphicFramePr>
            <a:graphicFrameLocks noChangeAspect="1"/>
          </p:cNvGraphicFramePr>
          <p:nvPr/>
        </p:nvGraphicFramePr>
        <p:xfrm>
          <a:off x="4857750" y="2928938"/>
          <a:ext cx="1071563" cy="454025"/>
        </p:xfrm>
        <a:graphic>
          <a:graphicData uri="http://schemas.openxmlformats.org/presentationml/2006/ole">
            <p:oleObj spid="_x0000_s147461" name="Equation" r:id="rId7" imgW="507960" imgH="215640" progId="">
              <p:embed/>
            </p:oleObj>
          </a:graphicData>
        </a:graphic>
      </p:graphicFrame>
      <p:graphicFrame>
        <p:nvGraphicFramePr>
          <p:cNvPr id="147462" name="Object 7"/>
          <p:cNvGraphicFramePr>
            <a:graphicFrameLocks noChangeAspect="1"/>
          </p:cNvGraphicFramePr>
          <p:nvPr/>
        </p:nvGraphicFramePr>
        <p:xfrm>
          <a:off x="1071563" y="5072063"/>
          <a:ext cx="7048500" cy="1214437"/>
        </p:xfrm>
        <a:graphic>
          <a:graphicData uri="http://schemas.openxmlformats.org/presentationml/2006/ole">
            <p:oleObj spid="_x0000_s147462" name="Equation" r:id="rId8" imgW="3390840" imgH="583920" progId="">
              <p:embed/>
            </p:oleObj>
          </a:graphicData>
        </a:graphic>
      </p:graphicFrame>
    </p:spTree>
  </p:cSld>
  <p:clrMapOvr>
    <a:masterClrMapping/>
  </p:clrMapOvr>
  <p:transition spd="med">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93" name="矩形 3"/>
          <p:cNvSpPr>
            <a:spLocks noChangeArrowheads="1"/>
          </p:cNvSpPr>
          <p:nvPr/>
        </p:nvSpPr>
        <p:spPr bwMode="auto">
          <a:xfrm>
            <a:off x="571500" y="357188"/>
            <a:ext cx="3571875" cy="523875"/>
          </a:xfrm>
          <a:prstGeom prst="rect">
            <a:avLst/>
          </a:prstGeom>
          <a:noFill/>
          <a:ln w="9525">
            <a:noFill/>
            <a:miter lim="800000"/>
            <a:headEnd/>
            <a:tailEnd/>
          </a:ln>
        </p:spPr>
        <p:txBody>
          <a:bodyPr>
            <a:spAutoFit/>
          </a:bodyPr>
          <a:lstStyle/>
          <a:p>
            <a:r>
              <a:rPr lang="en-US" altLang="zh-CN" sz="2400"/>
              <a:t>When                               ,</a:t>
            </a:r>
            <a:r>
              <a:rPr lang="en-US" altLang="zh-CN"/>
              <a:t> </a:t>
            </a:r>
            <a:endParaRPr lang="zh-CN" altLang="zh-CN"/>
          </a:p>
        </p:txBody>
      </p:sp>
      <p:graphicFrame>
        <p:nvGraphicFramePr>
          <p:cNvPr id="148482" name="Object 4"/>
          <p:cNvGraphicFramePr>
            <a:graphicFrameLocks noChangeAspect="1"/>
          </p:cNvGraphicFramePr>
          <p:nvPr/>
        </p:nvGraphicFramePr>
        <p:xfrm>
          <a:off x="4514850" y="3321050"/>
          <a:ext cx="114300" cy="215900"/>
        </p:xfrm>
        <a:graphic>
          <a:graphicData uri="http://schemas.openxmlformats.org/presentationml/2006/ole">
            <p:oleObj spid="_x0000_s148482" name="Equation" r:id="rId4" imgW="114120" imgH="215640" progId="">
              <p:embed/>
            </p:oleObj>
          </a:graphicData>
        </a:graphic>
      </p:graphicFrame>
      <p:graphicFrame>
        <p:nvGraphicFramePr>
          <p:cNvPr id="148483" name="Object 5"/>
          <p:cNvGraphicFramePr>
            <a:graphicFrameLocks noChangeAspect="1"/>
          </p:cNvGraphicFramePr>
          <p:nvPr/>
        </p:nvGraphicFramePr>
        <p:xfrm>
          <a:off x="1428750" y="428625"/>
          <a:ext cx="2278063" cy="500063"/>
        </p:xfrm>
        <a:graphic>
          <a:graphicData uri="http://schemas.openxmlformats.org/presentationml/2006/ole">
            <p:oleObj spid="_x0000_s148483" name="Equation" r:id="rId5" imgW="1041120" imgH="228600" progId="">
              <p:embed/>
            </p:oleObj>
          </a:graphicData>
        </a:graphic>
      </p:graphicFrame>
      <p:graphicFrame>
        <p:nvGraphicFramePr>
          <p:cNvPr id="148484" name="Object 6"/>
          <p:cNvGraphicFramePr>
            <a:graphicFrameLocks noChangeAspect="1"/>
          </p:cNvGraphicFramePr>
          <p:nvPr/>
        </p:nvGraphicFramePr>
        <p:xfrm>
          <a:off x="1928813" y="928688"/>
          <a:ext cx="4786312" cy="714375"/>
        </p:xfrm>
        <a:graphic>
          <a:graphicData uri="http://schemas.openxmlformats.org/presentationml/2006/ole">
            <p:oleObj spid="_x0000_s148484" name="Equation" r:id="rId6" imgW="2463480" imgH="393480" progId="">
              <p:embed/>
            </p:oleObj>
          </a:graphicData>
        </a:graphic>
      </p:graphicFrame>
      <p:sp>
        <p:nvSpPr>
          <p:cNvPr id="148494" name="矩形 7"/>
          <p:cNvSpPr>
            <a:spLocks noChangeArrowheads="1"/>
          </p:cNvSpPr>
          <p:nvPr/>
        </p:nvSpPr>
        <p:spPr bwMode="auto">
          <a:xfrm>
            <a:off x="642938" y="1571625"/>
            <a:ext cx="7715250" cy="461963"/>
          </a:xfrm>
          <a:prstGeom prst="rect">
            <a:avLst/>
          </a:prstGeom>
          <a:noFill/>
          <a:ln w="9525">
            <a:noFill/>
            <a:miter lim="800000"/>
            <a:headEnd/>
            <a:tailEnd/>
          </a:ln>
        </p:spPr>
        <p:txBody>
          <a:bodyPr>
            <a:spAutoFit/>
          </a:bodyPr>
          <a:lstStyle/>
          <a:p>
            <a:r>
              <a:rPr lang="en-US" altLang="zh-CN" sz="2400"/>
              <a:t>The three points formula, taking</a:t>
            </a:r>
            <a:endParaRPr lang="zh-CN" altLang="zh-CN" sz="2400"/>
          </a:p>
        </p:txBody>
      </p:sp>
      <p:graphicFrame>
        <p:nvGraphicFramePr>
          <p:cNvPr id="148485" name="Object 7"/>
          <p:cNvGraphicFramePr>
            <a:graphicFrameLocks noChangeAspect="1"/>
          </p:cNvGraphicFramePr>
          <p:nvPr/>
        </p:nvGraphicFramePr>
        <p:xfrm>
          <a:off x="4714875" y="1571625"/>
          <a:ext cx="3473450" cy="500063"/>
        </p:xfrm>
        <a:graphic>
          <a:graphicData uri="http://schemas.openxmlformats.org/presentationml/2006/ole">
            <p:oleObj spid="_x0000_s148485" name="Equation" r:id="rId7" imgW="1587240" imgH="228600" progId="">
              <p:embed/>
            </p:oleObj>
          </a:graphicData>
        </a:graphic>
      </p:graphicFrame>
      <p:graphicFrame>
        <p:nvGraphicFramePr>
          <p:cNvPr id="148486" name="Object 8"/>
          <p:cNvGraphicFramePr>
            <a:graphicFrameLocks noChangeAspect="1"/>
          </p:cNvGraphicFramePr>
          <p:nvPr/>
        </p:nvGraphicFramePr>
        <p:xfrm>
          <a:off x="4514850" y="3321050"/>
          <a:ext cx="114300" cy="215900"/>
        </p:xfrm>
        <a:graphic>
          <a:graphicData uri="http://schemas.openxmlformats.org/presentationml/2006/ole">
            <p:oleObj spid="_x0000_s148486" name="Equation" r:id="rId8" imgW="114120" imgH="215640" progId="">
              <p:embed/>
            </p:oleObj>
          </a:graphicData>
        </a:graphic>
      </p:graphicFrame>
      <p:graphicFrame>
        <p:nvGraphicFramePr>
          <p:cNvPr id="148487" name="Object 9"/>
          <p:cNvGraphicFramePr>
            <a:graphicFrameLocks noChangeAspect="1"/>
          </p:cNvGraphicFramePr>
          <p:nvPr/>
        </p:nvGraphicFramePr>
        <p:xfrm>
          <a:off x="1928813" y="2071688"/>
          <a:ext cx="5156200" cy="714375"/>
        </p:xfrm>
        <a:graphic>
          <a:graphicData uri="http://schemas.openxmlformats.org/presentationml/2006/ole">
            <p:oleObj spid="_x0000_s148487" name="Equation" r:id="rId9" imgW="2654280" imgH="393480" progId="">
              <p:embed/>
            </p:oleObj>
          </a:graphicData>
        </a:graphic>
      </p:graphicFrame>
      <p:graphicFrame>
        <p:nvGraphicFramePr>
          <p:cNvPr id="148488" name="Object 10"/>
          <p:cNvGraphicFramePr>
            <a:graphicFrameLocks noChangeAspect="1"/>
          </p:cNvGraphicFramePr>
          <p:nvPr/>
        </p:nvGraphicFramePr>
        <p:xfrm>
          <a:off x="1500188" y="2786063"/>
          <a:ext cx="6143625" cy="714375"/>
        </p:xfrm>
        <a:graphic>
          <a:graphicData uri="http://schemas.openxmlformats.org/presentationml/2006/ole">
            <p:oleObj spid="_x0000_s148488" name="Equation" r:id="rId10" imgW="3162240" imgH="393480" progId="">
              <p:embed/>
            </p:oleObj>
          </a:graphicData>
        </a:graphic>
      </p:graphicFrame>
      <p:sp>
        <p:nvSpPr>
          <p:cNvPr id="148495" name="矩形 12"/>
          <p:cNvSpPr>
            <a:spLocks noChangeArrowheads="1"/>
          </p:cNvSpPr>
          <p:nvPr/>
        </p:nvSpPr>
        <p:spPr bwMode="auto">
          <a:xfrm>
            <a:off x="571500" y="3571875"/>
            <a:ext cx="8572500" cy="830263"/>
          </a:xfrm>
          <a:prstGeom prst="rect">
            <a:avLst/>
          </a:prstGeom>
          <a:noFill/>
          <a:ln w="9525">
            <a:noFill/>
            <a:miter lim="800000"/>
            <a:headEnd/>
            <a:tailEnd/>
          </a:ln>
        </p:spPr>
        <p:txBody>
          <a:bodyPr>
            <a:spAutoFit/>
          </a:bodyPr>
          <a:lstStyle/>
          <a:p>
            <a:r>
              <a:rPr lang="en-US" altLang="zh-CN" sz="2400"/>
              <a:t>Methods 2: Taking h=0.2, the two points formula is also two kinds of form. when</a:t>
            </a:r>
            <a:endParaRPr lang="zh-CN" altLang="zh-CN" sz="2400"/>
          </a:p>
        </p:txBody>
      </p:sp>
      <p:graphicFrame>
        <p:nvGraphicFramePr>
          <p:cNvPr id="148489" name="Object 11"/>
          <p:cNvGraphicFramePr>
            <a:graphicFrameLocks noChangeAspect="1"/>
          </p:cNvGraphicFramePr>
          <p:nvPr/>
        </p:nvGraphicFramePr>
        <p:xfrm>
          <a:off x="2571750" y="3929063"/>
          <a:ext cx="2278063" cy="500062"/>
        </p:xfrm>
        <a:graphic>
          <a:graphicData uri="http://schemas.openxmlformats.org/presentationml/2006/ole">
            <p:oleObj spid="_x0000_s148489" name="Equation" r:id="rId11" imgW="1041120" imgH="228600" progId="">
              <p:embed/>
            </p:oleObj>
          </a:graphicData>
        </a:graphic>
      </p:graphicFrame>
      <p:graphicFrame>
        <p:nvGraphicFramePr>
          <p:cNvPr id="148490" name="Object 12"/>
          <p:cNvGraphicFramePr>
            <a:graphicFrameLocks noChangeAspect="1"/>
          </p:cNvGraphicFramePr>
          <p:nvPr/>
        </p:nvGraphicFramePr>
        <p:xfrm>
          <a:off x="1857375" y="4286250"/>
          <a:ext cx="5326063" cy="785813"/>
        </p:xfrm>
        <a:graphic>
          <a:graphicData uri="http://schemas.openxmlformats.org/presentationml/2006/ole">
            <p:oleObj spid="_x0000_s148490" name="Equation" r:id="rId12" imgW="2476440" imgH="393480" progId="">
              <p:embed/>
            </p:oleObj>
          </a:graphicData>
        </a:graphic>
      </p:graphicFrame>
      <p:sp>
        <p:nvSpPr>
          <p:cNvPr id="148496" name="矩形 15"/>
          <p:cNvSpPr>
            <a:spLocks noChangeArrowheads="1"/>
          </p:cNvSpPr>
          <p:nvPr/>
        </p:nvSpPr>
        <p:spPr bwMode="auto">
          <a:xfrm>
            <a:off x="642938" y="4929188"/>
            <a:ext cx="1008062" cy="523875"/>
          </a:xfrm>
          <a:prstGeom prst="rect">
            <a:avLst/>
          </a:prstGeom>
          <a:noFill/>
          <a:ln w="9525">
            <a:noFill/>
            <a:miter lim="800000"/>
            <a:headEnd/>
            <a:tailEnd/>
          </a:ln>
        </p:spPr>
        <p:txBody>
          <a:bodyPr wrap="none">
            <a:spAutoFit/>
          </a:bodyPr>
          <a:lstStyle/>
          <a:p>
            <a:r>
              <a:rPr lang="en-US" altLang="zh-CN" sz="2400"/>
              <a:t>When</a:t>
            </a:r>
            <a:r>
              <a:rPr lang="en-US" altLang="zh-CN"/>
              <a:t> </a:t>
            </a:r>
            <a:endParaRPr lang="zh-CN" altLang="zh-CN"/>
          </a:p>
        </p:txBody>
      </p:sp>
      <p:graphicFrame>
        <p:nvGraphicFramePr>
          <p:cNvPr id="148491" name="Object 13"/>
          <p:cNvGraphicFramePr>
            <a:graphicFrameLocks noChangeAspect="1"/>
          </p:cNvGraphicFramePr>
          <p:nvPr/>
        </p:nvGraphicFramePr>
        <p:xfrm>
          <a:off x="1571625" y="5000625"/>
          <a:ext cx="2278063" cy="500063"/>
        </p:xfrm>
        <a:graphic>
          <a:graphicData uri="http://schemas.openxmlformats.org/presentationml/2006/ole">
            <p:oleObj spid="_x0000_s148491" name="Equation" r:id="rId13" imgW="1041120" imgH="228600" progId="">
              <p:embed/>
            </p:oleObj>
          </a:graphicData>
        </a:graphic>
      </p:graphicFrame>
      <p:graphicFrame>
        <p:nvGraphicFramePr>
          <p:cNvPr id="148492" name="Object 14"/>
          <p:cNvGraphicFramePr>
            <a:graphicFrameLocks noChangeAspect="1"/>
          </p:cNvGraphicFramePr>
          <p:nvPr/>
        </p:nvGraphicFramePr>
        <p:xfrm>
          <a:off x="1857375" y="5500688"/>
          <a:ext cx="5326063" cy="785812"/>
        </p:xfrm>
        <a:graphic>
          <a:graphicData uri="http://schemas.openxmlformats.org/presentationml/2006/ole">
            <p:oleObj spid="_x0000_s148492" name="Equation" r:id="rId14" imgW="2476440" imgH="393480" progId="">
              <p:embed/>
            </p:oleObj>
          </a:graphicData>
        </a:graphic>
      </p:graphicFrame>
    </p:spTree>
  </p:cSld>
  <p:clrMapOvr>
    <a:masterClrMapping/>
  </p:clrMapOvr>
  <p:transition spd="med">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1" name="矩形 2"/>
          <p:cNvSpPr>
            <a:spLocks noChangeArrowheads="1"/>
          </p:cNvSpPr>
          <p:nvPr/>
        </p:nvSpPr>
        <p:spPr bwMode="auto">
          <a:xfrm>
            <a:off x="500063" y="428625"/>
            <a:ext cx="8072437" cy="461963"/>
          </a:xfrm>
          <a:prstGeom prst="rect">
            <a:avLst/>
          </a:prstGeom>
          <a:noFill/>
          <a:ln w="9525">
            <a:noFill/>
            <a:miter lim="800000"/>
            <a:headEnd/>
            <a:tailEnd/>
          </a:ln>
        </p:spPr>
        <p:txBody>
          <a:bodyPr>
            <a:spAutoFit/>
          </a:bodyPr>
          <a:lstStyle/>
          <a:p>
            <a:r>
              <a:rPr lang="en-US" altLang="zh-CN" sz="2400"/>
              <a:t>In the three points formula, taking</a:t>
            </a:r>
            <a:endParaRPr lang="zh-CN" altLang="zh-CN" sz="2400"/>
          </a:p>
        </p:txBody>
      </p:sp>
      <p:graphicFrame>
        <p:nvGraphicFramePr>
          <p:cNvPr id="149506" name="Object 3"/>
          <p:cNvGraphicFramePr>
            <a:graphicFrameLocks noChangeAspect="1"/>
          </p:cNvGraphicFramePr>
          <p:nvPr/>
        </p:nvGraphicFramePr>
        <p:xfrm>
          <a:off x="4857750" y="428625"/>
          <a:ext cx="3473450" cy="500063"/>
        </p:xfrm>
        <a:graphic>
          <a:graphicData uri="http://schemas.openxmlformats.org/presentationml/2006/ole">
            <p:oleObj spid="_x0000_s149506" name="Equation" r:id="rId4" imgW="1587240" imgH="228600" progId="">
              <p:embed/>
            </p:oleObj>
          </a:graphicData>
        </a:graphic>
      </p:graphicFrame>
      <p:graphicFrame>
        <p:nvGraphicFramePr>
          <p:cNvPr id="149507" name="Object 4"/>
          <p:cNvGraphicFramePr>
            <a:graphicFrameLocks noChangeAspect="1"/>
          </p:cNvGraphicFramePr>
          <p:nvPr/>
        </p:nvGraphicFramePr>
        <p:xfrm>
          <a:off x="1701800" y="1000125"/>
          <a:ext cx="5181600" cy="714375"/>
        </p:xfrm>
        <a:graphic>
          <a:graphicData uri="http://schemas.openxmlformats.org/presentationml/2006/ole">
            <p:oleObj spid="_x0000_s149507" name="Equation" r:id="rId5" imgW="2666880" imgH="393480" progId="">
              <p:embed/>
            </p:oleObj>
          </a:graphicData>
        </a:graphic>
      </p:graphicFrame>
      <p:graphicFrame>
        <p:nvGraphicFramePr>
          <p:cNvPr id="149508" name="Object 5"/>
          <p:cNvGraphicFramePr>
            <a:graphicFrameLocks noChangeAspect="1"/>
          </p:cNvGraphicFramePr>
          <p:nvPr/>
        </p:nvGraphicFramePr>
        <p:xfrm>
          <a:off x="1344613" y="1785938"/>
          <a:ext cx="6169025" cy="714375"/>
        </p:xfrm>
        <a:graphic>
          <a:graphicData uri="http://schemas.openxmlformats.org/presentationml/2006/ole">
            <p:oleObj spid="_x0000_s149508" name="Equation" r:id="rId6" imgW="3174840" imgH="393480" progId="">
              <p:embed/>
            </p:oleObj>
          </a:graphicData>
        </a:graphic>
      </p:graphicFrame>
      <p:sp>
        <p:nvSpPr>
          <p:cNvPr id="149512" name="矩形 6"/>
          <p:cNvSpPr>
            <a:spLocks noChangeArrowheads="1"/>
          </p:cNvSpPr>
          <p:nvPr/>
        </p:nvSpPr>
        <p:spPr bwMode="auto">
          <a:xfrm>
            <a:off x="428625" y="2357438"/>
            <a:ext cx="8215313" cy="3638550"/>
          </a:xfrm>
          <a:prstGeom prst="rect">
            <a:avLst/>
          </a:prstGeom>
          <a:noFill/>
          <a:ln w="9525">
            <a:noFill/>
            <a:miter lim="800000"/>
            <a:headEnd/>
            <a:tailEnd/>
          </a:ln>
        </p:spPr>
        <p:txBody>
          <a:bodyPr>
            <a:spAutoFit/>
          </a:bodyPr>
          <a:lstStyle/>
          <a:p>
            <a:pPr>
              <a:spcBef>
                <a:spcPct val="30000"/>
              </a:spcBef>
            </a:pPr>
            <a:r>
              <a:rPr lang="en-US" altLang="zh-CN" sz="2400"/>
              <a:t>Notice: The real values of           and            are both 14.87973…, the above calculation states:</a:t>
            </a:r>
          </a:p>
          <a:p>
            <a:pPr algn="just">
              <a:spcBef>
                <a:spcPct val="30000"/>
              </a:spcBef>
            </a:pPr>
            <a:r>
              <a:rPr lang="en-US" altLang="zh-CN" sz="2400"/>
              <a:t>1)When using two points formula, should get the function value of the less step;</a:t>
            </a:r>
          </a:p>
          <a:p>
            <a:pPr algn="just">
              <a:spcBef>
                <a:spcPct val="30000"/>
              </a:spcBef>
            </a:pPr>
            <a:r>
              <a:rPr lang="en-US" altLang="zh-CN" sz="2400"/>
              <a:t>2)Usually, two points formula, which has the same step with three points formula, is less accurate than it. Although the step is short, the result is more accurate, this is not right, if higher derivative is unbounded or rounding error is more than truncation errors.</a:t>
            </a:r>
          </a:p>
        </p:txBody>
      </p:sp>
      <p:graphicFrame>
        <p:nvGraphicFramePr>
          <p:cNvPr id="149509" name="Object 6"/>
          <p:cNvGraphicFramePr>
            <a:graphicFrameLocks noChangeAspect="1"/>
          </p:cNvGraphicFramePr>
          <p:nvPr/>
        </p:nvGraphicFramePr>
        <p:xfrm>
          <a:off x="3643313" y="2428875"/>
          <a:ext cx="857250" cy="382588"/>
        </p:xfrm>
        <a:graphic>
          <a:graphicData uri="http://schemas.openxmlformats.org/presentationml/2006/ole">
            <p:oleObj spid="_x0000_s149509" name="Equation" r:id="rId7" imgW="482400" imgH="215640" progId="">
              <p:embed/>
            </p:oleObj>
          </a:graphicData>
        </a:graphic>
      </p:graphicFrame>
      <p:graphicFrame>
        <p:nvGraphicFramePr>
          <p:cNvPr id="149510" name="Object 7"/>
          <p:cNvGraphicFramePr>
            <a:graphicFrameLocks noChangeAspect="1"/>
          </p:cNvGraphicFramePr>
          <p:nvPr/>
        </p:nvGraphicFramePr>
        <p:xfrm>
          <a:off x="4929188" y="2428875"/>
          <a:ext cx="928687" cy="393700"/>
        </p:xfrm>
        <a:graphic>
          <a:graphicData uri="http://schemas.openxmlformats.org/presentationml/2006/ole">
            <p:oleObj spid="_x0000_s149510" name="Equation" r:id="rId8" imgW="507960" imgH="215640" progId="">
              <p:embed/>
            </p:oleObj>
          </a:graphicData>
        </a:graphic>
      </p:graphicFrame>
    </p:spTree>
  </p:cSld>
  <p:clrMapOvr>
    <a:masterClrMapping/>
  </p:clrMapOvr>
  <p:transition spd="med">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428625" y="357188"/>
            <a:ext cx="6334125" cy="400050"/>
          </a:xfrm>
          <a:prstGeom prst="rect">
            <a:avLst/>
          </a:prstGeom>
          <a:noFill/>
          <a:ln w="9525">
            <a:noFill/>
            <a:miter lim="800000"/>
            <a:headEnd/>
            <a:tailEnd/>
          </a:ln>
        </p:spPr>
        <p:txBody>
          <a:bodyPr lIns="92073" tIns="46036" rIns="92073" bIns="46036"/>
          <a:lstStyle/>
          <a:p>
            <a:pPr defTabSz="915988" eaLnBrk="0" hangingPunct="0"/>
            <a:r>
              <a:rPr lang="zh-CN" altLang="en-US" sz="2400" b="1">
                <a:solidFill>
                  <a:srgbClr val="FF3300"/>
                </a:solidFill>
                <a:ea typeface="宋体" charset="-122"/>
              </a:rPr>
              <a:t>三、</a:t>
            </a:r>
            <a:r>
              <a:rPr lang="en-US" altLang="zh-CN" sz="2400" b="1">
                <a:solidFill>
                  <a:srgbClr val="FF3300"/>
                </a:solidFill>
                <a:ea typeface="宋体" charset="-122"/>
              </a:rPr>
              <a:t> Using the numerical integral to derivate</a:t>
            </a:r>
          </a:p>
          <a:p>
            <a:pPr defTabSz="915988" eaLnBrk="0" hangingPunct="0"/>
            <a:endParaRPr lang="zh-CN" altLang="en-US" sz="2400" b="1">
              <a:solidFill>
                <a:srgbClr val="FF3300"/>
              </a:solidFill>
              <a:ea typeface="宋体" charset="-122"/>
            </a:endParaRPr>
          </a:p>
        </p:txBody>
      </p:sp>
      <p:grpSp>
        <p:nvGrpSpPr>
          <p:cNvPr id="2" name="Group 4"/>
          <p:cNvGrpSpPr>
            <a:grpSpLocks/>
          </p:cNvGrpSpPr>
          <p:nvPr/>
        </p:nvGrpSpPr>
        <p:grpSpPr bwMode="auto">
          <a:xfrm>
            <a:off x="468313" y="1916113"/>
            <a:ext cx="8280400" cy="1412875"/>
            <a:chOff x="295" y="1207"/>
            <a:chExt cx="5216" cy="890"/>
          </a:xfrm>
        </p:grpSpPr>
        <p:graphicFrame>
          <p:nvGraphicFramePr>
            <p:cNvPr id="150534" name="Object 5"/>
            <p:cNvGraphicFramePr>
              <a:graphicFrameLocks noChangeAspect="1"/>
            </p:cNvGraphicFramePr>
            <p:nvPr/>
          </p:nvGraphicFramePr>
          <p:xfrm>
            <a:off x="385" y="1207"/>
            <a:ext cx="4128" cy="508"/>
          </p:xfrm>
          <a:graphic>
            <a:graphicData uri="http://schemas.openxmlformats.org/presentationml/2006/ole">
              <p:oleObj spid="_x0000_s150534" name="公式" r:id="rId4" imgW="3301920" imgH="406080" progId="Equation.3">
                <p:embed/>
              </p:oleObj>
            </a:graphicData>
          </a:graphic>
        </p:graphicFrame>
        <p:sp>
          <p:nvSpPr>
            <p:cNvPr id="150542" name="Rectangle 6"/>
            <p:cNvSpPr>
              <a:spLocks noChangeArrowheads="1"/>
            </p:cNvSpPr>
            <p:nvPr/>
          </p:nvSpPr>
          <p:spPr bwMode="auto">
            <a:xfrm>
              <a:off x="4604" y="1344"/>
              <a:ext cx="907" cy="288"/>
            </a:xfrm>
            <a:prstGeom prst="rect">
              <a:avLst/>
            </a:prstGeom>
            <a:noFill/>
            <a:ln w="12700">
              <a:noFill/>
              <a:miter lim="800000"/>
              <a:headEnd/>
              <a:tailEnd/>
            </a:ln>
          </p:spPr>
          <p:txBody>
            <a:bodyPr>
              <a:spAutoFit/>
            </a:bodyPr>
            <a:lstStyle/>
            <a:p>
              <a:pPr eaLnBrk="0" hangingPunct="0">
                <a:spcBef>
                  <a:spcPct val="50000"/>
                </a:spcBef>
              </a:pPr>
              <a:r>
                <a:rPr lang="en-US" altLang="zh-CN" sz="2400">
                  <a:ea typeface="宋体" charset="-122"/>
                </a:rPr>
                <a:t>then,</a:t>
              </a:r>
              <a:endParaRPr lang="zh-CN" altLang="en-US" sz="2400">
                <a:ea typeface="宋体" charset="-122"/>
              </a:endParaRPr>
            </a:p>
          </p:txBody>
        </p:sp>
        <p:graphicFrame>
          <p:nvGraphicFramePr>
            <p:cNvPr id="150535" name="Object 7"/>
            <p:cNvGraphicFramePr>
              <a:graphicFrameLocks noChangeAspect="1"/>
            </p:cNvGraphicFramePr>
            <p:nvPr/>
          </p:nvGraphicFramePr>
          <p:xfrm>
            <a:off x="295" y="1661"/>
            <a:ext cx="5204" cy="436"/>
          </p:xfrm>
          <a:graphic>
            <a:graphicData uri="http://schemas.openxmlformats.org/presentationml/2006/ole">
              <p:oleObj spid="_x0000_s150535" name="公式" r:id="rId5" imgW="4241520" imgH="355320" progId="Equation.3">
                <p:embed/>
              </p:oleObj>
            </a:graphicData>
          </a:graphic>
        </p:graphicFrame>
      </p:grpSp>
      <p:sp>
        <p:nvSpPr>
          <p:cNvPr id="150538" name="Rectangle 9"/>
          <p:cNvSpPr>
            <a:spLocks noChangeArrowheads="1"/>
          </p:cNvSpPr>
          <p:nvPr/>
        </p:nvSpPr>
        <p:spPr bwMode="auto">
          <a:xfrm>
            <a:off x="430213" y="3141663"/>
            <a:ext cx="8713787" cy="2012950"/>
          </a:xfrm>
          <a:prstGeom prst="rect">
            <a:avLst/>
          </a:prstGeom>
          <a:noFill/>
          <a:ln w="12700">
            <a:noFill/>
            <a:miter lim="800000"/>
            <a:headEnd/>
            <a:tailEnd/>
          </a:ln>
        </p:spPr>
        <p:txBody>
          <a:bodyPr>
            <a:spAutoFit/>
          </a:bodyPr>
          <a:lstStyle/>
          <a:p>
            <a:pPr>
              <a:spcBef>
                <a:spcPct val="30000"/>
              </a:spcBef>
            </a:pPr>
            <a:r>
              <a:rPr lang="en-US" altLang="zh-CN" sz="2400"/>
              <a:t>To type integral on the right using different quadrature formula, we can get different Numerical differentiation formula. For example:</a:t>
            </a:r>
          </a:p>
          <a:p>
            <a:pPr eaLnBrk="0" hangingPunct="0">
              <a:lnSpc>
                <a:spcPct val="160000"/>
              </a:lnSpc>
            </a:pPr>
            <a:r>
              <a:rPr lang="en-US" altLang="zh-CN" sz="2400">
                <a:ea typeface="宋体" charset="-122"/>
              </a:rPr>
              <a:t>Using</a:t>
            </a:r>
            <a:r>
              <a:rPr lang="en-US" altLang="zh-CN" sz="2400"/>
              <a:t> rectangle formula                                 to </a:t>
            </a:r>
          </a:p>
          <a:p>
            <a:pPr eaLnBrk="0" hangingPunct="0">
              <a:lnSpc>
                <a:spcPct val="160000"/>
              </a:lnSpc>
            </a:pPr>
            <a:endParaRPr lang="zh-CN" altLang="en-US" sz="2400">
              <a:ea typeface="宋体" charset="-122"/>
            </a:endParaRPr>
          </a:p>
        </p:txBody>
      </p:sp>
      <p:graphicFrame>
        <p:nvGraphicFramePr>
          <p:cNvPr id="150530" name="Object 10"/>
          <p:cNvGraphicFramePr>
            <a:graphicFrameLocks noChangeAspect="1"/>
          </p:cNvGraphicFramePr>
          <p:nvPr/>
        </p:nvGraphicFramePr>
        <p:xfrm>
          <a:off x="6357938" y="3929063"/>
          <a:ext cx="1511300" cy="704850"/>
        </p:xfrm>
        <a:graphic>
          <a:graphicData uri="http://schemas.openxmlformats.org/presentationml/2006/ole">
            <p:oleObj spid="_x0000_s150530" name="公式" r:id="rId6" imgW="761760" imgH="355320" progId="Equation.3">
              <p:embed/>
            </p:oleObj>
          </a:graphicData>
        </a:graphic>
      </p:graphicFrame>
      <p:graphicFrame>
        <p:nvGraphicFramePr>
          <p:cNvPr id="150531" name="Object 12"/>
          <p:cNvGraphicFramePr>
            <a:graphicFrameLocks noChangeAspect="1"/>
          </p:cNvGraphicFramePr>
          <p:nvPr/>
        </p:nvGraphicFramePr>
        <p:xfrm>
          <a:off x="3571875" y="3929063"/>
          <a:ext cx="2360613" cy="755650"/>
        </p:xfrm>
        <a:graphic>
          <a:graphicData uri="http://schemas.openxmlformats.org/presentationml/2006/ole">
            <p:oleObj spid="_x0000_s150531" name="公式" r:id="rId7" imgW="1384200" imgH="444240" progId="Equation.3">
              <p:embed/>
            </p:oleObj>
          </a:graphicData>
        </a:graphic>
      </p:graphicFrame>
      <p:sp>
        <p:nvSpPr>
          <p:cNvPr id="150539" name="Rectangle 14"/>
          <p:cNvSpPr>
            <a:spLocks noChangeArrowheads="1"/>
          </p:cNvSpPr>
          <p:nvPr/>
        </p:nvSpPr>
        <p:spPr bwMode="auto">
          <a:xfrm>
            <a:off x="500063" y="4714875"/>
            <a:ext cx="714375" cy="461963"/>
          </a:xfrm>
          <a:prstGeom prst="rect">
            <a:avLst/>
          </a:prstGeom>
          <a:noFill/>
          <a:ln w="12700">
            <a:noFill/>
            <a:miter lim="800000"/>
            <a:headEnd/>
            <a:tailEnd/>
          </a:ln>
        </p:spPr>
        <p:txBody>
          <a:bodyPr wrap="none">
            <a:spAutoFit/>
          </a:bodyPr>
          <a:lstStyle/>
          <a:p>
            <a:pPr algn="ctr" eaLnBrk="0" hangingPunct="0">
              <a:spcBef>
                <a:spcPct val="50000"/>
              </a:spcBef>
            </a:pPr>
            <a:r>
              <a:rPr lang="en-US" altLang="zh-CN" sz="2400">
                <a:ea typeface="宋体" charset="-122"/>
              </a:rPr>
              <a:t>Get:</a:t>
            </a:r>
            <a:endParaRPr lang="zh-CN" altLang="en-US" sz="2400">
              <a:ea typeface="宋体" charset="-122"/>
            </a:endParaRPr>
          </a:p>
        </p:txBody>
      </p:sp>
      <p:graphicFrame>
        <p:nvGraphicFramePr>
          <p:cNvPr id="150532" name="Object 15"/>
          <p:cNvGraphicFramePr>
            <a:graphicFrameLocks noChangeAspect="1"/>
          </p:cNvGraphicFramePr>
          <p:nvPr/>
        </p:nvGraphicFramePr>
        <p:xfrm>
          <a:off x="1357313" y="4572000"/>
          <a:ext cx="6696075" cy="727075"/>
        </p:xfrm>
        <a:graphic>
          <a:graphicData uri="http://schemas.openxmlformats.org/presentationml/2006/ole">
            <p:oleObj spid="_x0000_s150532" name="公式" r:id="rId8" imgW="3746160" imgH="406080" progId="Equation.3">
              <p:embed/>
            </p:oleObj>
          </a:graphicData>
        </a:graphic>
      </p:graphicFrame>
      <p:sp>
        <p:nvSpPr>
          <p:cNvPr id="150540" name="Rectangle 16"/>
          <p:cNvSpPr>
            <a:spLocks noChangeArrowheads="1"/>
          </p:cNvSpPr>
          <p:nvPr/>
        </p:nvSpPr>
        <p:spPr bwMode="auto">
          <a:xfrm>
            <a:off x="500063" y="5286375"/>
            <a:ext cx="4541837" cy="461963"/>
          </a:xfrm>
          <a:prstGeom prst="rect">
            <a:avLst/>
          </a:prstGeom>
          <a:noFill/>
          <a:ln w="12700">
            <a:noFill/>
            <a:miter lim="800000"/>
            <a:headEnd/>
            <a:tailEnd/>
          </a:ln>
        </p:spPr>
        <p:txBody>
          <a:bodyPr wrap="none">
            <a:spAutoFit/>
          </a:bodyPr>
          <a:lstStyle/>
          <a:p>
            <a:r>
              <a:rPr lang="en-US" altLang="zh-CN" sz="2400"/>
              <a:t>To get neutral differential equation:</a:t>
            </a:r>
          </a:p>
        </p:txBody>
      </p:sp>
      <p:graphicFrame>
        <p:nvGraphicFramePr>
          <p:cNvPr id="150533" name="Object 17"/>
          <p:cNvGraphicFramePr>
            <a:graphicFrameLocks noChangeAspect="1"/>
          </p:cNvGraphicFramePr>
          <p:nvPr/>
        </p:nvGraphicFramePr>
        <p:xfrm>
          <a:off x="1785938" y="5715000"/>
          <a:ext cx="5184775" cy="804863"/>
        </p:xfrm>
        <a:graphic>
          <a:graphicData uri="http://schemas.openxmlformats.org/presentationml/2006/ole">
            <p:oleObj spid="_x0000_s150533" name="公式" r:id="rId9" imgW="2616120" imgH="406080" progId="Equation.3">
              <p:embed/>
            </p:oleObj>
          </a:graphicData>
        </a:graphic>
      </p:graphicFrame>
      <p:sp>
        <p:nvSpPr>
          <p:cNvPr id="150541" name="矩形 17"/>
          <p:cNvSpPr>
            <a:spLocks noChangeArrowheads="1"/>
          </p:cNvSpPr>
          <p:nvPr/>
        </p:nvSpPr>
        <p:spPr bwMode="auto">
          <a:xfrm>
            <a:off x="428625" y="857250"/>
            <a:ext cx="8429625" cy="1200150"/>
          </a:xfrm>
          <a:prstGeom prst="rect">
            <a:avLst/>
          </a:prstGeom>
          <a:noFill/>
          <a:ln w="9525">
            <a:noFill/>
            <a:miter lim="800000"/>
            <a:headEnd/>
            <a:tailEnd/>
          </a:ln>
        </p:spPr>
        <p:txBody>
          <a:bodyPr>
            <a:spAutoFit/>
          </a:bodyPr>
          <a:lstStyle/>
          <a:p>
            <a:pPr>
              <a:spcBef>
                <a:spcPct val="30000"/>
              </a:spcBef>
            </a:pPr>
            <a:r>
              <a:rPr lang="en-US" altLang="zh-CN" sz="2400"/>
              <a:t>The inverse operation of differential is integral, so we can use numerical integration method to calculate numerical differentiation. Set </a:t>
            </a:r>
            <a:r>
              <a:rPr lang="en-US" altLang="zh-CN" sz="2400" b="1" i="1">
                <a:ea typeface="宋体" charset="-122"/>
              </a:rPr>
              <a:t>f </a:t>
            </a:r>
            <a:r>
              <a:rPr lang="en-US" altLang="zh-CN" sz="2400" b="1">
                <a:ea typeface="宋体" charset="-122"/>
              </a:rPr>
              <a:t>(</a:t>
            </a:r>
            <a:r>
              <a:rPr lang="en-US" altLang="zh-CN" sz="2400" b="1" i="1">
                <a:ea typeface="宋体" charset="-122"/>
              </a:rPr>
              <a:t>x</a:t>
            </a:r>
            <a:r>
              <a:rPr lang="en-US" altLang="zh-CN" sz="2400" b="1">
                <a:ea typeface="宋体" charset="-122"/>
              </a:rPr>
              <a:t>) </a:t>
            </a:r>
            <a:r>
              <a:rPr lang="en-US" altLang="zh-CN" sz="2400"/>
              <a:t>is a sufficiently smooth function, and</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8290"/>
                                        </p:tgtEl>
                                        <p:attrNameLst>
                                          <p:attrName>style.visibility</p:attrName>
                                        </p:attrNameLst>
                                      </p:cBhvr>
                                      <p:to>
                                        <p:strVal val="visible"/>
                                      </p:to>
                                    </p:set>
                                    <p:animEffect transition="in" filter="wipe(left)">
                                      <p:cBhvr>
                                        <p:cTn id="7" dur="500"/>
                                        <p:tgtEl>
                                          <p:spTgt spid="268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0338" name="Object 2"/>
          <p:cNvGraphicFramePr>
            <a:graphicFrameLocks noChangeAspect="1"/>
          </p:cNvGraphicFramePr>
          <p:nvPr/>
        </p:nvGraphicFramePr>
        <p:xfrm>
          <a:off x="179388" y="1125538"/>
          <a:ext cx="8820150" cy="768350"/>
        </p:xfrm>
        <a:graphic>
          <a:graphicData uri="http://schemas.openxmlformats.org/presentationml/2006/ole">
            <p:oleObj spid="_x0000_s151554" name="公式" r:id="rId4" imgW="4813200" imgH="419040" progId="Equation.3">
              <p:embed/>
            </p:oleObj>
          </a:graphicData>
        </a:graphic>
      </p:graphicFrame>
      <p:sp>
        <p:nvSpPr>
          <p:cNvPr id="270339" name="Rectangle 3"/>
          <p:cNvSpPr>
            <a:spLocks noChangeArrowheads="1"/>
          </p:cNvSpPr>
          <p:nvPr/>
        </p:nvSpPr>
        <p:spPr bwMode="auto">
          <a:xfrm>
            <a:off x="971550" y="620713"/>
            <a:ext cx="6315075" cy="461962"/>
          </a:xfrm>
          <a:prstGeom prst="rect">
            <a:avLst/>
          </a:prstGeom>
          <a:noFill/>
          <a:ln w="12700">
            <a:noFill/>
            <a:miter lim="800000"/>
            <a:headEnd/>
            <a:tailEnd/>
          </a:ln>
        </p:spPr>
        <p:txBody>
          <a:bodyPr>
            <a:spAutoFit/>
          </a:bodyPr>
          <a:lstStyle/>
          <a:p>
            <a:pPr>
              <a:spcBef>
                <a:spcPct val="30000"/>
              </a:spcBef>
            </a:pPr>
            <a:r>
              <a:rPr lang="en-US" altLang="zh-CN" sz="2400"/>
              <a:t>If using Simpson quadrature formula, thus,</a:t>
            </a:r>
          </a:p>
        </p:txBody>
      </p:sp>
      <p:graphicFrame>
        <p:nvGraphicFramePr>
          <p:cNvPr id="151555" name="Object 5"/>
          <p:cNvGraphicFramePr>
            <a:graphicFrameLocks noChangeAspect="1"/>
          </p:cNvGraphicFramePr>
          <p:nvPr/>
        </p:nvGraphicFramePr>
        <p:xfrm>
          <a:off x="3071813" y="2286000"/>
          <a:ext cx="1944687" cy="427038"/>
        </p:xfrm>
        <a:graphic>
          <a:graphicData uri="http://schemas.openxmlformats.org/presentationml/2006/ole">
            <p:oleObj spid="_x0000_s151555" name="公式" r:id="rId5" imgW="1041120" imgH="228600" progId="Equation.3">
              <p:embed/>
            </p:oleObj>
          </a:graphicData>
        </a:graphic>
      </p:graphicFrame>
      <p:graphicFrame>
        <p:nvGraphicFramePr>
          <p:cNvPr id="151556" name="Object 6"/>
          <p:cNvGraphicFramePr>
            <a:graphicFrameLocks noChangeAspect="1"/>
          </p:cNvGraphicFramePr>
          <p:nvPr/>
        </p:nvGraphicFramePr>
        <p:xfrm>
          <a:off x="928688" y="3071813"/>
          <a:ext cx="7273925" cy="747712"/>
        </p:xfrm>
        <a:graphic>
          <a:graphicData uri="http://schemas.openxmlformats.org/presentationml/2006/ole">
            <p:oleObj spid="_x0000_s151556" name="公式" r:id="rId6" imgW="3949560" imgH="406080" progId="Equation.3">
              <p:embed/>
            </p:oleObj>
          </a:graphicData>
        </a:graphic>
      </p:graphicFrame>
      <p:sp>
        <p:nvSpPr>
          <p:cNvPr id="151558" name="矩形 10"/>
          <p:cNvSpPr>
            <a:spLocks noChangeArrowheads="1"/>
          </p:cNvSpPr>
          <p:nvPr/>
        </p:nvSpPr>
        <p:spPr bwMode="auto">
          <a:xfrm>
            <a:off x="714375" y="1928813"/>
            <a:ext cx="7715250" cy="1200150"/>
          </a:xfrm>
          <a:prstGeom prst="rect">
            <a:avLst/>
          </a:prstGeom>
          <a:noFill/>
          <a:ln w="9525">
            <a:noFill/>
            <a:miter lim="800000"/>
            <a:headEnd/>
            <a:tailEnd/>
          </a:ln>
        </p:spPr>
        <p:txBody>
          <a:bodyPr>
            <a:spAutoFit/>
          </a:bodyPr>
          <a:lstStyle/>
          <a:p>
            <a:pPr>
              <a:spcBef>
                <a:spcPct val="30000"/>
              </a:spcBef>
            </a:pPr>
            <a:r>
              <a:rPr lang="en-US" altLang="zh-CN" sz="2400"/>
              <a:t>Take out the remainder term of the above, and note </a:t>
            </a:r>
            <a:r>
              <a:rPr lang="en-US" altLang="zh-CN" sz="2400" b="1" i="1">
                <a:ea typeface="宋体" charset="-122"/>
              </a:rPr>
              <a:t>m</a:t>
            </a:r>
            <a:r>
              <a:rPr lang="en-US" altLang="zh-CN" sz="2400" b="1" i="1" baseline="-25000">
                <a:ea typeface="宋体" charset="-122"/>
              </a:rPr>
              <a:t>k </a:t>
            </a:r>
            <a:r>
              <a:rPr lang="en-US" altLang="zh-CN" sz="2400"/>
              <a:t>as the approximation of                             , then get the Simpson numerical differential formulas:</a:t>
            </a:r>
          </a:p>
        </p:txBody>
      </p:sp>
      <p:sp>
        <p:nvSpPr>
          <p:cNvPr id="151559" name="矩形 11"/>
          <p:cNvSpPr>
            <a:spLocks noChangeArrowheads="1"/>
          </p:cNvSpPr>
          <p:nvPr/>
        </p:nvSpPr>
        <p:spPr bwMode="auto">
          <a:xfrm>
            <a:off x="714375" y="3714750"/>
            <a:ext cx="7715250" cy="1200150"/>
          </a:xfrm>
          <a:prstGeom prst="rect">
            <a:avLst/>
          </a:prstGeom>
          <a:noFill/>
          <a:ln w="9525">
            <a:noFill/>
            <a:miter lim="800000"/>
            <a:headEnd/>
            <a:tailEnd/>
          </a:ln>
        </p:spPr>
        <p:txBody>
          <a:bodyPr>
            <a:spAutoFit/>
          </a:bodyPr>
          <a:lstStyle/>
          <a:p>
            <a:r>
              <a:rPr lang="en-US" altLang="zh-CN" sz="2400"/>
              <a:t>This is</a:t>
            </a:r>
            <a:r>
              <a:rPr lang="en-US" altLang="zh-CN" sz="2400" b="1" i="1"/>
              <a:t> n-1 </a:t>
            </a:r>
            <a:r>
              <a:rPr lang="en-US" altLang="zh-CN" sz="2400"/>
              <a:t>equations about </a:t>
            </a:r>
            <a:r>
              <a:rPr lang="en-US" altLang="zh-CN" sz="2400" b="1" i="1">
                <a:ea typeface="宋体" charset="-122"/>
              </a:rPr>
              <a:t>m</a:t>
            </a:r>
            <a:r>
              <a:rPr lang="en-US" altLang="zh-CN" sz="2400" b="1" baseline="-25000">
                <a:ea typeface="宋体" charset="-122"/>
              </a:rPr>
              <a:t>0</a:t>
            </a:r>
            <a:r>
              <a:rPr lang="zh-CN" altLang="en-US" sz="2400" b="1">
                <a:ea typeface="宋体" charset="-122"/>
              </a:rPr>
              <a:t>，</a:t>
            </a:r>
            <a:r>
              <a:rPr lang="en-US" altLang="zh-CN" sz="2400" b="1" i="1">
                <a:ea typeface="宋体" charset="-122"/>
              </a:rPr>
              <a:t>m</a:t>
            </a:r>
            <a:r>
              <a:rPr lang="en-US" altLang="zh-CN" sz="2400" b="1" baseline="-25000">
                <a:ea typeface="宋体" charset="-122"/>
              </a:rPr>
              <a:t>1</a:t>
            </a:r>
            <a:r>
              <a:rPr lang="zh-CN" altLang="en-US" sz="2400" b="1">
                <a:ea typeface="宋体" charset="-122"/>
              </a:rPr>
              <a:t>，</a:t>
            </a:r>
            <a:r>
              <a:rPr lang="en-US" altLang="zh-CN" sz="2400" b="1">
                <a:latin typeface="宋体" charset="-122"/>
                <a:ea typeface="宋体" charset="-122"/>
              </a:rPr>
              <a:t>…</a:t>
            </a:r>
            <a:r>
              <a:rPr lang="zh-CN" altLang="en-US" sz="2400" b="1">
                <a:ea typeface="宋体" charset="-122"/>
              </a:rPr>
              <a:t>，</a:t>
            </a:r>
            <a:r>
              <a:rPr lang="en-US" altLang="zh-CN" sz="2400" b="1" i="1">
                <a:ea typeface="宋体" charset="-122"/>
              </a:rPr>
              <a:t>m</a:t>
            </a:r>
            <a:r>
              <a:rPr lang="en-US" altLang="zh-CN" sz="2400" b="1" i="1" baseline="-25000">
                <a:ea typeface="宋体" charset="-122"/>
              </a:rPr>
              <a:t>n </a:t>
            </a:r>
            <a:r>
              <a:rPr lang="en-US" altLang="zh-CN" sz="2400"/>
              <a:t>the </a:t>
            </a:r>
            <a:r>
              <a:rPr lang="en-US" altLang="zh-CN" sz="2400" b="1" i="1"/>
              <a:t>n+1</a:t>
            </a:r>
            <a:r>
              <a:rPr lang="en-US" altLang="zh-CN" sz="2400"/>
              <a:t> unknown values, can be solved by the solution method of equations. </a:t>
            </a:r>
            <a:endParaRPr lang="zh-CN" altLang="zh-CN" sz="2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0339"/>
                                        </p:tgtEl>
                                        <p:attrNameLst>
                                          <p:attrName>style.visibility</p:attrName>
                                        </p:attrNameLst>
                                      </p:cBhvr>
                                      <p:to>
                                        <p:strVal val="visible"/>
                                      </p:to>
                                    </p:set>
                                    <p:animEffect transition="in" filter="wipe(left)">
                                      <p:cBhvr>
                                        <p:cTn id="7" dur="500"/>
                                        <p:tgtEl>
                                          <p:spTgt spid="2703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70338"/>
                                        </p:tgtEl>
                                        <p:attrNameLst>
                                          <p:attrName>style.visibility</p:attrName>
                                        </p:attrNameLst>
                                      </p:cBhvr>
                                      <p:to>
                                        <p:strVal val="visible"/>
                                      </p:to>
                                    </p:set>
                                    <p:animEffect transition="in" filter="wipe(up)">
                                      <p:cBhvr>
                                        <p:cTn id="12" dur="500"/>
                                        <p:tgtEl>
                                          <p:spTgt spid="270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5800" y="609600"/>
            <a:ext cx="1957388" cy="762000"/>
          </a:xfrm>
          <a:solidFill>
            <a:srgbClr val="FF3399"/>
          </a:solidFill>
        </p:spPr>
        <p:txBody>
          <a:bodyPr/>
          <a:lstStyle/>
          <a:p>
            <a:pPr eaLnBrk="1" hangingPunct="1"/>
            <a:r>
              <a:rPr lang="en-US" altLang="zh-CN" sz="3200" b="1" smtClean="0"/>
              <a:t>Summary</a:t>
            </a:r>
            <a:endParaRPr lang="zh-CN" altLang="en-US" sz="3200" b="1" smtClean="0"/>
          </a:p>
        </p:txBody>
      </p:sp>
      <p:sp>
        <p:nvSpPr>
          <p:cNvPr id="276483" name="Text Box 3"/>
          <p:cNvSpPr txBox="1">
            <a:spLocks noChangeArrowheads="1"/>
          </p:cNvSpPr>
          <p:nvPr/>
        </p:nvSpPr>
        <p:spPr bwMode="auto">
          <a:xfrm>
            <a:off x="571500" y="2214563"/>
            <a:ext cx="8181975" cy="954087"/>
          </a:xfrm>
          <a:prstGeom prst="rect">
            <a:avLst/>
          </a:prstGeom>
          <a:noFill/>
          <a:ln w="9525">
            <a:noFill/>
            <a:miter lim="800000"/>
            <a:headEnd/>
            <a:tailEnd/>
          </a:ln>
        </p:spPr>
        <p:txBody>
          <a:bodyPr>
            <a:spAutoFit/>
          </a:bodyPr>
          <a:lstStyle/>
          <a:p>
            <a:r>
              <a:rPr lang="en-US" altLang="zh-CN" b="1">
                <a:solidFill>
                  <a:srgbClr val="FF0000"/>
                </a:solidFill>
                <a:latin typeface="楷体_GB2312" pitchFamily="49" charset="-122"/>
              </a:rPr>
              <a:t>2</a:t>
            </a:r>
            <a:r>
              <a:rPr lang="zh-CN" altLang="en-US" b="1">
                <a:solidFill>
                  <a:srgbClr val="FF0000"/>
                </a:solidFill>
                <a:latin typeface="楷体_GB2312" pitchFamily="49" charset="-122"/>
              </a:rPr>
              <a:t>．</a:t>
            </a:r>
            <a:r>
              <a:rPr lang="en-US" altLang="zh-CN" b="1">
                <a:solidFill>
                  <a:srgbClr val="FF3300"/>
                </a:solidFill>
              </a:rPr>
              <a:t>Gauss quadrature formula ’ s remainder  term</a:t>
            </a:r>
            <a:endParaRPr lang="zh-CN" altLang="en-US" b="1">
              <a:solidFill>
                <a:srgbClr val="FF3300"/>
              </a:solidFill>
            </a:endParaRPr>
          </a:p>
          <a:p>
            <a:endParaRPr lang="zh-CN" altLang="en-US" b="1">
              <a:solidFill>
                <a:srgbClr val="FF0000"/>
              </a:solidFill>
            </a:endParaRPr>
          </a:p>
        </p:txBody>
      </p:sp>
      <p:sp>
        <p:nvSpPr>
          <p:cNvPr id="276484" name="Text Box 4"/>
          <p:cNvSpPr txBox="1">
            <a:spLocks noChangeArrowheads="1"/>
          </p:cNvSpPr>
          <p:nvPr/>
        </p:nvSpPr>
        <p:spPr bwMode="auto">
          <a:xfrm>
            <a:off x="571500" y="2786063"/>
            <a:ext cx="8324850" cy="1600200"/>
          </a:xfrm>
          <a:prstGeom prst="rect">
            <a:avLst/>
          </a:prstGeom>
          <a:noFill/>
          <a:ln w="9525">
            <a:noFill/>
            <a:miter lim="800000"/>
            <a:headEnd/>
            <a:tailEnd/>
          </a:ln>
        </p:spPr>
        <p:txBody>
          <a:bodyPr>
            <a:spAutoFit/>
          </a:bodyPr>
          <a:lstStyle/>
          <a:p>
            <a:pPr>
              <a:spcBef>
                <a:spcPct val="50000"/>
              </a:spcBef>
            </a:pPr>
            <a:r>
              <a:rPr lang="en-US" altLang="zh-CN" b="1">
                <a:solidFill>
                  <a:srgbClr val="FF0000"/>
                </a:solidFill>
                <a:latin typeface="楷体_GB2312" pitchFamily="49" charset="-122"/>
              </a:rPr>
              <a:t>3</a:t>
            </a:r>
            <a:r>
              <a:rPr lang="zh-CN" altLang="en-US" b="1">
                <a:solidFill>
                  <a:srgbClr val="FF0000"/>
                </a:solidFill>
                <a:latin typeface="楷体_GB2312" pitchFamily="49" charset="-122"/>
              </a:rPr>
              <a:t>．</a:t>
            </a:r>
            <a:r>
              <a:rPr lang="en-US" altLang="zh-CN" b="1">
                <a:solidFill>
                  <a:srgbClr val="FF3300"/>
                </a:solidFill>
              </a:rPr>
              <a:t>Stability and convergence of Gauss quadrature formula</a:t>
            </a:r>
          </a:p>
          <a:p>
            <a:pPr>
              <a:spcBef>
                <a:spcPct val="50000"/>
              </a:spcBef>
            </a:pPr>
            <a:endParaRPr lang="zh-CN" altLang="en-US" b="1">
              <a:solidFill>
                <a:srgbClr val="FF0000"/>
              </a:solidFill>
            </a:endParaRPr>
          </a:p>
        </p:txBody>
      </p:sp>
      <p:sp>
        <p:nvSpPr>
          <p:cNvPr id="276485" name="Rectangle 5"/>
          <p:cNvSpPr>
            <a:spLocks noChangeArrowheads="1"/>
          </p:cNvSpPr>
          <p:nvPr/>
        </p:nvSpPr>
        <p:spPr bwMode="auto">
          <a:xfrm>
            <a:off x="571500" y="1571625"/>
            <a:ext cx="5927725" cy="519113"/>
          </a:xfrm>
          <a:prstGeom prst="rect">
            <a:avLst/>
          </a:prstGeom>
          <a:noFill/>
          <a:ln w="57150">
            <a:noFill/>
            <a:miter lim="800000"/>
            <a:headEnd/>
            <a:tailEnd/>
          </a:ln>
        </p:spPr>
        <p:txBody>
          <a:bodyPr>
            <a:spAutoFit/>
          </a:bodyPr>
          <a:lstStyle/>
          <a:p>
            <a:r>
              <a:rPr lang="en-US" altLang="zh-CN" b="1">
                <a:solidFill>
                  <a:srgbClr val="FF0000"/>
                </a:solidFill>
                <a:latin typeface="楷体_GB2312" pitchFamily="49" charset="-122"/>
              </a:rPr>
              <a:t>1.</a:t>
            </a:r>
            <a:r>
              <a:rPr lang="en-US" altLang="zh-CN" b="1">
                <a:solidFill>
                  <a:srgbClr val="FF3300"/>
                </a:solidFill>
              </a:rPr>
              <a:t> Gauss quadrature formula </a:t>
            </a:r>
            <a:endParaRPr lang="zh-CN" altLang="en-US" b="1">
              <a:solidFill>
                <a:srgbClr val="FF0000"/>
              </a:solidFill>
              <a:latin typeface="楷体_GB2312" pitchFamily="49" charset="-122"/>
            </a:endParaRPr>
          </a:p>
        </p:txBody>
      </p:sp>
      <p:sp>
        <p:nvSpPr>
          <p:cNvPr id="276486" name="Rectangle 6"/>
          <p:cNvSpPr>
            <a:spLocks noChangeArrowheads="1"/>
          </p:cNvSpPr>
          <p:nvPr/>
        </p:nvSpPr>
        <p:spPr bwMode="auto">
          <a:xfrm>
            <a:off x="538163" y="3986213"/>
            <a:ext cx="7820025" cy="523875"/>
          </a:xfrm>
          <a:prstGeom prst="rect">
            <a:avLst/>
          </a:prstGeom>
          <a:noFill/>
          <a:ln w="9525">
            <a:noFill/>
            <a:miter lim="800000"/>
            <a:headEnd/>
            <a:tailEnd/>
          </a:ln>
        </p:spPr>
        <p:txBody>
          <a:bodyPr>
            <a:spAutoFit/>
          </a:bodyPr>
          <a:lstStyle/>
          <a:p>
            <a:pPr eaLnBrk="0" hangingPunct="0">
              <a:spcBef>
                <a:spcPct val="50000"/>
              </a:spcBef>
            </a:pPr>
            <a:r>
              <a:rPr lang="en-US" altLang="zh-CN" b="1">
                <a:solidFill>
                  <a:srgbClr val="FF0000"/>
                </a:solidFill>
                <a:latin typeface="楷体_GB2312" pitchFamily="49" charset="-122"/>
              </a:rPr>
              <a:t>4. Gauss-Legendre quadrature formula</a:t>
            </a:r>
            <a:endParaRPr lang="zh-CN" altLang="en-US" b="1">
              <a:solidFill>
                <a:srgbClr val="FF0000"/>
              </a:solidFill>
              <a:latin typeface="楷体_GB2312" pitchFamily="49" charset="-122"/>
            </a:endParaRPr>
          </a:p>
        </p:txBody>
      </p:sp>
      <p:sp>
        <p:nvSpPr>
          <p:cNvPr id="276487" name="Rectangle 7"/>
          <p:cNvSpPr>
            <a:spLocks noChangeArrowheads="1"/>
          </p:cNvSpPr>
          <p:nvPr/>
        </p:nvSpPr>
        <p:spPr bwMode="auto">
          <a:xfrm>
            <a:off x="538163" y="4724400"/>
            <a:ext cx="8034337" cy="523875"/>
          </a:xfrm>
          <a:prstGeom prst="rect">
            <a:avLst/>
          </a:prstGeom>
          <a:noFill/>
          <a:ln w="9525">
            <a:noFill/>
            <a:miter lim="800000"/>
            <a:headEnd/>
            <a:tailEnd/>
          </a:ln>
        </p:spPr>
        <p:txBody>
          <a:bodyPr>
            <a:spAutoFit/>
          </a:bodyPr>
          <a:lstStyle/>
          <a:p>
            <a:pPr eaLnBrk="0" hangingPunct="0">
              <a:spcBef>
                <a:spcPct val="50000"/>
              </a:spcBef>
            </a:pPr>
            <a:r>
              <a:rPr lang="en-US" altLang="zh-CN" b="1">
                <a:solidFill>
                  <a:srgbClr val="FF0000"/>
                </a:solidFill>
                <a:latin typeface="楷体_GB2312" pitchFamily="49" charset="-122"/>
              </a:rPr>
              <a:t>5. Gauss - Chebyshev quadrature formula</a:t>
            </a:r>
            <a:endParaRPr lang="zh-CN" altLang="en-US" b="1">
              <a:solidFill>
                <a:srgbClr val="FF0000"/>
              </a:solidFill>
              <a:latin typeface="楷体_GB2312" pitchFamily="49" charset="-122"/>
            </a:endParaRPr>
          </a:p>
        </p:txBody>
      </p:sp>
      <p:sp>
        <p:nvSpPr>
          <p:cNvPr id="276488" name="Rectangle 8"/>
          <p:cNvSpPr>
            <a:spLocks noChangeArrowheads="1"/>
          </p:cNvSpPr>
          <p:nvPr/>
        </p:nvSpPr>
        <p:spPr bwMode="auto">
          <a:xfrm>
            <a:off x="571500" y="5429250"/>
            <a:ext cx="5786438" cy="519113"/>
          </a:xfrm>
          <a:prstGeom prst="rect">
            <a:avLst/>
          </a:prstGeom>
          <a:noFill/>
          <a:ln w="9525">
            <a:noFill/>
            <a:miter lim="800000"/>
            <a:headEnd/>
            <a:tailEnd/>
          </a:ln>
        </p:spPr>
        <p:txBody>
          <a:bodyPr>
            <a:spAutoFit/>
          </a:bodyPr>
          <a:lstStyle/>
          <a:p>
            <a:pPr eaLnBrk="0" hangingPunct="0">
              <a:spcBef>
                <a:spcPct val="50000"/>
              </a:spcBef>
            </a:pPr>
            <a:r>
              <a:rPr lang="en-US" altLang="zh-CN" b="1">
                <a:solidFill>
                  <a:srgbClr val="FF0000"/>
                </a:solidFill>
                <a:latin typeface="楷体_GB2312" pitchFamily="49" charset="-122"/>
              </a:rPr>
              <a:t>6. </a:t>
            </a:r>
            <a:r>
              <a:rPr lang="zh-CN" altLang="en-US" b="1">
                <a:solidFill>
                  <a:srgbClr val="FF0000"/>
                </a:solidFill>
                <a:latin typeface="楷体_GB2312" pitchFamily="49" charset="-122"/>
              </a:rPr>
              <a:t>Numerical Differentiation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482"/>
                                        </p:tgtEl>
                                        <p:attrNameLst>
                                          <p:attrName>style.visibility</p:attrName>
                                        </p:attrNameLst>
                                      </p:cBhvr>
                                      <p:to>
                                        <p:strVal val="visible"/>
                                      </p:to>
                                    </p:set>
                                    <p:animEffect transition="in" filter="wipe(left)">
                                      <p:cBhvr>
                                        <p:cTn id="7" dur="500"/>
                                        <p:tgtEl>
                                          <p:spTgt spid="2764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485"/>
                                        </p:tgtEl>
                                        <p:attrNameLst>
                                          <p:attrName>style.visibility</p:attrName>
                                        </p:attrNameLst>
                                      </p:cBhvr>
                                      <p:to>
                                        <p:strVal val="visible"/>
                                      </p:to>
                                    </p:set>
                                    <p:animEffect transition="in" filter="wipe(left)">
                                      <p:cBhvr>
                                        <p:cTn id="12" dur="500"/>
                                        <p:tgtEl>
                                          <p:spTgt spid="27648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483"/>
                                        </p:tgtEl>
                                        <p:attrNameLst>
                                          <p:attrName>style.visibility</p:attrName>
                                        </p:attrNameLst>
                                      </p:cBhvr>
                                      <p:to>
                                        <p:strVal val="visible"/>
                                      </p:to>
                                    </p:set>
                                    <p:animEffect transition="in" filter="wipe(left)">
                                      <p:cBhvr>
                                        <p:cTn id="17" dur="500"/>
                                        <p:tgtEl>
                                          <p:spTgt spid="276483"/>
                                        </p:tgtEl>
                                      </p:cBhvr>
                                    </p:animEffect>
                                  </p:childTnLst>
                                  <p:subTnLst>
                                    <p:audio>
                                      <p:cMediaNode>
                                        <p:cTn display="0" masterRel="sameClick">
                                          <p:stCondLst>
                                            <p:cond evt="begin" delay="0">
                                              <p:tn val="15"/>
                                            </p:cond>
                                          </p:stCondLst>
                                          <p:endCondLst>
                                            <p:cond evt="onStopAudio" delay="0">
                                              <p:tgtEl>
                                                <p:sldTgt/>
                                              </p:tgtEl>
                                            </p:cond>
                                          </p:endCondLst>
                                        </p:cTn>
                                        <p:tgtEl>
                                          <p:sndTgt r:embed="rId2" name="PROJCTO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484"/>
                                        </p:tgtEl>
                                        <p:attrNameLst>
                                          <p:attrName>style.visibility</p:attrName>
                                        </p:attrNameLst>
                                      </p:cBhvr>
                                      <p:to>
                                        <p:strVal val="visible"/>
                                      </p:to>
                                    </p:set>
                                    <p:animEffect transition="in" filter="wipe(left)">
                                      <p:cBhvr>
                                        <p:cTn id="22" dur="500"/>
                                        <p:tgtEl>
                                          <p:spTgt spid="276484"/>
                                        </p:tgtEl>
                                      </p:cBhvr>
                                    </p:animEffect>
                                  </p:childTnLst>
                                  <p:subTnLst>
                                    <p:audio>
                                      <p:cMediaNode>
                                        <p:cTn display="0" masterRel="sameClick">
                                          <p:stCondLst>
                                            <p:cond evt="begin" delay="0">
                                              <p:tn val="20"/>
                                            </p:cond>
                                          </p:stCondLst>
                                          <p:endCondLst>
                                            <p:cond evt="onStopAudio" delay="0">
                                              <p:tgtEl>
                                                <p:sldTgt/>
                                              </p:tgtEl>
                                            </p:cond>
                                          </p:endCondLst>
                                        </p:cTn>
                                        <p:tgtEl>
                                          <p:sndTgt r:embed="rId2" name="PROJCTOR.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6486"/>
                                        </p:tgtEl>
                                        <p:attrNameLst>
                                          <p:attrName>style.visibility</p:attrName>
                                        </p:attrNameLst>
                                      </p:cBhvr>
                                      <p:to>
                                        <p:strVal val="visible"/>
                                      </p:to>
                                    </p:set>
                                    <p:animEffect transition="in" filter="wipe(left)">
                                      <p:cBhvr>
                                        <p:cTn id="27" dur="500"/>
                                        <p:tgtEl>
                                          <p:spTgt spid="27648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6487"/>
                                        </p:tgtEl>
                                        <p:attrNameLst>
                                          <p:attrName>style.visibility</p:attrName>
                                        </p:attrNameLst>
                                      </p:cBhvr>
                                      <p:to>
                                        <p:strVal val="visible"/>
                                      </p:to>
                                    </p:set>
                                    <p:animEffect transition="in" filter="wipe(left)">
                                      <p:cBhvr>
                                        <p:cTn id="32" dur="500"/>
                                        <p:tgtEl>
                                          <p:spTgt spid="27648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76488"/>
                                        </p:tgtEl>
                                        <p:attrNameLst>
                                          <p:attrName>style.visibility</p:attrName>
                                        </p:attrNameLst>
                                      </p:cBhvr>
                                      <p:to>
                                        <p:strVal val="visible"/>
                                      </p:to>
                                    </p:set>
                                    <p:animEffect transition="in" filter="wipe(left)">
                                      <p:cBhvr>
                                        <p:cTn id="37" dur="500"/>
                                        <p:tgtEl>
                                          <p:spTgt spid="276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animBg="1" autoUpdateAnimBg="0"/>
      <p:bldP spid="276483" grpId="0" autoUpdateAnimBg="0"/>
      <p:bldP spid="276484" grpId="0" autoUpdateAnimBg="0"/>
      <p:bldP spid="276485" grpId="0" autoUpdateAnimBg="0"/>
      <p:bldP spid="276486" grpId="0" autoUpdateAnimBg="0"/>
      <p:bldP spid="276487" grpId="0" autoUpdateAnimBg="0"/>
      <p:bldP spid="27648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8325" name="Object 2"/>
          <p:cNvGraphicFramePr>
            <a:graphicFrameLocks noChangeAspect="1"/>
          </p:cNvGraphicFramePr>
          <p:nvPr/>
        </p:nvGraphicFramePr>
        <p:xfrm>
          <a:off x="2117725" y="4437063"/>
          <a:ext cx="1481138" cy="725487"/>
        </p:xfrm>
        <a:graphic>
          <a:graphicData uri="http://schemas.openxmlformats.org/presentationml/2006/ole">
            <p:oleObj spid="_x0000_s223234" name="Equation" r:id="rId3" imgW="672808" imgH="330057" progId="Equation.3">
              <p:embed/>
            </p:oleObj>
          </a:graphicData>
        </a:graphic>
      </p:graphicFrame>
      <p:graphicFrame>
        <p:nvGraphicFramePr>
          <p:cNvPr id="568326" name="Object 3"/>
          <p:cNvGraphicFramePr>
            <a:graphicFrameLocks noChangeAspect="1"/>
          </p:cNvGraphicFramePr>
          <p:nvPr/>
        </p:nvGraphicFramePr>
        <p:xfrm>
          <a:off x="3765550" y="4365625"/>
          <a:ext cx="1982788" cy="944563"/>
        </p:xfrm>
        <a:graphic>
          <a:graphicData uri="http://schemas.openxmlformats.org/presentationml/2006/ole">
            <p:oleObj spid="_x0000_s223235" name="Equation" r:id="rId4" imgW="901309" imgH="431613" progId="Equation.3">
              <p:embed/>
            </p:oleObj>
          </a:graphicData>
        </a:graphic>
      </p:graphicFrame>
      <p:sp>
        <p:nvSpPr>
          <p:cNvPr id="568336" name="Rectangle 1040"/>
          <p:cNvSpPr>
            <a:spLocks noChangeArrowheads="1"/>
          </p:cNvSpPr>
          <p:nvPr/>
        </p:nvSpPr>
        <p:spPr bwMode="auto">
          <a:xfrm>
            <a:off x="282575" y="3498850"/>
            <a:ext cx="4241800" cy="461963"/>
          </a:xfrm>
          <a:prstGeom prst="rect">
            <a:avLst/>
          </a:prstGeom>
          <a:noFill/>
          <a:ln w="9525">
            <a:noFill/>
            <a:miter lim="800000"/>
            <a:headEnd/>
            <a:tailEnd/>
          </a:ln>
        </p:spPr>
        <p:txBody>
          <a:bodyPr wrap="none">
            <a:spAutoFit/>
          </a:bodyPr>
          <a:lstStyle/>
          <a:p>
            <a:r>
              <a:rPr lang="en-US" altLang="zh-CN" sz="2400"/>
              <a:t>Assuming quadrature formula is:</a:t>
            </a:r>
            <a:endParaRPr lang="zh-CN" altLang="zh-CN" sz="2400"/>
          </a:p>
        </p:txBody>
      </p:sp>
      <p:sp>
        <p:nvSpPr>
          <p:cNvPr id="568337" name="Rectangle 1041"/>
          <p:cNvSpPr>
            <a:spLocks noChangeArrowheads="1"/>
          </p:cNvSpPr>
          <p:nvPr/>
        </p:nvSpPr>
        <p:spPr bwMode="auto">
          <a:xfrm>
            <a:off x="282575" y="196850"/>
            <a:ext cx="6592888" cy="609600"/>
          </a:xfrm>
          <a:prstGeom prst="rect">
            <a:avLst/>
          </a:prstGeom>
          <a:noFill/>
          <a:ln w="9525">
            <a:noFill/>
            <a:miter lim="800000"/>
            <a:headEnd/>
            <a:tailEnd/>
          </a:ln>
        </p:spPr>
        <p:txBody>
          <a:bodyPr lIns="92073" tIns="46036" rIns="92073" bIns="46036"/>
          <a:lstStyle/>
          <a:p>
            <a:r>
              <a:rPr lang="en-US" altLang="zh-CN" b="1">
                <a:solidFill>
                  <a:srgbClr val="FF3300"/>
                </a:solidFill>
              </a:rPr>
              <a:t>2 the Concept of Algebraic Precision</a:t>
            </a:r>
            <a:r>
              <a:rPr lang="zh-CN" altLang="en-US" b="1">
                <a:solidFill>
                  <a:srgbClr val="FF3300"/>
                </a:solidFill>
                <a:sym typeface="Symbol" pitchFamily="18" charset="2"/>
              </a:rPr>
              <a:t> </a:t>
            </a:r>
          </a:p>
        </p:txBody>
      </p:sp>
      <p:sp>
        <p:nvSpPr>
          <p:cNvPr id="223238" name="TextBox 2"/>
          <p:cNvSpPr txBox="1">
            <a:spLocks noChangeArrowheads="1"/>
          </p:cNvSpPr>
          <p:nvPr/>
        </p:nvSpPr>
        <p:spPr bwMode="auto">
          <a:xfrm>
            <a:off x="347663" y="1052513"/>
            <a:ext cx="8818562" cy="2678112"/>
          </a:xfrm>
          <a:prstGeom prst="rect">
            <a:avLst/>
          </a:prstGeom>
          <a:noFill/>
          <a:ln w="9525">
            <a:noFill/>
            <a:miter lim="800000"/>
            <a:headEnd/>
            <a:tailEnd/>
          </a:ln>
        </p:spPr>
        <p:txBody>
          <a:bodyPr>
            <a:spAutoFit/>
          </a:bodyPr>
          <a:lstStyle/>
          <a:p>
            <a:r>
              <a:rPr lang="en-US" altLang="zh-CN"/>
              <a:t>Numerical quadrature method can only work out approximate solution, in order to ensure accuracy, we naturally hope quadrature formula can be established by large number of functions that is as many as possible. This can also be called the conception of algebra precision. </a:t>
            </a:r>
            <a:endParaRPr lang="zh-CN" altLang="zh-CN"/>
          </a:p>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8337"/>
                                        </p:tgtEl>
                                        <p:attrNameLst>
                                          <p:attrName>style.visibility</p:attrName>
                                        </p:attrNameLst>
                                      </p:cBhvr>
                                      <p:to>
                                        <p:strVal val="visible"/>
                                      </p:to>
                                    </p:set>
                                    <p:animEffect transition="in" filter="wipe(left)">
                                      <p:cBhvr>
                                        <p:cTn id="7" dur="500"/>
                                        <p:tgtEl>
                                          <p:spTgt spid="5683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8336"/>
                                        </p:tgtEl>
                                        <p:attrNameLst>
                                          <p:attrName>style.visibility</p:attrName>
                                        </p:attrNameLst>
                                      </p:cBhvr>
                                      <p:to>
                                        <p:strVal val="visible"/>
                                      </p:to>
                                    </p:set>
                                    <p:animEffect transition="in" filter="wipe(left)">
                                      <p:cBhvr>
                                        <p:cTn id="12" dur="500"/>
                                        <p:tgtEl>
                                          <p:spTgt spid="5683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8325"/>
                                        </p:tgtEl>
                                        <p:attrNameLst>
                                          <p:attrName>style.visibility</p:attrName>
                                        </p:attrNameLst>
                                      </p:cBhvr>
                                      <p:to>
                                        <p:strVal val="visible"/>
                                      </p:to>
                                    </p:set>
                                    <p:animEffect transition="in" filter="wipe(left)">
                                      <p:cBhvr>
                                        <p:cTn id="17" dur="500"/>
                                        <p:tgtEl>
                                          <p:spTgt spid="568325"/>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568326"/>
                                        </p:tgtEl>
                                        <p:attrNameLst>
                                          <p:attrName>style.visibility</p:attrName>
                                        </p:attrNameLst>
                                      </p:cBhvr>
                                      <p:to>
                                        <p:strVal val="visible"/>
                                      </p:to>
                                    </p:set>
                                    <p:animEffect transition="in" filter="wipe(left)">
                                      <p:cBhvr>
                                        <p:cTn id="21" dur="500"/>
                                        <p:tgtEl>
                                          <p:spTgt spid="568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36" grpId="0" autoUpdateAnimBg="0"/>
      <p:bldP spid="56833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Box 9"/>
          <p:cNvSpPr txBox="1">
            <a:spLocks noChangeArrowheads="1"/>
          </p:cNvSpPr>
          <p:nvPr/>
        </p:nvSpPr>
        <p:spPr bwMode="auto">
          <a:xfrm>
            <a:off x="1295400" y="685800"/>
            <a:ext cx="6732588" cy="954088"/>
          </a:xfrm>
          <a:prstGeom prst="rect">
            <a:avLst/>
          </a:prstGeom>
          <a:noFill/>
          <a:ln w="9525">
            <a:noFill/>
            <a:miter lim="800000"/>
            <a:headEnd/>
            <a:tailEnd/>
          </a:ln>
        </p:spPr>
        <p:txBody>
          <a:bodyPr>
            <a:spAutoFit/>
          </a:bodyPr>
          <a:lstStyle/>
          <a:p>
            <a:r>
              <a:rPr lang="en-US" altLang="zh-CN"/>
              <a:t>If any Polynomial                           can be established correctly,  </a:t>
            </a:r>
            <a:endParaRPr lang="zh-CN" altLang="en-US"/>
          </a:p>
        </p:txBody>
      </p:sp>
      <p:sp>
        <p:nvSpPr>
          <p:cNvPr id="224259"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24260" name="Object 4"/>
          <p:cNvGraphicFramePr>
            <a:graphicFrameLocks noChangeAspect="1"/>
          </p:cNvGraphicFramePr>
          <p:nvPr/>
        </p:nvGraphicFramePr>
        <p:xfrm>
          <a:off x="4284663" y="788988"/>
          <a:ext cx="1943100" cy="376237"/>
        </p:xfrm>
        <a:graphic>
          <a:graphicData uri="http://schemas.openxmlformats.org/presentationml/2006/ole">
            <p:oleObj spid="_x0000_s224260" name="Equation" r:id="rId3" imgW="761669" imgH="228501" progId="">
              <p:embed/>
            </p:oleObj>
          </a:graphicData>
        </a:graphic>
      </p:graphicFrame>
      <p:sp>
        <p:nvSpPr>
          <p:cNvPr id="224261" name="矩形 13"/>
          <p:cNvSpPr>
            <a:spLocks noChangeArrowheads="1"/>
          </p:cNvSpPr>
          <p:nvPr/>
        </p:nvSpPr>
        <p:spPr bwMode="auto">
          <a:xfrm>
            <a:off x="1295400" y="1989138"/>
            <a:ext cx="1409700" cy="522287"/>
          </a:xfrm>
          <a:prstGeom prst="rect">
            <a:avLst/>
          </a:prstGeom>
          <a:noFill/>
          <a:ln w="9525">
            <a:noFill/>
            <a:miter lim="800000"/>
            <a:headEnd/>
            <a:tailEnd/>
          </a:ln>
        </p:spPr>
        <p:txBody>
          <a:bodyPr wrap="none">
            <a:spAutoFit/>
          </a:bodyPr>
          <a:lstStyle/>
          <a:p>
            <a:r>
              <a:rPr lang="en-US" altLang="zh-CN"/>
              <a:t>Namely </a:t>
            </a:r>
            <a:endParaRPr lang="zh-CN" altLang="en-US"/>
          </a:p>
        </p:txBody>
      </p:sp>
      <p:sp>
        <p:nvSpPr>
          <p:cNvPr id="224262"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24263" name="Object 7"/>
          <p:cNvGraphicFramePr>
            <a:graphicFrameLocks noChangeAspect="1"/>
          </p:cNvGraphicFramePr>
          <p:nvPr/>
        </p:nvGraphicFramePr>
        <p:xfrm>
          <a:off x="2705100" y="1638300"/>
          <a:ext cx="2874963" cy="1223963"/>
        </p:xfrm>
        <a:graphic>
          <a:graphicData uri="http://schemas.openxmlformats.org/presentationml/2006/ole">
            <p:oleObj spid="_x0000_s224263" name="Equation" r:id="rId4" imgW="1435100" imgH="469900" progId="">
              <p:embed/>
            </p:oleObj>
          </a:graphicData>
        </a:graphic>
      </p:graphicFrame>
      <p:sp>
        <p:nvSpPr>
          <p:cNvPr id="224264"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24265" name="Object 9"/>
          <p:cNvGraphicFramePr>
            <a:graphicFrameLocks noChangeAspect="1"/>
          </p:cNvGraphicFramePr>
          <p:nvPr/>
        </p:nvGraphicFramePr>
        <p:xfrm>
          <a:off x="6156325" y="2087563"/>
          <a:ext cx="2232025" cy="460375"/>
        </p:xfrm>
        <a:graphic>
          <a:graphicData uri="http://schemas.openxmlformats.org/presentationml/2006/ole">
            <p:oleObj spid="_x0000_s224265" name="Equation" r:id="rId5" imgW="748975" imgH="203112" progId="">
              <p:embed/>
            </p:oleObj>
          </a:graphicData>
        </a:graphic>
      </p:graphicFrame>
      <p:sp>
        <p:nvSpPr>
          <p:cNvPr id="224266" name="矩形 19"/>
          <p:cNvSpPr>
            <a:spLocks noChangeArrowheads="1"/>
          </p:cNvSpPr>
          <p:nvPr/>
        </p:nvSpPr>
        <p:spPr bwMode="auto">
          <a:xfrm>
            <a:off x="1116013" y="2924175"/>
            <a:ext cx="7056437" cy="954088"/>
          </a:xfrm>
          <a:prstGeom prst="rect">
            <a:avLst/>
          </a:prstGeom>
          <a:noFill/>
          <a:ln w="9525">
            <a:noFill/>
            <a:miter lim="800000"/>
            <a:headEnd/>
            <a:tailEnd/>
          </a:ln>
        </p:spPr>
        <p:txBody>
          <a:bodyPr>
            <a:spAutoFit/>
          </a:bodyPr>
          <a:lstStyle/>
          <a:p>
            <a:r>
              <a:rPr lang="en-US" altLang="zh-CN"/>
              <a:t>However based on m+1 order polynomial, it can not be established correctly, namely </a:t>
            </a:r>
            <a:endParaRPr lang="zh-CN" altLang="zh-CN"/>
          </a:p>
        </p:txBody>
      </p:sp>
      <p:sp>
        <p:nvSpPr>
          <p:cNvPr id="224267"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24268" name="Object 12"/>
          <p:cNvGraphicFramePr>
            <a:graphicFrameLocks noChangeAspect="1"/>
          </p:cNvGraphicFramePr>
          <p:nvPr/>
        </p:nvGraphicFramePr>
        <p:xfrm>
          <a:off x="1835150" y="4221163"/>
          <a:ext cx="4824413" cy="863600"/>
        </p:xfrm>
        <a:graphic>
          <a:graphicData uri="http://schemas.openxmlformats.org/presentationml/2006/ole">
            <p:oleObj spid="_x0000_s224268" name="Equation" r:id="rId6" imgW="1320227" imgH="431613" progId="">
              <p:embed/>
            </p:oleObj>
          </a:graphicData>
        </a:graphic>
      </p:graphicFrame>
      <p:sp>
        <p:nvSpPr>
          <p:cNvPr id="224269" name="矩形 22"/>
          <p:cNvSpPr>
            <a:spLocks noChangeArrowheads="1"/>
          </p:cNvSpPr>
          <p:nvPr/>
        </p:nvSpPr>
        <p:spPr bwMode="auto">
          <a:xfrm>
            <a:off x="1295400" y="5084763"/>
            <a:ext cx="6445250" cy="954087"/>
          </a:xfrm>
          <a:prstGeom prst="rect">
            <a:avLst/>
          </a:prstGeom>
          <a:noFill/>
          <a:ln w="9525">
            <a:noFill/>
            <a:miter lim="800000"/>
            <a:headEnd/>
            <a:tailEnd/>
          </a:ln>
        </p:spPr>
        <p:txBody>
          <a:bodyPr>
            <a:spAutoFit/>
          </a:bodyPr>
          <a:lstStyle/>
          <a:p>
            <a:r>
              <a:rPr lang="en-US" altLang="zh-CN"/>
              <a:t>So we call that quadrature formula has m-order algebraic precision. </a:t>
            </a:r>
            <a:endParaRPr lang="zh-CN" altLang="zh-C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282" name="Object 2"/>
          <p:cNvGraphicFramePr>
            <a:graphicFrameLocks noChangeAspect="1"/>
          </p:cNvGraphicFramePr>
          <p:nvPr/>
        </p:nvGraphicFramePr>
        <p:xfrm>
          <a:off x="468313" y="765175"/>
          <a:ext cx="3097212" cy="746125"/>
        </p:xfrm>
        <a:graphic>
          <a:graphicData uri="http://schemas.openxmlformats.org/presentationml/2006/ole">
            <p:oleObj spid="_x0000_s225282" name="公式" r:id="rId4" imgW="1523339" imgH="406224" progId="Equation.3">
              <p:embed/>
            </p:oleObj>
          </a:graphicData>
        </a:graphic>
      </p:graphicFrame>
      <p:graphicFrame>
        <p:nvGraphicFramePr>
          <p:cNvPr id="566280" name="Object 3"/>
          <p:cNvGraphicFramePr>
            <a:graphicFrameLocks noChangeAspect="1"/>
          </p:cNvGraphicFramePr>
          <p:nvPr/>
        </p:nvGraphicFramePr>
        <p:xfrm>
          <a:off x="2062163" y="2220913"/>
          <a:ext cx="3816350" cy="2133600"/>
        </p:xfrm>
        <a:graphic>
          <a:graphicData uri="http://schemas.openxmlformats.org/presentationml/2006/ole">
            <p:oleObj spid="_x0000_s225283" name="公式" r:id="rId5" imgW="2044700" imgH="1143000" progId="Equation.3">
              <p:embed/>
            </p:oleObj>
          </a:graphicData>
        </a:graphic>
      </p:graphicFrame>
      <p:graphicFrame>
        <p:nvGraphicFramePr>
          <p:cNvPr id="566281" name="Object 4"/>
          <p:cNvGraphicFramePr>
            <a:graphicFrameLocks noChangeAspect="1"/>
          </p:cNvGraphicFramePr>
          <p:nvPr/>
        </p:nvGraphicFramePr>
        <p:xfrm>
          <a:off x="2124075" y="4652963"/>
          <a:ext cx="1366838" cy="725487"/>
        </p:xfrm>
        <a:graphic>
          <a:graphicData uri="http://schemas.openxmlformats.org/presentationml/2006/ole">
            <p:oleObj spid="_x0000_s225284" name="Equation" r:id="rId6" imgW="622030" imgH="330057" progId="Equation.3">
              <p:embed/>
            </p:oleObj>
          </a:graphicData>
        </a:graphic>
      </p:graphicFrame>
      <p:graphicFrame>
        <p:nvGraphicFramePr>
          <p:cNvPr id="566282" name="Object 5"/>
          <p:cNvGraphicFramePr>
            <a:graphicFrameLocks noChangeAspect="1"/>
          </p:cNvGraphicFramePr>
          <p:nvPr/>
        </p:nvGraphicFramePr>
        <p:xfrm>
          <a:off x="3563938" y="4508500"/>
          <a:ext cx="1787525" cy="944563"/>
        </p:xfrm>
        <a:graphic>
          <a:graphicData uri="http://schemas.openxmlformats.org/presentationml/2006/ole">
            <p:oleObj spid="_x0000_s225285" name="Equation" r:id="rId7" imgW="812447" imgH="431613" progId="Equation.3">
              <p:embed/>
            </p:oleObj>
          </a:graphicData>
        </a:graphic>
      </p:graphicFrame>
      <p:sp>
        <p:nvSpPr>
          <p:cNvPr id="566283" name="Text Box 11"/>
          <p:cNvSpPr txBox="1">
            <a:spLocks noChangeArrowheads="1"/>
          </p:cNvSpPr>
          <p:nvPr/>
        </p:nvSpPr>
        <p:spPr bwMode="auto">
          <a:xfrm>
            <a:off x="611188" y="5805488"/>
            <a:ext cx="8310562" cy="463550"/>
          </a:xfrm>
          <a:prstGeom prst="rect">
            <a:avLst/>
          </a:prstGeom>
          <a:noFill/>
          <a:ln w="9525">
            <a:noFill/>
            <a:miter lim="800000"/>
            <a:headEnd/>
            <a:tailEnd/>
          </a:ln>
        </p:spPr>
        <p:txBody>
          <a:bodyPr lIns="90000" tIns="46800" rIns="90000" bIns="46800">
            <a:spAutoFit/>
          </a:bodyPr>
          <a:lstStyle/>
          <a:p>
            <a:r>
              <a:rPr lang="en-US" altLang="zh-CN" sz="2400"/>
              <a:t>So that quadrature formula has the m  algebraic precision.</a:t>
            </a:r>
            <a:endParaRPr lang="zh-CN" altLang="zh-CN" sz="2400"/>
          </a:p>
        </p:txBody>
      </p:sp>
      <p:sp>
        <p:nvSpPr>
          <p:cNvPr id="225287" name="矩形 1"/>
          <p:cNvSpPr>
            <a:spLocks noChangeArrowheads="1"/>
          </p:cNvSpPr>
          <p:nvPr/>
        </p:nvSpPr>
        <p:spPr bwMode="auto">
          <a:xfrm>
            <a:off x="381000" y="404813"/>
            <a:ext cx="8655050" cy="1816100"/>
          </a:xfrm>
          <a:prstGeom prst="rect">
            <a:avLst/>
          </a:prstGeom>
          <a:noFill/>
          <a:ln w="9525">
            <a:noFill/>
            <a:miter lim="800000"/>
            <a:headEnd/>
            <a:tailEnd/>
          </a:ln>
        </p:spPr>
        <p:txBody>
          <a:bodyPr>
            <a:spAutoFit/>
          </a:bodyPr>
          <a:lstStyle/>
          <a:p>
            <a:r>
              <a:rPr lang="en-US" altLang="zh-CN"/>
              <a:t>Generally, in order to get quadrature formula</a:t>
            </a:r>
          </a:p>
          <a:p>
            <a:r>
              <a:rPr lang="en-US" altLang="zh-CN"/>
              <a:t>                                    has the m order algebraic precision.</a:t>
            </a:r>
          </a:p>
          <a:p>
            <a:r>
              <a:rPr lang="en-US" altLang="zh-CN"/>
              <a:t>we should let it be correctly established on </a:t>
            </a:r>
            <a:r>
              <a:rPr lang="en-US" altLang="zh-CN" b="1" i="1"/>
              <a:t>f </a:t>
            </a:r>
            <a:r>
              <a:rPr lang="en-US" altLang="zh-CN" b="1"/>
              <a:t>(</a:t>
            </a:r>
            <a:r>
              <a:rPr lang="en-US" altLang="zh-CN" b="1" i="1"/>
              <a:t>x</a:t>
            </a:r>
            <a:r>
              <a:rPr lang="en-US" altLang="zh-CN" b="1"/>
              <a:t>) = 1, </a:t>
            </a:r>
            <a:r>
              <a:rPr lang="en-US" altLang="zh-CN" b="1" i="1"/>
              <a:t>x</a:t>
            </a:r>
            <a:r>
              <a:rPr lang="zh-CN" altLang="zh-CN" b="1"/>
              <a:t>，</a:t>
            </a:r>
            <a:r>
              <a:rPr lang="en-US" altLang="zh-CN" b="1"/>
              <a:t>…</a:t>
            </a:r>
            <a:r>
              <a:rPr lang="zh-CN" altLang="zh-CN" b="1"/>
              <a:t>，</a:t>
            </a:r>
            <a:r>
              <a:rPr lang="en-US" altLang="zh-CN" b="1" i="1"/>
              <a:t>x</a:t>
            </a:r>
            <a:r>
              <a:rPr lang="en-US" altLang="zh-CN" b="1" i="1" baseline="30000"/>
              <a:t>m </a:t>
            </a:r>
            <a:r>
              <a:rPr lang="en-US" altLang="zh-CN"/>
              <a:t>, that requires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66280"/>
                                        </p:tgtEl>
                                        <p:attrNameLst>
                                          <p:attrName>style.visibility</p:attrName>
                                        </p:attrNameLst>
                                      </p:cBhvr>
                                      <p:to>
                                        <p:strVal val="visible"/>
                                      </p:to>
                                    </p:set>
                                    <p:animEffect transition="in" filter="wipe(up)">
                                      <p:cBhvr>
                                        <p:cTn id="7" dur="500"/>
                                        <p:tgtEl>
                                          <p:spTgt spid="5662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6281"/>
                                        </p:tgtEl>
                                        <p:attrNameLst>
                                          <p:attrName>style.visibility</p:attrName>
                                        </p:attrNameLst>
                                      </p:cBhvr>
                                      <p:to>
                                        <p:strVal val="visible"/>
                                      </p:to>
                                    </p:set>
                                    <p:animEffect transition="in" filter="wipe(left)">
                                      <p:cBhvr>
                                        <p:cTn id="12" dur="500"/>
                                        <p:tgtEl>
                                          <p:spTgt spid="5662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6282"/>
                                        </p:tgtEl>
                                        <p:attrNameLst>
                                          <p:attrName>style.visibility</p:attrName>
                                        </p:attrNameLst>
                                      </p:cBhvr>
                                      <p:to>
                                        <p:strVal val="visible"/>
                                      </p:to>
                                    </p:set>
                                    <p:animEffect transition="in" filter="wipe(left)">
                                      <p:cBhvr>
                                        <p:cTn id="17" dur="500"/>
                                        <p:tgtEl>
                                          <p:spTgt spid="5662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6283"/>
                                        </p:tgtEl>
                                        <p:attrNameLst>
                                          <p:attrName>style.visibility</p:attrName>
                                        </p:attrNameLst>
                                      </p:cBhvr>
                                      <p:to>
                                        <p:strVal val="visible"/>
                                      </p:to>
                                    </p:set>
                                    <p:animEffect transition="in" filter="wipe(left)">
                                      <p:cBhvr>
                                        <p:cTn id="22" dur="500"/>
                                        <p:tgtEl>
                                          <p:spTgt spid="566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8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2418" name="Group 1026"/>
          <p:cNvGrpSpPr>
            <a:grpSpLocks noChangeAspect="1"/>
          </p:cNvGrpSpPr>
          <p:nvPr/>
        </p:nvGrpSpPr>
        <p:grpSpPr bwMode="auto">
          <a:xfrm>
            <a:off x="6096000" y="654050"/>
            <a:ext cx="2073275" cy="1403350"/>
            <a:chOff x="2352" y="2592"/>
            <a:chExt cx="1632" cy="1104"/>
          </a:xfrm>
        </p:grpSpPr>
        <p:sp>
          <p:nvSpPr>
            <p:cNvPr id="227331" name="AutoShape 1027"/>
            <p:cNvSpPr>
              <a:spLocks noChangeAspect="1" noChangeArrowheads="1"/>
            </p:cNvSpPr>
            <p:nvPr/>
          </p:nvSpPr>
          <p:spPr bwMode="auto">
            <a:xfrm flipH="1">
              <a:off x="2352" y="2592"/>
              <a:ext cx="1632" cy="528"/>
            </a:xfrm>
            <a:prstGeom prst="rtTriangle">
              <a:avLst/>
            </a:prstGeom>
            <a:solidFill>
              <a:schemeClr val="accent1"/>
            </a:solidFill>
            <a:ln w="9525">
              <a:noFill/>
              <a:miter lim="800000"/>
              <a:headEnd/>
              <a:tailEnd/>
            </a:ln>
          </p:spPr>
          <p:txBody>
            <a:bodyPr wrap="none" anchor="ctr"/>
            <a:lstStyle/>
            <a:p>
              <a:endParaRPr lang="zh-CN" altLang="en-US"/>
            </a:p>
          </p:txBody>
        </p:sp>
        <p:sp>
          <p:nvSpPr>
            <p:cNvPr id="227332" name="Rectangle 1028"/>
            <p:cNvSpPr>
              <a:spLocks noChangeAspect="1" noChangeArrowheads="1"/>
            </p:cNvSpPr>
            <p:nvPr/>
          </p:nvSpPr>
          <p:spPr bwMode="auto">
            <a:xfrm>
              <a:off x="2352" y="3120"/>
              <a:ext cx="1632" cy="576"/>
            </a:xfrm>
            <a:prstGeom prst="rect">
              <a:avLst/>
            </a:prstGeom>
            <a:solidFill>
              <a:schemeClr val="accent1"/>
            </a:solidFill>
            <a:ln w="9525">
              <a:noFill/>
              <a:miter lim="800000"/>
              <a:headEnd/>
              <a:tailEnd/>
            </a:ln>
          </p:spPr>
          <p:txBody>
            <a:bodyPr wrap="none" anchor="ctr"/>
            <a:lstStyle/>
            <a:p>
              <a:endParaRPr lang="zh-CN" altLang="en-US"/>
            </a:p>
          </p:txBody>
        </p:sp>
      </p:grpSp>
      <p:grpSp>
        <p:nvGrpSpPr>
          <p:cNvPr id="572421" name="Group 1029"/>
          <p:cNvGrpSpPr>
            <a:grpSpLocks noChangeAspect="1"/>
          </p:cNvGrpSpPr>
          <p:nvPr/>
        </p:nvGrpSpPr>
        <p:grpSpPr bwMode="auto">
          <a:xfrm>
            <a:off x="5973763" y="381000"/>
            <a:ext cx="2317750" cy="1952625"/>
            <a:chOff x="2256" y="2400"/>
            <a:chExt cx="1824" cy="1536"/>
          </a:xfrm>
        </p:grpSpPr>
        <p:sp>
          <p:nvSpPr>
            <p:cNvPr id="227334" name="Line 1030"/>
            <p:cNvSpPr>
              <a:spLocks noChangeAspect="1" noChangeShapeType="1"/>
            </p:cNvSpPr>
            <p:nvPr/>
          </p:nvSpPr>
          <p:spPr bwMode="auto">
            <a:xfrm>
              <a:off x="2256" y="3696"/>
              <a:ext cx="1824" cy="0"/>
            </a:xfrm>
            <a:prstGeom prst="line">
              <a:avLst/>
            </a:prstGeom>
            <a:noFill/>
            <a:ln w="15875">
              <a:solidFill>
                <a:schemeClr val="tx1"/>
              </a:solidFill>
              <a:round/>
              <a:headEnd/>
              <a:tailEnd/>
            </a:ln>
          </p:spPr>
          <p:txBody>
            <a:bodyPr/>
            <a:lstStyle/>
            <a:p>
              <a:endParaRPr lang="zh-CN" altLang="en-US"/>
            </a:p>
          </p:txBody>
        </p:sp>
        <p:sp>
          <p:nvSpPr>
            <p:cNvPr id="227335" name="Line 1031"/>
            <p:cNvSpPr>
              <a:spLocks noChangeAspect="1" noChangeShapeType="1"/>
            </p:cNvSpPr>
            <p:nvPr/>
          </p:nvSpPr>
          <p:spPr bwMode="auto">
            <a:xfrm flipV="1">
              <a:off x="2352" y="2400"/>
              <a:ext cx="0" cy="1296"/>
            </a:xfrm>
            <a:prstGeom prst="line">
              <a:avLst/>
            </a:prstGeom>
            <a:noFill/>
            <a:ln w="15875">
              <a:solidFill>
                <a:schemeClr val="tx1"/>
              </a:solidFill>
              <a:round/>
              <a:headEnd/>
              <a:tailEnd/>
            </a:ln>
          </p:spPr>
          <p:txBody>
            <a:bodyPr/>
            <a:lstStyle/>
            <a:p>
              <a:endParaRPr lang="zh-CN" altLang="en-US"/>
            </a:p>
          </p:txBody>
        </p:sp>
        <p:sp>
          <p:nvSpPr>
            <p:cNvPr id="227336" name="Line 1032"/>
            <p:cNvSpPr>
              <a:spLocks noChangeAspect="1" noChangeShapeType="1"/>
            </p:cNvSpPr>
            <p:nvPr/>
          </p:nvSpPr>
          <p:spPr bwMode="auto">
            <a:xfrm flipV="1">
              <a:off x="3984" y="2400"/>
              <a:ext cx="0" cy="1296"/>
            </a:xfrm>
            <a:prstGeom prst="line">
              <a:avLst/>
            </a:prstGeom>
            <a:noFill/>
            <a:ln w="15875">
              <a:solidFill>
                <a:schemeClr val="tx1"/>
              </a:solidFill>
              <a:round/>
              <a:headEnd/>
              <a:tailEnd/>
            </a:ln>
          </p:spPr>
          <p:txBody>
            <a:bodyPr/>
            <a:lstStyle/>
            <a:p>
              <a:endParaRPr lang="zh-CN" altLang="en-US"/>
            </a:p>
          </p:txBody>
        </p:sp>
        <p:sp>
          <p:nvSpPr>
            <p:cNvPr id="227337" name="Freeform 1033"/>
            <p:cNvSpPr>
              <a:spLocks noChangeAspect="1"/>
            </p:cNvSpPr>
            <p:nvPr/>
          </p:nvSpPr>
          <p:spPr bwMode="auto">
            <a:xfrm>
              <a:off x="2352" y="2584"/>
              <a:ext cx="1632" cy="536"/>
            </a:xfrm>
            <a:custGeom>
              <a:avLst/>
              <a:gdLst>
                <a:gd name="T0" fmla="*/ 0 w 1632"/>
                <a:gd name="T1" fmla="*/ 536 h 536"/>
                <a:gd name="T2" fmla="*/ 144 w 1632"/>
                <a:gd name="T3" fmla="*/ 392 h 536"/>
                <a:gd name="T4" fmla="*/ 336 w 1632"/>
                <a:gd name="T5" fmla="*/ 344 h 536"/>
                <a:gd name="T6" fmla="*/ 576 w 1632"/>
                <a:gd name="T7" fmla="*/ 392 h 536"/>
                <a:gd name="T8" fmla="*/ 816 w 1632"/>
                <a:gd name="T9" fmla="*/ 344 h 536"/>
                <a:gd name="T10" fmla="*/ 1200 w 1632"/>
                <a:gd name="T11" fmla="*/ 56 h 536"/>
                <a:gd name="T12" fmla="*/ 1632 w 1632"/>
                <a:gd name="T13" fmla="*/ 8 h 536"/>
                <a:gd name="T14" fmla="*/ 0 60000 65536"/>
                <a:gd name="T15" fmla="*/ 0 60000 65536"/>
                <a:gd name="T16" fmla="*/ 0 60000 65536"/>
                <a:gd name="T17" fmla="*/ 0 60000 65536"/>
                <a:gd name="T18" fmla="*/ 0 60000 65536"/>
                <a:gd name="T19" fmla="*/ 0 60000 65536"/>
                <a:gd name="T20" fmla="*/ 0 60000 65536"/>
                <a:gd name="T21" fmla="*/ 0 w 1632"/>
                <a:gd name="T22" fmla="*/ 0 h 536"/>
                <a:gd name="T23" fmla="*/ 1632 w 1632"/>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2" h="536">
                  <a:moveTo>
                    <a:pt x="0" y="536"/>
                  </a:moveTo>
                  <a:cubicBezTo>
                    <a:pt x="44" y="480"/>
                    <a:pt x="88" y="424"/>
                    <a:pt x="144" y="392"/>
                  </a:cubicBezTo>
                  <a:cubicBezTo>
                    <a:pt x="200" y="360"/>
                    <a:pt x="264" y="344"/>
                    <a:pt x="336" y="344"/>
                  </a:cubicBezTo>
                  <a:cubicBezTo>
                    <a:pt x="408" y="344"/>
                    <a:pt x="496" y="392"/>
                    <a:pt x="576" y="392"/>
                  </a:cubicBezTo>
                  <a:cubicBezTo>
                    <a:pt x="656" y="392"/>
                    <a:pt x="712" y="400"/>
                    <a:pt x="816" y="344"/>
                  </a:cubicBezTo>
                  <a:cubicBezTo>
                    <a:pt x="920" y="288"/>
                    <a:pt x="1064" y="112"/>
                    <a:pt x="1200" y="56"/>
                  </a:cubicBezTo>
                  <a:cubicBezTo>
                    <a:pt x="1336" y="0"/>
                    <a:pt x="1484" y="4"/>
                    <a:pt x="1632" y="8"/>
                  </a:cubicBezTo>
                </a:path>
              </a:pathLst>
            </a:custGeom>
            <a:noFill/>
            <a:ln w="19050">
              <a:solidFill>
                <a:schemeClr val="accent2"/>
              </a:solidFill>
              <a:round/>
              <a:headEnd/>
              <a:tailEnd/>
            </a:ln>
          </p:spPr>
          <p:txBody>
            <a:bodyPr/>
            <a:lstStyle/>
            <a:p>
              <a:endParaRPr lang="zh-CN" altLang="en-US"/>
            </a:p>
          </p:txBody>
        </p:sp>
        <p:sp>
          <p:nvSpPr>
            <p:cNvPr id="227338" name="Text Box 1034"/>
            <p:cNvSpPr txBox="1">
              <a:spLocks noChangeAspect="1" noChangeArrowheads="1"/>
            </p:cNvSpPr>
            <p:nvPr/>
          </p:nvSpPr>
          <p:spPr bwMode="auto">
            <a:xfrm>
              <a:off x="3215" y="2400"/>
              <a:ext cx="431" cy="289"/>
            </a:xfrm>
            <a:prstGeom prst="rect">
              <a:avLst/>
            </a:prstGeom>
            <a:noFill/>
            <a:ln w="9525">
              <a:noFill/>
              <a:miter lim="800000"/>
              <a:headEnd/>
              <a:tailEnd/>
            </a:ln>
          </p:spPr>
          <p:txBody>
            <a:bodyPr>
              <a:spAutoFit/>
            </a:bodyPr>
            <a:lstStyle/>
            <a:p>
              <a:pPr algn="ctr">
                <a:spcBef>
                  <a:spcPct val="50000"/>
                </a:spcBef>
              </a:pPr>
              <a:r>
                <a:rPr lang="en-US" altLang="zh-CN" sz="1800" b="1" i="1">
                  <a:solidFill>
                    <a:schemeClr val="accent2"/>
                  </a:solidFill>
                </a:rPr>
                <a:t>f</a:t>
              </a:r>
              <a:r>
                <a:rPr lang="en-US" altLang="zh-CN" sz="1800" b="1">
                  <a:solidFill>
                    <a:schemeClr val="accent2"/>
                  </a:solidFill>
                </a:rPr>
                <a:t>(</a:t>
              </a:r>
              <a:r>
                <a:rPr lang="en-US" altLang="zh-CN" sz="1800" b="1" i="1">
                  <a:solidFill>
                    <a:schemeClr val="accent2"/>
                  </a:solidFill>
                </a:rPr>
                <a:t>x</a:t>
              </a:r>
              <a:r>
                <a:rPr lang="en-US" altLang="zh-CN" sz="1800" b="1">
                  <a:solidFill>
                    <a:schemeClr val="accent2"/>
                  </a:solidFill>
                </a:rPr>
                <a:t>)</a:t>
              </a:r>
              <a:endParaRPr lang="en-US" altLang="zh-CN" sz="1800" b="1" i="1">
                <a:solidFill>
                  <a:schemeClr val="accent2"/>
                </a:solidFill>
              </a:endParaRPr>
            </a:p>
          </p:txBody>
        </p:sp>
        <p:sp>
          <p:nvSpPr>
            <p:cNvPr id="227339" name="Text Box 1035"/>
            <p:cNvSpPr txBox="1">
              <a:spLocks noChangeAspect="1" noChangeArrowheads="1"/>
            </p:cNvSpPr>
            <p:nvPr/>
          </p:nvSpPr>
          <p:spPr bwMode="auto">
            <a:xfrm>
              <a:off x="2256" y="3648"/>
              <a:ext cx="192" cy="288"/>
            </a:xfrm>
            <a:prstGeom prst="rect">
              <a:avLst/>
            </a:prstGeom>
            <a:noFill/>
            <a:ln w="9525">
              <a:noFill/>
              <a:miter lim="800000"/>
              <a:headEnd/>
              <a:tailEnd/>
            </a:ln>
          </p:spPr>
          <p:txBody>
            <a:bodyPr>
              <a:spAutoFit/>
            </a:bodyPr>
            <a:lstStyle/>
            <a:p>
              <a:pPr algn="ctr">
                <a:spcBef>
                  <a:spcPct val="50000"/>
                </a:spcBef>
              </a:pPr>
              <a:r>
                <a:rPr lang="en-US" altLang="zh-CN" sz="1800" b="1" i="1"/>
                <a:t>a</a:t>
              </a:r>
            </a:p>
          </p:txBody>
        </p:sp>
        <p:sp>
          <p:nvSpPr>
            <p:cNvPr id="227340" name="Text Box 1036"/>
            <p:cNvSpPr txBox="1">
              <a:spLocks noChangeAspect="1" noChangeArrowheads="1"/>
            </p:cNvSpPr>
            <p:nvPr/>
          </p:nvSpPr>
          <p:spPr bwMode="auto">
            <a:xfrm>
              <a:off x="3887" y="3648"/>
              <a:ext cx="193" cy="288"/>
            </a:xfrm>
            <a:prstGeom prst="rect">
              <a:avLst/>
            </a:prstGeom>
            <a:noFill/>
            <a:ln w="9525">
              <a:noFill/>
              <a:miter lim="800000"/>
              <a:headEnd/>
              <a:tailEnd/>
            </a:ln>
          </p:spPr>
          <p:txBody>
            <a:bodyPr>
              <a:spAutoFit/>
            </a:bodyPr>
            <a:lstStyle/>
            <a:p>
              <a:pPr algn="ctr">
                <a:spcBef>
                  <a:spcPct val="50000"/>
                </a:spcBef>
              </a:pPr>
              <a:r>
                <a:rPr lang="en-US" altLang="zh-CN" sz="1800" b="1" i="1"/>
                <a:t>b</a:t>
              </a:r>
            </a:p>
          </p:txBody>
        </p:sp>
      </p:grpSp>
      <p:grpSp>
        <p:nvGrpSpPr>
          <p:cNvPr id="572429" name="Group 1037"/>
          <p:cNvGrpSpPr>
            <a:grpSpLocks noChangeAspect="1"/>
          </p:cNvGrpSpPr>
          <p:nvPr/>
        </p:nvGrpSpPr>
        <p:grpSpPr bwMode="auto">
          <a:xfrm>
            <a:off x="5486400" y="1296988"/>
            <a:ext cx="609600" cy="731837"/>
            <a:chOff x="1872" y="3120"/>
            <a:chExt cx="480" cy="576"/>
          </a:xfrm>
        </p:grpSpPr>
        <p:sp>
          <p:nvSpPr>
            <p:cNvPr id="227342" name="AutoShape 1038"/>
            <p:cNvSpPr>
              <a:spLocks noChangeAspect="1"/>
            </p:cNvSpPr>
            <p:nvPr/>
          </p:nvSpPr>
          <p:spPr bwMode="auto">
            <a:xfrm>
              <a:off x="2256" y="3120"/>
              <a:ext cx="96" cy="576"/>
            </a:xfrm>
            <a:prstGeom prst="leftBrace">
              <a:avLst>
                <a:gd name="adj1" fmla="val 50000"/>
                <a:gd name="adj2" fmla="val 50000"/>
              </a:avLst>
            </a:prstGeom>
            <a:noFill/>
            <a:ln w="9525">
              <a:solidFill>
                <a:schemeClr val="tx1"/>
              </a:solidFill>
              <a:round/>
              <a:headEnd/>
              <a:tailEnd/>
            </a:ln>
          </p:spPr>
          <p:txBody>
            <a:bodyPr wrap="none" anchor="ctr"/>
            <a:lstStyle/>
            <a:p>
              <a:endParaRPr lang="zh-CN" altLang="en-US"/>
            </a:p>
          </p:txBody>
        </p:sp>
        <p:sp>
          <p:nvSpPr>
            <p:cNvPr id="227343" name="Text Box 1039"/>
            <p:cNvSpPr txBox="1">
              <a:spLocks noChangeAspect="1" noChangeArrowheads="1"/>
            </p:cNvSpPr>
            <p:nvPr/>
          </p:nvSpPr>
          <p:spPr bwMode="auto">
            <a:xfrm>
              <a:off x="1872" y="3263"/>
              <a:ext cx="432" cy="289"/>
            </a:xfrm>
            <a:prstGeom prst="rect">
              <a:avLst/>
            </a:prstGeom>
            <a:noFill/>
            <a:ln w="9525">
              <a:noFill/>
              <a:miter lim="800000"/>
              <a:headEnd/>
              <a:tailEnd/>
            </a:ln>
          </p:spPr>
          <p:txBody>
            <a:bodyPr>
              <a:spAutoFit/>
            </a:bodyPr>
            <a:lstStyle/>
            <a:p>
              <a:pPr algn="ctr">
                <a:spcBef>
                  <a:spcPct val="50000"/>
                </a:spcBef>
              </a:pPr>
              <a:r>
                <a:rPr lang="en-US" altLang="zh-CN" sz="1800" b="1" i="1">
                  <a:solidFill>
                    <a:schemeClr val="accent2"/>
                  </a:solidFill>
                </a:rPr>
                <a:t>f</a:t>
              </a:r>
              <a:r>
                <a:rPr lang="en-US" altLang="zh-CN" sz="1800" b="1">
                  <a:solidFill>
                    <a:schemeClr val="accent2"/>
                  </a:solidFill>
                </a:rPr>
                <a:t>(</a:t>
              </a:r>
              <a:r>
                <a:rPr lang="en-US" altLang="zh-CN" sz="1800" b="1" i="1">
                  <a:solidFill>
                    <a:schemeClr val="accent2"/>
                  </a:solidFill>
                </a:rPr>
                <a:t>a</a:t>
              </a:r>
              <a:r>
                <a:rPr lang="en-US" altLang="zh-CN" sz="1800" b="1">
                  <a:solidFill>
                    <a:schemeClr val="accent2"/>
                  </a:solidFill>
                </a:rPr>
                <a:t>)</a:t>
              </a:r>
              <a:endParaRPr lang="en-US" altLang="zh-CN" sz="1800"/>
            </a:p>
          </p:txBody>
        </p:sp>
      </p:grpSp>
      <p:grpSp>
        <p:nvGrpSpPr>
          <p:cNvPr id="572432" name="Group 1040"/>
          <p:cNvGrpSpPr>
            <a:grpSpLocks noChangeAspect="1"/>
          </p:cNvGrpSpPr>
          <p:nvPr/>
        </p:nvGrpSpPr>
        <p:grpSpPr bwMode="auto">
          <a:xfrm>
            <a:off x="8169275" y="625475"/>
            <a:ext cx="671513" cy="1403350"/>
            <a:chOff x="3984" y="2592"/>
            <a:chExt cx="528" cy="1104"/>
          </a:xfrm>
        </p:grpSpPr>
        <p:sp>
          <p:nvSpPr>
            <p:cNvPr id="227345" name="AutoShape 1041"/>
            <p:cNvSpPr>
              <a:spLocks noChangeAspect="1"/>
            </p:cNvSpPr>
            <p:nvPr/>
          </p:nvSpPr>
          <p:spPr bwMode="auto">
            <a:xfrm>
              <a:off x="3984" y="2592"/>
              <a:ext cx="96" cy="1104"/>
            </a:xfrm>
            <a:prstGeom prst="rightBrace">
              <a:avLst>
                <a:gd name="adj1" fmla="val 95833"/>
                <a:gd name="adj2" fmla="val 50000"/>
              </a:avLst>
            </a:prstGeom>
            <a:noFill/>
            <a:ln w="9525">
              <a:solidFill>
                <a:schemeClr val="tx1"/>
              </a:solidFill>
              <a:round/>
              <a:headEnd/>
              <a:tailEnd/>
            </a:ln>
          </p:spPr>
          <p:txBody>
            <a:bodyPr wrap="none" anchor="ctr"/>
            <a:lstStyle/>
            <a:p>
              <a:endParaRPr lang="zh-CN" altLang="en-US"/>
            </a:p>
          </p:txBody>
        </p:sp>
        <p:sp>
          <p:nvSpPr>
            <p:cNvPr id="227346" name="Text Box 1042"/>
            <p:cNvSpPr txBox="1">
              <a:spLocks noChangeAspect="1" noChangeArrowheads="1"/>
            </p:cNvSpPr>
            <p:nvPr/>
          </p:nvSpPr>
          <p:spPr bwMode="auto">
            <a:xfrm>
              <a:off x="4080" y="3026"/>
              <a:ext cx="432" cy="288"/>
            </a:xfrm>
            <a:prstGeom prst="rect">
              <a:avLst/>
            </a:prstGeom>
            <a:noFill/>
            <a:ln w="9525">
              <a:noFill/>
              <a:miter lim="800000"/>
              <a:headEnd/>
              <a:tailEnd/>
            </a:ln>
          </p:spPr>
          <p:txBody>
            <a:bodyPr>
              <a:spAutoFit/>
            </a:bodyPr>
            <a:lstStyle/>
            <a:p>
              <a:pPr algn="ctr">
                <a:spcBef>
                  <a:spcPct val="50000"/>
                </a:spcBef>
              </a:pPr>
              <a:r>
                <a:rPr lang="en-US" altLang="zh-CN" sz="1800" b="1" i="1">
                  <a:solidFill>
                    <a:schemeClr val="accent2"/>
                  </a:solidFill>
                </a:rPr>
                <a:t>f</a:t>
              </a:r>
              <a:r>
                <a:rPr lang="en-US" altLang="zh-CN" sz="1800" b="1">
                  <a:solidFill>
                    <a:schemeClr val="accent2"/>
                  </a:solidFill>
                </a:rPr>
                <a:t>(</a:t>
              </a:r>
              <a:r>
                <a:rPr lang="en-US" altLang="zh-CN" sz="1800" b="1" i="1">
                  <a:solidFill>
                    <a:schemeClr val="accent2"/>
                  </a:solidFill>
                </a:rPr>
                <a:t>b</a:t>
              </a:r>
              <a:r>
                <a:rPr lang="en-US" altLang="zh-CN" sz="1800" b="1">
                  <a:solidFill>
                    <a:schemeClr val="accent2"/>
                  </a:solidFill>
                </a:rPr>
                <a:t>)</a:t>
              </a:r>
              <a:endParaRPr lang="en-US" altLang="zh-CN" sz="1800"/>
            </a:p>
          </p:txBody>
        </p:sp>
      </p:grpSp>
      <p:sp>
        <p:nvSpPr>
          <p:cNvPr id="572436" name="Text Box 1044"/>
          <p:cNvSpPr txBox="1">
            <a:spLocks noChangeArrowheads="1"/>
          </p:cNvSpPr>
          <p:nvPr/>
        </p:nvSpPr>
        <p:spPr bwMode="auto">
          <a:xfrm>
            <a:off x="590550" y="2874963"/>
            <a:ext cx="1562100" cy="461962"/>
          </a:xfrm>
          <a:prstGeom prst="rect">
            <a:avLst/>
          </a:prstGeom>
          <a:solidFill>
            <a:srgbClr val="FF3300"/>
          </a:solidFill>
          <a:ln w="9525">
            <a:noFill/>
            <a:miter lim="800000"/>
            <a:headEnd/>
            <a:tailEnd/>
          </a:ln>
        </p:spPr>
        <p:txBody>
          <a:bodyPr>
            <a:spAutoFit/>
          </a:bodyPr>
          <a:lstStyle/>
          <a:p>
            <a:pPr>
              <a:spcBef>
                <a:spcPct val="50000"/>
              </a:spcBef>
            </a:pPr>
            <a:r>
              <a:rPr lang="en-US" altLang="zh-CN" sz="2400" b="1"/>
              <a:t>Solution</a:t>
            </a:r>
            <a:r>
              <a:rPr lang="zh-CN" altLang="en-US" sz="2400" b="1"/>
              <a:t>：</a:t>
            </a:r>
          </a:p>
        </p:txBody>
      </p:sp>
      <p:sp>
        <p:nvSpPr>
          <p:cNvPr id="572451" name="Text Box 1059"/>
          <p:cNvSpPr txBox="1">
            <a:spLocks noChangeArrowheads="1"/>
          </p:cNvSpPr>
          <p:nvPr/>
        </p:nvSpPr>
        <p:spPr bwMode="auto">
          <a:xfrm>
            <a:off x="381000" y="381000"/>
            <a:ext cx="1454150" cy="400050"/>
          </a:xfrm>
          <a:prstGeom prst="rect">
            <a:avLst/>
          </a:prstGeom>
          <a:solidFill>
            <a:srgbClr val="FF3300"/>
          </a:solidFill>
          <a:ln w="9525">
            <a:noFill/>
            <a:miter lim="800000"/>
            <a:headEnd/>
            <a:tailEnd/>
          </a:ln>
        </p:spPr>
        <p:txBody>
          <a:bodyPr>
            <a:spAutoFit/>
          </a:bodyPr>
          <a:lstStyle/>
          <a:p>
            <a:pPr>
              <a:spcBef>
                <a:spcPct val="50000"/>
              </a:spcBef>
            </a:pPr>
            <a:r>
              <a:rPr lang="en-US" altLang="zh-CN" sz="2000" b="1"/>
              <a:t>Example 1</a:t>
            </a:r>
            <a:r>
              <a:rPr lang="zh-CN" altLang="en-US" sz="2000" b="1"/>
              <a:t>：</a:t>
            </a:r>
          </a:p>
        </p:txBody>
      </p:sp>
      <p:graphicFrame>
        <p:nvGraphicFramePr>
          <p:cNvPr id="572452" name="Object 21"/>
          <p:cNvGraphicFramePr>
            <a:graphicFrameLocks noChangeAspect="1"/>
          </p:cNvGraphicFramePr>
          <p:nvPr/>
        </p:nvGraphicFramePr>
        <p:xfrm>
          <a:off x="1200150" y="1382713"/>
          <a:ext cx="3581400" cy="735012"/>
        </p:xfrm>
        <a:graphic>
          <a:graphicData uri="http://schemas.openxmlformats.org/presentationml/2006/ole">
            <p:oleObj spid="_x0000_s227349" name="Equation" r:id="rId5" imgW="1968500" imgH="381000" progId="Equation.3">
              <p:embed/>
            </p:oleObj>
          </a:graphicData>
        </a:graphic>
      </p:graphicFrame>
      <p:sp>
        <p:nvSpPr>
          <p:cNvPr id="572453" name="Text Box 1061"/>
          <p:cNvSpPr txBox="1">
            <a:spLocks noChangeArrowheads="1"/>
          </p:cNvSpPr>
          <p:nvPr/>
        </p:nvSpPr>
        <p:spPr bwMode="auto">
          <a:xfrm>
            <a:off x="985838" y="2333625"/>
            <a:ext cx="4191000" cy="461963"/>
          </a:xfrm>
          <a:prstGeom prst="rect">
            <a:avLst/>
          </a:prstGeom>
          <a:noFill/>
          <a:ln w="9525">
            <a:noFill/>
            <a:miter lim="800000"/>
            <a:headEnd/>
            <a:tailEnd/>
          </a:ln>
        </p:spPr>
        <p:txBody>
          <a:bodyPr>
            <a:spAutoFit/>
          </a:bodyPr>
          <a:lstStyle/>
          <a:p>
            <a:r>
              <a:rPr lang="en-US" altLang="zh-CN" sz="2400"/>
              <a:t>Inspect of its algebraic precision</a:t>
            </a:r>
            <a:endParaRPr lang="zh-CN" altLang="zh-CN" sz="2400"/>
          </a:p>
        </p:txBody>
      </p:sp>
      <p:sp>
        <p:nvSpPr>
          <p:cNvPr id="572454" name="Text Box 1062"/>
          <p:cNvSpPr txBox="1">
            <a:spLocks noChangeArrowheads="1"/>
          </p:cNvSpPr>
          <p:nvPr/>
        </p:nvSpPr>
        <p:spPr bwMode="auto">
          <a:xfrm>
            <a:off x="827088" y="879475"/>
            <a:ext cx="4933950" cy="492125"/>
          </a:xfrm>
          <a:prstGeom prst="rect">
            <a:avLst/>
          </a:prstGeom>
          <a:noFill/>
          <a:ln w="9525">
            <a:noFill/>
            <a:miter lim="800000"/>
            <a:headEnd/>
            <a:tailEnd/>
          </a:ln>
        </p:spPr>
        <p:txBody>
          <a:bodyPr>
            <a:spAutoFit/>
          </a:bodyPr>
          <a:lstStyle/>
          <a:p>
            <a:pPr>
              <a:spcBef>
                <a:spcPct val="50000"/>
              </a:spcBef>
            </a:pPr>
            <a:r>
              <a:rPr lang="en-US" altLang="zh-CN" sz="2600" b="1">
                <a:solidFill>
                  <a:schemeClr val="accent2"/>
                </a:solidFill>
              </a:rPr>
              <a:t>According to Trapezium formula</a:t>
            </a:r>
            <a:endParaRPr lang="zh-CN" altLang="en-US" sz="2600" b="1">
              <a:solidFill>
                <a:schemeClr val="accent2"/>
              </a:solidFill>
              <a:sym typeface="Symbol" pitchFamily="18" charset="2"/>
            </a:endParaRPr>
          </a:p>
        </p:txBody>
      </p:sp>
      <p:sp>
        <p:nvSpPr>
          <p:cNvPr id="572455" name="Text Box 1063"/>
          <p:cNvSpPr txBox="1">
            <a:spLocks noChangeArrowheads="1"/>
          </p:cNvSpPr>
          <p:nvPr/>
        </p:nvSpPr>
        <p:spPr bwMode="auto">
          <a:xfrm>
            <a:off x="985838" y="3760788"/>
            <a:ext cx="7172325" cy="830262"/>
          </a:xfrm>
          <a:prstGeom prst="rect">
            <a:avLst/>
          </a:prstGeom>
          <a:noFill/>
          <a:ln w="9525">
            <a:noFill/>
            <a:miter lim="800000"/>
            <a:headEnd/>
            <a:tailEnd/>
          </a:ln>
        </p:spPr>
        <p:txBody>
          <a:bodyPr>
            <a:spAutoFit/>
          </a:bodyPr>
          <a:lstStyle/>
          <a:p>
            <a:r>
              <a:rPr lang="en-US" altLang="zh-CN" sz="2400"/>
              <a:t>Check the formula whether be established correctly gradually </a:t>
            </a:r>
            <a:endParaRPr lang="zh-CN" altLang="zh-CN"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2451"/>
                                        </p:tgtEl>
                                        <p:attrNameLst>
                                          <p:attrName>style.visibility</p:attrName>
                                        </p:attrNameLst>
                                      </p:cBhvr>
                                      <p:to>
                                        <p:strVal val="visible"/>
                                      </p:to>
                                    </p:set>
                                    <p:animEffect transition="in" filter="wipe(left)">
                                      <p:cBhvr>
                                        <p:cTn id="7" dur="500"/>
                                        <p:tgtEl>
                                          <p:spTgt spid="5724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2454"/>
                                        </p:tgtEl>
                                        <p:attrNameLst>
                                          <p:attrName>style.visibility</p:attrName>
                                        </p:attrNameLst>
                                      </p:cBhvr>
                                      <p:to>
                                        <p:strVal val="visible"/>
                                      </p:to>
                                    </p:set>
                                    <p:animEffect transition="in" filter="wipe(left)">
                                      <p:cBhvr>
                                        <p:cTn id="12" dur="500"/>
                                        <p:tgtEl>
                                          <p:spTgt spid="572454"/>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572452"/>
                                        </p:tgtEl>
                                        <p:attrNameLst>
                                          <p:attrName>style.visibility</p:attrName>
                                        </p:attrNameLst>
                                      </p:cBhvr>
                                      <p:to>
                                        <p:strVal val="visible"/>
                                      </p:to>
                                    </p:set>
                                    <p:animEffect transition="in" filter="wipe(left)">
                                      <p:cBhvr>
                                        <p:cTn id="16" dur="500"/>
                                        <p:tgtEl>
                                          <p:spTgt spid="5724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72453"/>
                                        </p:tgtEl>
                                        <p:attrNameLst>
                                          <p:attrName>style.visibility</p:attrName>
                                        </p:attrNameLst>
                                      </p:cBhvr>
                                      <p:to>
                                        <p:strVal val="visible"/>
                                      </p:to>
                                    </p:set>
                                    <p:animEffect transition="in" filter="wipe(left)">
                                      <p:cBhvr>
                                        <p:cTn id="21" dur="500"/>
                                        <p:tgtEl>
                                          <p:spTgt spid="5724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572421"/>
                                        </p:tgtEl>
                                        <p:attrNameLst>
                                          <p:attrName>style.visibility</p:attrName>
                                        </p:attrNameLst>
                                      </p:cBhvr>
                                      <p:to>
                                        <p:strVal val="visible"/>
                                      </p:to>
                                    </p:set>
                                    <p:animEffect transition="in" filter="wipe(left)">
                                      <p:cBhvr>
                                        <p:cTn id="26" dur="500"/>
                                        <p:tgtEl>
                                          <p:spTgt spid="572421"/>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72429"/>
                                        </p:tgtEl>
                                        <p:attrNameLst>
                                          <p:attrName>style.visibility</p:attrName>
                                        </p:attrNameLst>
                                      </p:cBhvr>
                                      <p:to>
                                        <p:strVal val="visible"/>
                                      </p:to>
                                    </p:set>
                                    <p:animEffect transition="in" filter="wipe(left)">
                                      <p:cBhvr>
                                        <p:cTn id="31" dur="500"/>
                                        <p:tgtEl>
                                          <p:spTgt spid="572429"/>
                                        </p:tgtEl>
                                      </p:cBhvr>
                                    </p:animEffect>
                                  </p:childTnLst>
                                  <p:subTnLst>
                                    <p:audio>
                                      <p:cMediaNode>
                                        <p:cTn display="0" masterRel="sameClick">
                                          <p:stCondLst>
                                            <p:cond evt="begin" delay="0">
                                              <p:tn val="29"/>
                                            </p:cond>
                                          </p:stCondLst>
                                          <p:endCondLst>
                                            <p:cond evt="onStopAudio" delay="0">
                                              <p:tgtEl>
                                                <p:sldTgt/>
                                              </p:tgtEl>
                                            </p:cond>
                                          </p:endCondLst>
                                        </p:cTn>
                                        <p:tgtEl>
                                          <p:sndTgt r:embed="rId4" name="typ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572432"/>
                                        </p:tgtEl>
                                        <p:attrNameLst>
                                          <p:attrName>style.visibility</p:attrName>
                                        </p:attrNameLst>
                                      </p:cBhvr>
                                      <p:to>
                                        <p:strVal val="visible"/>
                                      </p:to>
                                    </p:set>
                                    <p:animEffect transition="in" filter="wipe(left)">
                                      <p:cBhvr>
                                        <p:cTn id="36" dur="500"/>
                                        <p:tgtEl>
                                          <p:spTgt spid="572432"/>
                                        </p:tgtEl>
                                      </p:cBhvr>
                                    </p:animEffect>
                                  </p:childTnLst>
                                  <p:subTnLst>
                                    <p:audio>
                                      <p:cMediaNode>
                                        <p:cTn display="0" masterRel="sameClick">
                                          <p:stCondLst>
                                            <p:cond evt="begin" delay="0">
                                              <p:tn val="34"/>
                                            </p:cond>
                                          </p:stCondLst>
                                          <p:endCondLst>
                                            <p:cond evt="onStopAudio" delay="0">
                                              <p:tgtEl>
                                                <p:sldTgt/>
                                              </p:tgtEl>
                                            </p:cond>
                                          </p:endCondLst>
                                        </p:cTn>
                                        <p:tgtEl>
                                          <p:sndTgt r:embed="rId4"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572418"/>
                                        </p:tgtEl>
                                        <p:attrNameLst>
                                          <p:attrName>style.visibility</p:attrName>
                                        </p:attrNameLst>
                                      </p:cBhvr>
                                      <p:to>
                                        <p:strVal val="visible"/>
                                      </p:to>
                                    </p:set>
                                    <p:animEffect transition="in" filter="wipe(left)">
                                      <p:cBhvr>
                                        <p:cTn id="41" dur="500"/>
                                        <p:tgtEl>
                                          <p:spTgt spid="572418"/>
                                        </p:tgtEl>
                                      </p:cBhvr>
                                    </p:animEffect>
                                  </p:childTnLst>
                                  <p:subTnLst>
                                    <p:audio>
                                      <p:cMediaNode>
                                        <p:cTn display="0" masterRel="sameClick">
                                          <p:stCondLst>
                                            <p:cond evt="begin" delay="0">
                                              <p:tn val="39"/>
                                            </p:cond>
                                          </p:stCondLst>
                                          <p:endCondLst>
                                            <p:cond evt="onStopAudio" delay="0">
                                              <p:tgtEl>
                                                <p:sldTgt/>
                                              </p:tgtEl>
                                            </p:cond>
                                          </p:endCondLst>
                                        </p:cTn>
                                        <p:tgtEl>
                                          <p:sndTgt r:embed="rId4" name="typ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2436"/>
                                        </p:tgtEl>
                                        <p:attrNameLst>
                                          <p:attrName>style.visibility</p:attrName>
                                        </p:attrNameLst>
                                      </p:cBhvr>
                                      <p:to>
                                        <p:strVal val="visible"/>
                                      </p:to>
                                    </p:set>
                                    <p:animEffect transition="in" filter="wipe(left)">
                                      <p:cBhvr>
                                        <p:cTn id="46" dur="500"/>
                                        <p:tgtEl>
                                          <p:spTgt spid="572436"/>
                                        </p:tgtEl>
                                      </p:cBhvr>
                                    </p:animEffect>
                                  </p:childTnLst>
                                  <p:subTnLst>
                                    <p:audio>
                                      <p:cMediaNode>
                                        <p:cTn display="0" masterRel="sameClick">
                                          <p:stCondLst>
                                            <p:cond evt="begin" delay="0">
                                              <p:tn val="44"/>
                                            </p:cond>
                                          </p:stCondLst>
                                          <p:endCondLst>
                                            <p:cond evt="onStopAudio" delay="0">
                                              <p:tgtEl>
                                                <p:sldTgt/>
                                              </p:tgtEl>
                                            </p:cond>
                                          </p:endCondLst>
                                        </p:cTn>
                                        <p:tgtEl>
                                          <p:sndTgt r:embed="rId4" name="typ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72455"/>
                                        </p:tgtEl>
                                        <p:attrNameLst>
                                          <p:attrName>style.visibility</p:attrName>
                                        </p:attrNameLst>
                                      </p:cBhvr>
                                      <p:to>
                                        <p:strVal val="visible"/>
                                      </p:to>
                                    </p:set>
                                    <p:animEffect transition="in" filter="wipe(left)">
                                      <p:cBhvr>
                                        <p:cTn id="51" dur="500"/>
                                        <p:tgtEl>
                                          <p:spTgt spid="572455"/>
                                        </p:tgtEl>
                                      </p:cBhvr>
                                    </p:animEffect>
                                  </p:childTnLst>
                                  <p:subTnLst>
                                    <p:audio>
                                      <p:cMediaNode>
                                        <p:cTn display="0" masterRel="sameClick">
                                          <p:stCondLst>
                                            <p:cond evt="begin" delay="0">
                                              <p:tn val="49"/>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36" grpId="0" animBg="1" autoUpdateAnimBg="0"/>
      <p:bldP spid="572451" grpId="0" animBg="1" autoUpdateAnimBg="0"/>
      <p:bldP spid="572453" grpId="0" autoUpdateAnimBg="0"/>
      <p:bldP spid="572454" grpId="0" autoUpdateAnimBg="0"/>
      <p:bldP spid="57245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矩形 1"/>
          <p:cNvSpPr>
            <a:spLocks noChangeArrowheads="1"/>
          </p:cNvSpPr>
          <p:nvPr/>
        </p:nvSpPr>
        <p:spPr bwMode="auto">
          <a:xfrm>
            <a:off x="488950" y="1341438"/>
            <a:ext cx="3559175" cy="522287"/>
          </a:xfrm>
          <a:prstGeom prst="rect">
            <a:avLst/>
          </a:prstGeom>
          <a:noFill/>
          <a:ln w="9525">
            <a:noFill/>
            <a:miter lim="800000"/>
            <a:headEnd/>
            <a:tailEnd/>
          </a:ln>
        </p:spPr>
        <p:txBody>
          <a:bodyPr wrap="none">
            <a:spAutoFit/>
          </a:bodyPr>
          <a:lstStyle/>
          <a:p>
            <a:pPr>
              <a:spcBef>
                <a:spcPct val="50000"/>
              </a:spcBef>
            </a:pPr>
            <a:r>
              <a:rPr lang="en-US" altLang="zh-CN" b="1"/>
              <a:t>substituting</a:t>
            </a:r>
            <a:r>
              <a:rPr lang="zh-CN" altLang="en-US" b="1"/>
              <a:t> </a:t>
            </a:r>
            <a:r>
              <a:rPr lang="en-US" altLang="zh-CN" b="1" i="1"/>
              <a:t>f</a:t>
            </a:r>
            <a:r>
              <a:rPr lang="en-US" altLang="zh-CN" b="1"/>
              <a:t>(</a:t>
            </a:r>
            <a:r>
              <a:rPr lang="en-US" altLang="zh-CN" b="1" i="1"/>
              <a:t>x</a:t>
            </a:r>
            <a:r>
              <a:rPr lang="en-US" altLang="zh-CN" b="1"/>
              <a:t>) = 1</a:t>
            </a:r>
            <a:r>
              <a:rPr lang="zh-CN" altLang="en-US" b="1"/>
              <a:t>：</a:t>
            </a:r>
          </a:p>
        </p:txBody>
      </p:sp>
      <p:graphicFrame>
        <p:nvGraphicFramePr>
          <p:cNvPr id="3" name="Object 3"/>
          <p:cNvGraphicFramePr>
            <a:graphicFrameLocks noChangeAspect="1"/>
          </p:cNvGraphicFramePr>
          <p:nvPr/>
        </p:nvGraphicFramePr>
        <p:xfrm>
          <a:off x="1835150" y="1863725"/>
          <a:ext cx="1776413" cy="681038"/>
        </p:xfrm>
        <a:graphic>
          <a:graphicData uri="http://schemas.openxmlformats.org/presentationml/2006/ole">
            <p:oleObj spid="_x0000_s228355" name="Equation" r:id="rId5" imgW="926698" imgH="355446" progId="Equation.3">
              <p:embed/>
            </p:oleObj>
          </a:graphicData>
        </a:graphic>
      </p:graphicFrame>
      <p:sp>
        <p:nvSpPr>
          <p:cNvPr id="4" name="Text Box 1048"/>
          <p:cNvSpPr txBox="1">
            <a:spLocks noChangeArrowheads="1"/>
          </p:cNvSpPr>
          <p:nvPr/>
        </p:nvSpPr>
        <p:spPr bwMode="auto">
          <a:xfrm>
            <a:off x="3713163" y="1903413"/>
            <a:ext cx="457200" cy="488950"/>
          </a:xfrm>
          <a:prstGeom prst="rect">
            <a:avLst/>
          </a:prstGeom>
          <a:noFill/>
          <a:ln w="9525">
            <a:noFill/>
            <a:miter lim="800000"/>
            <a:headEnd/>
            <a:tailEnd/>
          </a:ln>
        </p:spPr>
        <p:txBody>
          <a:bodyPr>
            <a:spAutoFit/>
          </a:bodyPr>
          <a:lstStyle/>
          <a:p>
            <a:pPr algn="ctr">
              <a:spcBef>
                <a:spcPct val="50000"/>
              </a:spcBef>
            </a:pPr>
            <a:r>
              <a:rPr lang="en-US" altLang="zh-CN" sz="2600" b="1">
                <a:solidFill>
                  <a:srgbClr val="FF0000"/>
                </a:solidFill>
              </a:rPr>
              <a:t>=</a:t>
            </a:r>
          </a:p>
        </p:txBody>
      </p:sp>
      <p:graphicFrame>
        <p:nvGraphicFramePr>
          <p:cNvPr id="5" name="Object 5"/>
          <p:cNvGraphicFramePr>
            <a:graphicFrameLocks noChangeAspect="1"/>
          </p:cNvGraphicFramePr>
          <p:nvPr/>
        </p:nvGraphicFramePr>
        <p:xfrm>
          <a:off x="4427538" y="1887538"/>
          <a:ext cx="1447800" cy="552450"/>
        </p:xfrm>
        <a:graphic>
          <a:graphicData uri="http://schemas.openxmlformats.org/presentationml/2006/ole">
            <p:oleObj spid="_x0000_s228357" name="Equation" r:id="rId6" imgW="596900" imgH="228600" progId="Equation.3">
              <p:embed/>
            </p:oleObj>
          </a:graphicData>
        </a:graphic>
      </p:graphicFrame>
      <p:sp>
        <p:nvSpPr>
          <p:cNvPr id="228358" name="矩形 5"/>
          <p:cNvSpPr>
            <a:spLocks noChangeArrowheads="1"/>
          </p:cNvSpPr>
          <p:nvPr/>
        </p:nvSpPr>
        <p:spPr bwMode="auto">
          <a:xfrm>
            <a:off x="488950" y="2716213"/>
            <a:ext cx="3648075" cy="522287"/>
          </a:xfrm>
          <a:prstGeom prst="rect">
            <a:avLst/>
          </a:prstGeom>
          <a:noFill/>
          <a:ln w="9525">
            <a:noFill/>
            <a:miter lim="800000"/>
            <a:headEnd/>
            <a:tailEnd/>
          </a:ln>
        </p:spPr>
        <p:txBody>
          <a:bodyPr wrap="none">
            <a:spAutoFit/>
          </a:bodyPr>
          <a:lstStyle/>
          <a:p>
            <a:pPr>
              <a:spcBef>
                <a:spcPct val="50000"/>
              </a:spcBef>
            </a:pPr>
            <a:r>
              <a:rPr lang="en-US" altLang="zh-CN" b="1"/>
              <a:t>substituting</a:t>
            </a:r>
            <a:r>
              <a:rPr lang="zh-CN" altLang="en-US" b="1"/>
              <a:t> </a:t>
            </a:r>
            <a:r>
              <a:rPr lang="en-US" altLang="zh-CN" b="1" i="1"/>
              <a:t>f</a:t>
            </a:r>
            <a:r>
              <a:rPr lang="en-US" altLang="zh-CN" b="1"/>
              <a:t>(</a:t>
            </a:r>
            <a:r>
              <a:rPr lang="en-US" altLang="zh-CN" b="1" i="1"/>
              <a:t>x</a:t>
            </a:r>
            <a:r>
              <a:rPr lang="en-US" altLang="zh-CN" b="1"/>
              <a:t>) = </a:t>
            </a:r>
            <a:r>
              <a:rPr lang="en-US" altLang="zh-CN" b="1" i="1"/>
              <a:t>x </a:t>
            </a:r>
            <a:r>
              <a:rPr lang="zh-CN" altLang="en-US" b="1"/>
              <a:t>：</a:t>
            </a:r>
          </a:p>
        </p:txBody>
      </p:sp>
      <p:graphicFrame>
        <p:nvGraphicFramePr>
          <p:cNvPr id="7" name="Object 7"/>
          <p:cNvGraphicFramePr>
            <a:graphicFrameLocks noChangeAspect="1"/>
          </p:cNvGraphicFramePr>
          <p:nvPr/>
        </p:nvGraphicFramePr>
        <p:xfrm>
          <a:off x="1884363" y="3238500"/>
          <a:ext cx="1828800" cy="774700"/>
        </p:xfrm>
        <a:graphic>
          <a:graphicData uri="http://schemas.openxmlformats.org/presentationml/2006/ole">
            <p:oleObj spid="_x0000_s228359" name="Equation" r:id="rId7" imgW="888614" imgH="355446" progId="Equation.3">
              <p:embed/>
            </p:oleObj>
          </a:graphicData>
        </a:graphic>
      </p:graphicFrame>
      <p:sp>
        <p:nvSpPr>
          <p:cNvPr id="228360" name="矩形 8"/>
          <p:cNvSpPr>
            <a:spLocks noChangeArrowheads="1"/>
          </p:cNvSpPr>
          <p:nvPr/>
        </p:nvSpPr>
        <p:spPr bwMode="auto">
          <a:xfrm>
            <a:off x="3779838" y="3429000"/>
            <a:ext cx="390525" cy="523875"/>
          </a:xfrm>
          <a:prstGeom prst="rect">
            <a:avLst/>
          </a:prstGeom>
          <a:noFill/>
          <a:ln w="9525">
            <a:noFill/>
            <a:miter lim="800000"/>
            <a:headEnd/>
            <a:tailEnd/>
          </a:ln>
        </p:spPr>
        <p:txBody>
          <a:bodyPr wrap="none">
            <a:spAutoFit/>
          </a:bodyPr>
          <a:lstStyle/>
          <a:p>
            <a:pPr algn="ctr">
              <a:spcBef>
                <a:spcPct val="50000"/>
              </a:spcBef>
            </a:pPr>
            <a:r>
              <a:rPr lang="en-US" altLang="zh-CN" b="1">
                <a:solidFill>
                  <a:srgbClr val="FF0000"/>
                </a:solidFill>
              </a:rPr>
              <a:t>=</a:t>
            </a:r>
          </a:p>
        </p:txBody>
      </p:sp>
      <p:graphicFrame>
        <p:nvGraphicFramePr>
          <p:cNvPr id="10" name="Object 9"/>
          <p:cNvGraphicFramePr>
            <a:graphicFrameLocks noChangeAspect="1"/>
          </p:cNvGraphicFramePr>
          <p:nvPr/>
        </p:nvGraphicFramePr>
        <p:xfrm>
          <a:off x="4572000" y="3357563"/>
          <a:ext cx="1447800" cy="565150"/>
        </p:xfrm>
        <a:graphic>
          <a:graphicData uri="http://schemas.openxmlformats.org/presentationml/2006/ole">
            <p:oleObj spid="_x0000_s228361" name="Equation" r:id="rId8" imgW="622030" imgH="228501" progId="Equation.3">
              <p:embed/>
            </p:oleObj>
          </a:graphicData>
        </a:graphic>
      </p:graphicFrame>
      <p:sp>
        <p:nvSpPr>
          <p:cNvPr id="228362" name="矩形 10"/>
          <p:cNvSpPr>
            <a:spLocks noChangeArrowheads="1"/>
          </p:cNvSpPr>
          <p:nvPr/>
        </p:nvSpPr>
        <p:spPr bwMode="auto">
          <a:xfrm>
            <a:off x="479425" y="4022725"/>
            <a:ext cx="3738563" cy="523875"/>
          </a:xfrm>
          <a:prstGeom prst="rect">
            <a:avLst/>
          </a:prstGeom>
          <a:noFill/>
          <a:ln w="9525">
            <a:noFill/>
            <a:miter lim="800000"/>
            <a:headEnd/>
            <a:tailEnd/>
          </a:ln>
        </p:spPr>
        <p:txBody>
          <a:bodyPr wrap="none">
            <a:spAutoFit/>
          </a:bodyPr>
          <a:lstStyle/>
          <a:p>
            <a:pPr>
              <a:spcBef>
                <a:spcPct val="50000"/>
              </a:spcBef>
            </a:pPr>
            <a:r>
              <a:rPr lang="en-US" altLang="zh-CN" b="1"/>
              <a:t>substituting</a:t>
            </a:r>
            <a:r>
              <a:rPr lang="zh-CN" altLang="en-US" b="1"/>
              <a:t> </a:t>
            </a:r>
            <a:r>
              <a:rPr lang="en-US" altLang="zh-CN" b="1" i="1"/>
              <a:t>f</a:t>
            </a:r>
            <a:r>
              <a:rPr lang="en-US" altLang="zh-CN" b="1"/>
              <a:t>(</a:t>
            </a:r>
            <a:r>
              <a:rPr lang="en-US" altLang="zh-CN" b="1" i="1"/>
              <a:t>x</a:t>
            </a:r>
            <a:r>
              <a:rPr lang="en-US" altLang="zh-CN" b="1"/>
              <a:t>) = </a:t>
            </a:r>
            <a:r>
              <a:rPr lang="en-US" altLang="zh-CN" b="1" i="1"/>
              <a:t>x</a:t>
            </a:r>
            <a:r>
              <a:rPr lang="en-US" altLang="zh-CN" b="1" baseline="30000"/>
              <a:t>2 </a:t>
            </a:r>
            <a:r>
              <a:rPr lang="zh-CN" altLang="en-US" b="1"/>
              <a:t>：</a:t>
            </a:r>
          </a:p>
        </p:txBody>
      </p:sp>
      <p:graphicFrame>
        <p:nvGraphicFramePr>
          <p:cNvPr id="12" name="Object 11"/>
          <p:cNvGraphicFramePr>
            <a:graphicFrameLocks noChangeAspect="1"/>
          </p:cNvGraphicFramePr>
          <p:nvPr/>
        </p:nvGraphicFramePr>
        <p:xfrm>
          <a:off x="1951038" y="4724400"/>
          <a:ext cx="1828800" cy="703263"/>
        </p:xfrm>
        <a:graphic>
          <a:graphicData uri="http://schemas.openxmlformats.org/presentationml/2006/ole">
            <p:oleObj spid="_x0000_s228363" name="Equation" r:id="rId9" imgW="939392" imgH="355446" progId="Equation.3">
              <p:embed/>
            </p:oleObj>
          </a:graphicData>
        </a:graphic>
      </p:graphicFrame>
      <p:sp>
        <p:nvSpPr>
          <p:cNvPr id="228364" name="矩形 12"/>
          <p:cNvSpPr>
            <a:spLocks noChangeArrowheads="1"/>
          </p:cNvSpPr>
          <p:nvPr/>
        </p:nvSpPr>
        <p:spPr bwMode="auto">
          <a:xfrm>
            <a:off x="3857625" y="4868863"/>
            <a:ext cx="381000" cy="523875"/>
          </a:xfrm>
          <a:prstGeom prst="rect">
            <a:avLst/>
          </a:prstGeom>
          <a:noFill/>
          <a:ln w="9525">
            <a:noFill/>
            <a:miter lim="800000"/>
            <a:headEnd/>
            <a:tailEnd/>
          </a:ln>
        </p:spPr>
        <p:txBody>
          <a:bodyPr wrap="none">
            <a:spAutoFit/>
          </a:bodyPr>
          <a:lstStyle/>
          <a:p>
            <a:pPr algn="ctr">
              <a:spcBef>
                <a:spcPct val="50000"/>
              </a:spcBef>
            </a:pPr>
            <a:r>
              <a:rPr lang="en-US" altLang="zh-CN" b="1">
                <a:solidFill>
                  <a:srgbClr val="FF0000"/>
                </a:solidFill>
                <a:sym typeface="Symbol" pitchFamily="18" charset="2"/>
              </a:rPr>
              <a:t></a:t>
            </a:r>
            <a:endParaRPr lang="en-US" altLang="zh-CN" b="1">
              <a:solidFill>
                <a:srgbClr val="FF0000"/>
              </a:solidFill>
            </a:endParaRPr>
          </a:p>
        </p:txBody>
      </p:sp>
      <p:graphicFrame>
        <p:nvGraphicFramePr>
          <p:cNvPr id="14" name="Object 13"/>
          <p:cNvGraphicFramePr>
            <a:graphicFrameLocks noChangeAspect="1"/>
          </p:cNvGraphicFramePr>
          <p:nvPr/>
        </p:nvGraphicFramePr>
        <p:xfrm>
          <a:off x="4572000" y="4868863"/>
          <a:ext cx="1676400" cy="476250"/>
        </p:xfrm>
        <a:graphic>
          <a:graphicData uri="http://schemas.openxmlformats.org/presentationml/2006/ole">
            <p:oleObj spid="_x0000_s228365" name="Equation" r:id="rId10" imgW="761669" imgH="241195" progId="Equation.3">
              <p:embed/>
            </p:oleObj>
          </a:graphicData>
        </a:graphic>
      </p:graphicFrame>
      <p:sp>
        <p:nvSpPr>
          <p:cNvPr id="228366" name="矩形 14"/>
          <p:cNvSpPr>
            <a:spLocks noChangeArrowheads="1"/>
          </p:cNvSpPr>
          <p:nvPr/>
        </p:nvSpPr>
        <p:spPr bwMode="auto">
          <a:xfrm>
            <a:off x="1258888" y="5661025"/>
            <a:ext cx="4410075" cy="523875"/>
          </a:xfrm>
          <a:prstGeom prst="rect">
            <a:avLst/>
          </a:prstGeom>
          <a:noFill/>
          <a:ln w="9525">
            <a:noFill/>
            <a:miter lim="800000"/>
            <a:headEnd/>
            <a:tailEnd/>
          </a:ln>
        </p:spPr>
        <p:txBody>
          <a:bodyPr wrap="none">
            <a:spAutoFit/>
          </a:bodyPr>
          <a:lstStyle/>
          <a:p>
            <a:pPr>
              <a:spcBef>
                <a:spcPct val="50000"/>
              </a:spcBef>
            </a:pPr>
            <a:r>
              <a:rPr lang="en-US" altLang="zh-CN" b="1">
                <a:solidFill>
                  <a:schemeClr val="accent2"/>
                </a:solidFill>
              </a:rPr>
              <a:t>so</a:t>
            </a:r>
            <a:r>
              <a:rPr lang="zh-CN" altLang="en-US" b="1">
                <a:solidFill>
                  <a:schemeClr val="accent2"/>
                </a:solidFill>
              </a:rPr>
              <a:t>，</a:t>
            </a:r>
            <a:r>
              <a:rPr lang="en-US" altLang="zh-CN" b="1">
                <a:solidFill>
                  <a:schemeClr val="accent2"/>
                </a:solidFill>
              </a:rPr>
              <a:t> algebraic precision</a:t>
            </a:r>
            <a:r>
              <a:rPr lang="zh-CN" altLang="en-US" b="1">
                <a:solidFill>
                  <a:schemeClr val="accent2"/>
                </a:solidFill>
              </a:rPr>
              <a:t> </a:t>
            </a:r>
            <a:r>
              <a:rPr lang="en-US" altLang="zh-CN" b="1" i="1">
                <a:solidFill>
                  <a:schemeClr val="accent2"/>
                </a:solidFill>
              </a:rPr>
              <a:t>= </a:t>
            </a:r>
            <a:r>
              <a:rPr lang="en-US" altLang="zh-CN" b="1">
                <a:solidFill>
                  <a:schemeClr val="accent2"/>
                </a:solidFill>
              </a:rPr>
              <a:t>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ox(in)">
                                      <p:cBhvr>
                                        <p:cTn id="33" dur="500"/>
                                        <p:tgtEl>
                                          <p:spTgt spid="12"/>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ox(in)">
                                      <p:cBhvr>
                                        <p:cTn id="38" dur="500"/>
                                        <p:tgtEl>
                                          <p:spTgt spid="14"/>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矩形 1"/>
          <p:cNvSpPr>
            <a:spLocks noChangeArrowheads="1"/>
          </p:cNvSpPr>
          <p:nvPr/>
        </p:nvSpPr>
        <p:spPr bwMode="auto">
          <a:xfrm>
            <a:off x="395288" y="333375"/>
            <a:ext cx="7777162" cy="2246313"/>
          </a:xfrm>
          <a:prstGeom prst="rect">
            <a:avLst/>
          </a:prstGeom>
          <a:noFill/>
          <a:ln w="9525">
            <a:noFill/>
            <a:miter lim="800000"/>
            <a:headEnd/>
            <a:tailEnd/>
          </a:ln>
        </p:spPr>
        <p:txBody>
          <a:bodyPr>
            <a:spAutoFit/>
          </a:bodyPr>
          <a:lstStyle/>
          <a:p>
            <a:r>
              <a:rPr lang="en-US" altLang="zh-CN"/>
              <a:t>Example 2  we construct numerical integration formula like                                                      , trying to improve its algebraic precision as high as possible, and find out the corresponding order. </a:t>
            </a:r>
            <a:endParaRPr lang="zh-CN" altLang="zh-CN"/>
          </a:p>
          <a:p>
            <a:endParaRPr lang="zh-CN" altLang="en-US"/>
          </a:p>
        </p:txBody>
      </p:sp>
      <p:sp>
        <p:nvSpPr>
          <p:cNvPr id="22937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29380" name="Object 4"/>
          <p:cNvGraphicFramePr>
            <a:graphicFrameLocks noChangeAspect="1"/>
          </p:cNvGraphicFramePr>
          <p:nvPr/>
        </p:nvGraphicFramePr>
        <p:xfrm>
          <a:off x="2411413" y="692150"/>
          <a:ext cx="4537075" cy="603250"/>
        </p:xfrm>
        <a:graphic>
          <a:graphicData uri="http://schemas.openxmlformats.org/presentationml/2006/ole">
            <p:oleObj spid="_x0000_s229380" name="Equation" r:id="rId3" imgW="2451100" imgH="330200" progId="">
              <p:embed/>
            </p:oleObj>
          </a:graphicData>
        </a:graphic>
      </p:graphicFrame>
      <p:sp>
        <p:nvSpPr>
          <p:cNvPr id="229381" name="矩形 4"/>
          <p:cNvSpPr>
            <a:spLocks noChangeArrowheads="1"/>
          </p:cNvSpPr>
          <p:nvPr/>
        </p:nvSpPr>
        <p:spPr bwMode="auto">
          <a:xfrm>
            <a:off x="395288" y="2276475"/>
            <a:ext cx="7777162" cy="523875"/>
          </a:xfrm>
          <a:prstGeom prst="rect">
            <a:avLst/>
          </a:prstGeom>
          <a:noFill/>
          <a:ln w="9525">
            <a:noFill/>
            <a:miter lim="800000"/>
            <a:headEnd/>
            <a:tailEnd/>
          </a:ln>
        </p:spPr>
        <p:txBody>
          <a:bodyPr>
            <a:spAutoFit/>
          </a:bodyPr>
          <a:lstStyle/>
          <a:p>
            <a:r>
              <a:rPr lang="en-US" altLang="zh-CN"/>
              <a:t>Solution: let formula can be correctly established on</a:t>
            </a:r>
            <a:endParaRPr lang="zh-CN" altLang="en-US"/>
          </a:p>
        </p:txBody>
      </p:sp>
      <p:sp>
        <p:nvSpPr>
          <p:cNvPr id="22938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29383" name="Object 7"/>
          <p:cNvGraphicFramePr>
            <a:graphicFrameLocks noChangeAspect="1"/>
          </p:cNvGraphicFramePr>
          <p:nvPr/>
        </p:nvGraphicFramePr>
        <p:xfrm>
          <a:off x="539750" y="2800350"/>
          <a:ext cx="2376488" cy="557213"/>
        </p:xfrm>
        <a:graphic>
          <a:graphicData uri="http://schemas.openxmlformats.org/presentationml/2006/ole">
            <p:oleObj spid="_x0000_s229383" name="Equation" r:id="rId4" imgW="863225" imgH="228501" progId="">
              <p:embed/>
            </p:oleObj>
          </a:graphicData>
        </a:graphic>
      </p:graphicFrame>
      <p:sp>
        <p:nvSpPr>
          <p:cNvPr id="229384" name="矩形 7"/>
          <p:cNvSpPr>
            <a:spLocks noChangeArrowheads="1"/>
          </p:cNvSpPr>
          <p:nvPr/>
        </p:nvSpPr>
        <p:spPr bwMode="auto">
          <a:xfrm>
            <a:off x="1403350" y="3933825"/>
            <a:ext cx="503238" cy="522288"/>
          </a:xfrm>
          <a:prstGeom prst="rect">
            <a:avLst/>
          </a:prstGeom>
          <a:noFill/>
          <a:ln w="9525">
            <a:noFill/>
            <a:miter lim="800000"/>
            <a:headEnd/>
            <a:tailEnd/>
          </a:ln>
        </p:spPr>
        <p:txBody>
          <a:bodyPr wrap="none">
            <a:spAutoFit/>
          </a:bodyPr>
          <a:lstStyle/>
          <a:p>
            <a:r>
              <a:rPr lang="en-US" altLang="zh-CN"/>
              <a:t>so</a:t>
            </a:r>
            <a:endParaRPr lang="zh-CN" altLang="en-US"/>
          </a:p>
        </p:txBody>
      </p:sp>
      <p:sp>
        <p:nvSpPr>
          <p:cNvPr id="22938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29386" name="Object 10"/>
          <p:cNvGraphicFramePr>
            <a:graphicFrameLocks noChangeAspect="1"/>
          </p:cNvGraphicFramePr>
          <p:nvPr/>
        </p:nvGraphicFramePr>
        <p:xfrm>
          <a:off x="2555875" y="3476625"/>
          <a:ext cx="4752975" cy="1681163"/>
        </p:xfrm>
        <a:graphic>
          <a:graphicData uri="http://schemas.openxmlformats.org/presentationml/2006/ole">
            <p:oleObj spid="_x0000_s229386" name="Equation" r:id="rId5" imgW="1498600" imgH="914400" progId="">
              <p:embed/>
            </p:oleObj>
          </a:graphicData>
        </a:graphic>
      </p:graphicFrame>
      <p:sp>
        <p:nvSpPr>
          <p:cNvPr id="229387" name="矩形 10"/>
          <p:cNvSpPr>
            <a:spLocks noChangeArrowheads="1"/>
          </p:cNvSpPr>
          <p:nvPr/>
        </p:nvSpPr>
        <p:spPr bwMode="auto">
          <a:xfrm>
            <a:off x="395288" y="5589588"/>
            <a:ext cx="2566987" cy="522287"/>
          </a:xfrm>
          <a:prstGeom prst="rect">
            <a:avLst/>
          </a:prstGeom>
          <a:noFill/>
          <a:ln w="9525">
            <a:noFill/>
            <a:miter lim="800000"/>
            <a:headEnd/>
            <a:tailEnd/>
          </a:ln>
        </p:spPr>
        <p:txBody>
          <a:bodyPr wrap="none">
            <a:spAutoFit/>
          </a:bodyPr>
          <a:lstStyle/>
          <a:p>
            <a:r>
              <a:rPr lang="en-US" altLang="zh-CN"/>
              <a:t>we can work out</a:t>
            </a:r>
            <a:endParaRPr lang="zh-CN" altLang="en-US"/>
          </a:p>
        </p:txBody>
      </p:sp>
      <p:sp>
        <p:nvSpPr>
          <p:cNvPr id="22938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29389" name="Object 13"/>
          <p:cNvGraphicFramePr>
            <a:graphicFrameLocks noChangeAspect="1"/>
          </p:cNvGraphicFramePr>
          <p:nvPr/>
        </p:nvGraphicFramePr>
        <p:xfrm>
          <a:off x="3348038" y="5553075"/>
          <a:ext cx="1079500" cy="828675"/>
        </p:xfrm>
        <a:graphic>
          <a:graphicData uri="http://schemas.openxmlformats.org/presentationml/2006/ole">
            <p:oleObj spid="_x0000_s229389" name="Equation" r:id="rId6" imgW="583947" imgH="393529" progId="">
              <p:embed/>
            </p:oleObj>
          </a:graphicData>
        </a:graphic>
      </p:graphicFrame>
      <p:sp>
        <p:nvSpPr>
          <p:cNvPr id="22939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29391" name="Object 15"/>
          <p:cNvGraphicFramePr>
            <a:graphicFrameLocks noChangeAspect="1"/>
          </p:cNvGraphicFramePr>
          <p:nvPr/>
        </p:nvGraphicFramePr>
        <p:xfrm>
          <a:off x="5148263" y="5737225"/>
          <a:ext cx="1008062" cy="571500"/>
        </p:xfrm>
        <a:graphic>
          <a:graphicData uri="http://schemas.openxmlformats.org/presentationml/2006/ole">
            <p:oleObj spid="_x0000_s229391" name="Equation" r:id="rId7" imgW="444307" imgH="228501" progId="">
              <p:embed/>
            </p:oleObj>
          </a:graphicData>
        </a:graphic>
      </p:graphicFrame>
      <p:sp>
        <p:nvSpPr>
          <p:cNvPr id="229392"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29393" name="Object 17"/>
          <p:cNvGraphicFramePr>
            <a:graphicFrameLocks noChangeAspect="1"/>
          </p:cNvGraphicFramePr>
          <p:nvPr/>
        </p:nvGraphicFramePr>
        <p:xfrm>
          <a:off x="6659563" y="5589588"/>
          <a:ext cx="1152525" cy="792162"/>
        </p:xfrm>
        <a:graphic>
          <a:graphicData uri="http://schemas.openxmlformats.org/presentationml/2006/ole">
            <p:oleObj spid="_x0000_s229393" name="Equation" r:id="rId8" imgW="571252" imgH="393529"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矩形 1"/>
          <p:cNvSpPr>
            <a:spLocks noChangeArrowheads="1"/>
          </p:cNvSpPr>
          <p:nvPr/>
        </p:nvSpPr>
        <p:spPr bwMode="auto">
          <a:xfrm>
            <a:off x="395288" y="476250"/>
            <a:ext cx="5526087" cy="523875"/>
          </a:xfrm>
          <a:prstGeom prst="rect">
            <a:avLst/>
          </a:prstGeom>
          <a:noFill/>
          <a:ln w="9525">
            <a:noFill/>
            <a:miter lim="800000"/>
            <a:headEnd/>
            <a:tailEnd/>
          </a:ln>
        </p:spPr>
        <p:txBody>
          <a:bodyPr>
            <a:spAutoFit/>
          </a:bodyPr>
          <a:lstStyle/>
          <a:p>
            <a:r>
              <a:rPr lang="en-US" altLang="zh-CN"/>
              <a:t>So the form of integration formula is </a:t>
            </a:r>
            <a:endParaRPr lang="zh-CN" altLang="zh-CN"/>
          </a:p>
        </p:txBody>
      </p:sp>
      <p:sp>
        <p:nvSpPr>
          <p:cNvPr id="23040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0404" name="Object 4"/>
          <p:cNvGraphicFramePr>
            <a:graphicFrameLocks noChangeAspect="1"/>
          </p:cNvGraphicFramePr>
          <p:nvPr/>
        </p:nvGraphicFramePr>
        <p:xfrm>
          <a:off x="611188" y="1125538"/>
          <a:ext cx="3816350" cy="790575"/>
        </p:xfrm>
        <a:graphic>
          <a:graphicData uri="http://schemas.openxmlformats.org/presentationml/2006/ole">
            <p:oleObj spid="_x0000_s230404" name="Equation" r:id="rId3" imgW="2044700" imgH="393700" progId="">
              <p:embed/>
            </p:oleObj>
          </a:graphicData>
        </a:graphic>
      </p:graphicFrame>
      <p:sp>
        <p:nvSpPr>
          <p:cNvPr id="230405" name="矩形 4"/>
          <p:cNvSpPr>
            <a:spLocks noChangeArrowheads="1"/>
          </p:cNvSpPr>
          <p:nvPr/>
        </p:nvSpPr>
        <p:spPr bwMode="auto">
          <a:xfrm>
            <a:off x="142875" y="2044700"/>
            <a:ext cx="8858250" cy="3970338"/>
          </a:xfrm>
          <a:prstGeom prst="rect">
            <a:avLst/>
          </a:prstGeom>
          <a:noFill/>
          <a:ln w="9525">
            <a:noFill/>
            <a:miter lim="800000"/>
            <a:headEnd/>
            <a:tailEnd/>
          </a:ln>
        </p:spPr>
        <p:txBody>
          <a:bodyPr>
            <a:spAutoFit/>
          </a:bodyPr>
          <a:lstStyle/>
          <a:p>
            <a:r>
              <a:rPr lang="en-US" altLang="zh-CN"/>
              <a:t>According to the process of construction, this formula has at least 2 algebraic precision, when</a:t>
            </a:r>
          </a:p>
          <a:p>
            <a:r>
              <a:rPr lang="en-US" altLang="zh-CN"/>
              <a:t>the left side                         the right side</a:t>
            </a:r>
          </a:p>
          <a:p>
            <a:r>
              <a:rPr lang="en-US" altLang="zh-CN"/>
              <a:t> </a:t>
            </a:r>
          </a:p>
          <a:p>
            <a:r>
              <a:rPr lang="en-US" altLang="zh-CN"/>
              <a:t>left side      right side, so it proves that the formula</a:t>
            </a:r>
          </a:p>
          <a:p>
            <a:r>
              <a:rPr lang="en-US" altLang="zh-CN"/>
              <a:t> can not be established correctly. So the formula can only have 2 algebraic precision.</a:t>
            </a:r>
          </a:p>
          <a:p>
            <a:endParaRPr lang="en-US" altLang="zh-CN"/>
          </a:p>
          <a:p>
            <a:endParaRPr lang="zh-CN" altLang="en-US"/>
          </a:p>
        </p:txBody>
      </p:sp>
      <p:sp>
        <p:nvSpPr>
          <p:cNvPr id="23040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0407" name="Object 7"/>
          <p:cNvGraphicFramePr>
            <a:graphicFrameLocks noChangeAspect="1"/>
          </p:cNvGraphicFramePr>
          <p:nvPr/>
        </p:nvGraphicFramePr>
        <p:xfrm>
          <a:off x="6300788" y="2520950"/>
          <a:ext cx="2232025" cy="477838"/>
        </p:xfrm>
        <a:graphic>
          <a:graphicData uri="http://schemas.openxmlformats.org/presentationml/2006/ole">
            <p:oleObj spid="_x0000_s230407" name="Equation" r:id="rId4" imgW="622030" imgH="228501" progId="">
              <p:embed/>
            </p:oleObj>
          </a:graphicData>
        </a:graphic>
      </p:graphicFrame>
      <p:sp>
        <p:nvSpPr>
          <p:cNvPr id="23040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0409" name="Object 9"/>
          <p:cNvGraphicFramePr>
            <a:graphicFrameLocks noChangeAspect="1"/>
          </p:cNvGraphicFramePr>
          <p:nvPr/>
        </p:nvGraphicFramePr>
        <p:xfrm>
          <a:off x="2124075" y="2924175"/>
          <a:ext cx="1871663" cy="792163"/>
        </p:xfrm>
        <a:graphic>
          <a:graphicData uri="http://schemas.openxmlformats.org/presentationml/2006/ole">
            <p:oleObj spid="_x0000_s230409" name="Equation" r:id="rId5" imgW="469696" imgH="393529" progId="">
              <p:embed/>
            </p:oleObj>
          </a:graphicData>
        </a:graphic>
      </p:graphicFrame>
      <p:sp>
        <p:nvSpPr>
          <p:cNvPr id="23041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0411" name="Object 11"/>
          <p:cNvGraphicFramePr>
            <a:graphicFrameLocks noChangeAspect="1"/>
          </p:cNvGraphicFramePr>
          <p:nvPr/>
        </p:nvGraphicFramePr>
        <p:xfrm>
          <a:off x="6443663" y="2924175"/>
          <a:ext cx="1744662" cy="504825"/>
        </p:xfrm>
        <a:graphic>
          <a:graphicData uri="http://schemas.openxmlformats.org/presentationml/2006/ole">
            <p:oleObj spid="_x0000_s230411" name="Equation" r:id="rId6" imgW="431613" imgH="203112" progId="">
              <p:embed/>
            </p:oleObj>
          </a:graphicData>
        </a:graphic>
      </p:graphicFrame>
      <p:sp>
        <p:nvSpPr>
          <p:cNvPr id="23041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0413" name="Object 13"/>
          <p:cNvGraphicFramePr>
            <a:graphicFrameLocks noChangeAspect="1"/>
          </p:cNvGraphicFramePr>
          <p:nvPr/>
        </p:nvGraphicFramePr>
        <p:xfrm>
          <a:off x="1476375" y="3789363"/>
          <a:ext cx="431800" cy="431800"/>
        </p:xfrm>
        <a:graphic>
          <a:graphicData uri="http://schemas.openxmlformats.org/presentationml/2006/ole">
            <p:oleObj spid="_x0000_s230413" name="Equation" r:id="rId7" imgW="139700" imgH="139700" progId="">
              <p:embed/>
            </p:oleObj>
          </a:graphicData>
        </a:graphic>
      </p:graphicFrame>
      <p:sp>
        <p:nvSpPr>
          <p:cNvPr id="23041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0415" name="Object 15"/>
          <p:cNvGraphicFramePr>
            <a:graphicFrameLocks noChangeAspect="1"/>
          </p:cNvGraphicFramePr>
          <p:nvPr/>
        </p:nvGraphicFramePr>
        <p:xfrm>
          <a:off x="7451725" y="3779838"/>
          <a:ext cx="1223963" cy="498475"/>
        </p:xfrm>
        <a:graphic>
          <a:graphicData uri="http://schemas.openxmlformats.org/presentationml/2006/ole">
            <p:oleObj spid="_x0000_s230415" name="Equation" r:id="rId8" imgW="622030" imgH="228501"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Box 2"/>
          <p:cNvSpPr txBox="1">
            <a:spLocks noChangeArrowheads="1"/>
          </p:cNvSpPr>
          <p:nvPr/>
        </p:nvSpPr>
        <p:spPr bwMode="auto">
          <a:xfrm>
            <a:off x="228600" y="479425"/>
            <a:ext cx="1865313" cy="495300"/>
          </a:xfrm>
          <a:prstGeom prst="rect">
            <a:avLst/>
          </a:prstGeom>
          <a:solidFill>
            <a:srgbClr val="FF9933"/>
          </a:solidFill>
          <a:ln w="9525">
            <a:noFill/>
            <a:miter lim="800000"/>
            <a:headEnd/>
            <a:tailEnd/>
          </a:ln>
        </p:spPr>
        <p:txBody>
          <a:bodyPr wrap="none" lIns="90000" tIns="46800" rIns="90000" bIns="46800">
            <a:spAutoFit/>
          </a:bodyPr>
          <a:lstStyle/>
          <a:p>
            <a:r>
              <a:rPr lang="en-US" altLang="zh-CN" sz="2600" b="1">
                <a:latin typeface="楷体_GB2312" pitchFamily="49" charset="-122"/>
              </a:rPr>
              <a:t>Example 3.</a:t>
            </a:r>
          </a:p>
        </p:txBody>
      </p:sp>
      <p:sp>
        <p:nvSpPr>
          <p:cNvPr id="573443" name="Text Box 3"/>
          <p:cNvSpPr txBox="1">
            <a:spLocks noChangeArrowheads="1"/>
          </p:cNvSpPr>
          <p:nvPr/>
        </p:nvSpPr>
        <p:spPr bwMode="auto">
          <a:xfrm>
            <a:off x="1047750" y="1196975"/>
            <a:ext cx="7916863" cy="863600"/>
          </a:xfrm>
          <a:prstGeom prst="rect">
            <a:avLst/>
          </a:prstGeom>
          <a:noFill/>
          <a:ln w="9525">
            <a:noFill/>
            <a:miter lim="800000"/>
            <a:headEnd/>
            <a:tailEnd/>
          </a:ln>
        </p:spPr>
        <p:txBody>
          <a:bodyPr lIns="90000" tIns="46800" rIns="90000" bIns="46800">
            <a:spAutoFit/>
          </a:bodyPr>
          <a:lstStyle/>
          <a:p>
            <a:r>
              <a:rPr lang="en-US" altLang="zh-CN" sz="2400"/>
              <a:t>Try to improve the algebraic precision of parameters as high as possible in below integration formula</a:t>
            </a:r>
            <a:r>
              <a:rPr lang="en-US" altLang="zh-CN" sz="2600" b="1">
                <a:latin typeface="楷体_GB2312" pitchFamily="49" charset="-122"/>
              </a:rPr>
              <a:t>.</a:t>
            </a:r>
          </a:p>
        </p:txBody>
      </p:sp>
      <p:graphicFrame>
        <p:nvGraphicFramePr>
          <p:cNvPr id="573444" name="Object 4"/>
          <p:cNvGraphicFramePr>
            <a:graphicFrameLocks noChangeAspect="1"/>
          </p:cNvGraphicFramePr>
          <p:nvPr/>
        </p:nvGraphicFramePr>
        <p:xfrm>
          <a:off x="1047750" y="2136775"/>
          <a:ext cx="7851775" cy="860425"/>
        </p:xfrm>
        <a:graphic>
          <a:graphicData uri="http://schemas.openxmlformats.org/presentationml/2006/ole">
            <p:oleObj spid="_x0000_s231428" name="Equation" r:id="rId4" imgW="3568700" imgH="393700" progId="Equation.3">
              <p:embed/>
            </p:oleObj>
          </a:graphicData>
        </a:graphic>
      </p:graphicFrame>
      <p:graphicFrame>
        <p:nvGraphicFramePr>
          <p:cNvPr id="573445" name="Object 5"/>
          <p:cNvGraphicFramePr>
            <a:graphicFrameLocks noChangeAspect="1"/>
          </p:cNvGraphicFramePr>
          <p:nvPr/>
        </p:nvGraphicFramePr>
        <p:xfrm>
          <a:off x="3779838" y="3860800"/>
          <a:ext cx="1423987" cy="725488"/>
        </p:xfrm>
        <a:graphic>
          <a:graphicData uri="http://schemas.openxmlformats.org/presentationml/2006/ole">
            <p:oleObj spid="_x0000_s231429" name="Equation" r:id="rId5" imgW="647700" imgH="330200" progId="Equation.3">
              <p:embed/>
            </p:oleObj>
          </a:graphicData>
        </a:graphic>
      </p:graphicFrame>
      <p:sp>
        <p:nvSpPr>
          <p:cNvPr id="573446" name="Text Box 6"/>
          <p:cNvSpPr txBox="1">
            <a:spLocks noChangeArrowheads="1"/>
          </p:cNvSpPr>
          <p:nvPr/>
        </p:nvSpPr>
        <p:spPr bwMode="auto">
          <a:xfrm>
            <a:off x="312738" y="2997200"/>
            <a:ext cx="1697037" cy="493713"/>
          </a:xfrm>
          <a:prstGeom prst="rect">
            <a:avLst/>
          </a:prstGeom>
          <a:solidFill>
            <a:srgbClr val="FF9933"/>
          </a:solidFill>
          <a:ln w="9525">
            <a:noFill/>
            <a:miter lim="800000"/>
            <a:headEnd/>
            <a:tailEnd/>
          </a:ln>
        </p:spPr>
        <p:txBody>
          <a:bodyPr wrap="none" lIns="90000" tIns="46800" rIns="90000" bIns="46800">
            <a:spAutoFit/>
          </a:bodyPr>
          <a:lstStyle/>
          <a:p>
            <a:r>
              <a:rPr lang="en-US" altLang="zh-CN" sz="2600" b="1">
                <a:latin typeface="楷体_GB2312" pitchFamily="49" charset="-122"/>
              </a:rPr>
              <a:t>solution:</a:t>
            </a:r>
          </a:p>
        </p:txBody>
      </p:sp>
      <p:graphicFrame>
        <p:nvGraphicFramePr>
          <p:cNvPr id="573447" name="Object 7"/>
          <p:cNvGraphicFramePr>
            <a:graphicFrameLocks noChangeAspect="1"/>
          </p:cNvGraphicFramePr>
          <p:nvPr/>
        </p:nvGraphicFramePr>
        <p:xfrm>
          <a:off x="6870700" y="4872038"/>
          <a:ext cx="1146175" cy="915987"/>
        </p:xfrm>
        <a:graphic>
          <a:graphicData uri="http://schemas.openxmlformats.org/presentationml/2006/ole">
            <p:oleObj spid="_x0000_s231431" name="Equation" r:id="rId6" imgW="520700" imgH="419100" progId="Equation.3">
              <p:embed/>
            </p:oleObj>
          </a:graphicData>
        </a:graphic>
      </p:graphicFrame>
      <p:graphicFrame>
        <p:nvGraphicFramePr>
          <p:cNvPr id="573450" name="Object 8"/>
          <p:cNvGraphicFramePr>
            <a:graphicFrameLocks noChangeAspect="1"/>
          </p:cNvGraphicFramePr>
          <p:nvPr/>
        </p:nvGraphicFramePr>
        <p:xfrm>
          <a:off x="6804025" y="3984625"/>
          <a:ext cx="919163" cy="469900"/>
        </p:xfrm>
        <a:graphic>
          <a:graphicData uri="http://schemas.openxmlformats.org/presentationml/2006/ole">
            <p:oleObj spid="_x0000_s231432" name="Equation" r:id="rId7" imgW="418918" imgH="215806" progId="Equation.3">
              <p:embed/>
            </p:oleObj>
          </a:graphicData>
        </a:graphic>
      </p:graphicFrame>
      <p:graphicFrame>
        <p:nvGraphicFramePr>
          <p:cNvPr id="573451" name="Object 9"/>
          <p:cNvGraphicFramePr>
            <a:graphicFrameLocks noChangeAspect="1"/>
          </p:cNvGraphicFramePr>
          <p:nvPr/>
        </p:nvGraphicFramePr>
        <p:xfrm>
          <a:off x="5219700" y="4005263"/>
          <a:ext cx="555625" cy="387350"/>
        </p:xfrm>
        <a:graphic>
          <a:graphicData uri="http://schemas.openxmlformats.org/presentationml/2006/ole">
            <p:oleObj spid="_x0000_s231433" name="Equation" r:id="rId8" imgW="253670" imgH="177569" progId="Equation.3">
              <p:embed/>
            </p:oleObj>
          </a:graphicData>
        </a:graphic>
      </p:graphicFrame>
      <p:graphicFrame>
        <p:nvGraphicFramePr>
          <p:cNvPr id="573452" name="Object 10"/>
          <p:cNvGraphicFramePr>
            <a:graphicFrameLocks noChangeAspect="1"/>
          </p:cNvGraphicFramePr>
          <p:nvPr/>
        </p:nvGraphicFramePr>
        <p:xfrm>
          <a:off x="3635375" y="5013325"/>
          <a:ext cx="1617663" cy="725488"/>
        </p:xfrm>
        <a:graphic>
          <a:graphicData uri="http://schemas.openxmlformats.org/presentationml/2006/ole">
            <p:oleObj spid="_x0000_s231434" name="Equation" r:id="rId9" imgW="736600" imgH="330200" progId="Equation.3">
              <p:embed/>
            </p:oleObj>
          </a:graphicData>
        </a:graphic>
      </p:graphicFrame>
      <p:graphicFrame>
        <p:nvGraphicFramePr>
          <p:cNvPr id="573454" name="Object 11"/>
          <p:cNvGraphicFramePr>
            <a:graphicFrameLocks noChangeAspect="1"/>
          </p:cNvGraphicFramePr>
          <p:nvPr/>
        </p:nvGraphicFramePr>
        <p:xfrm>
          <a:off x="5319713" y="4868863"/>
          <a:ext cx="752475" cy="917575"/>
        </p:xfrm>
        <a:graphic>
          <a:graphicData uri="http://schemas.openxmlformats.org/presentationml/2006/ole">
            <p:oleObj spid="_x0000_s231435" name="Equation" r:id="rId10" imgW="342751" imgH="418918" progId="Equation.3">
              <p:embed/>
            </p:oleObj>
          </a:graphicData>
        </a:graphic>
      </p:graphicFrame>
      <p:sp>
        <p:nvSpPr>
          <p:cNvPr id="573462" name="Text Box 22"/>
          <p:cNvSpPr txBox="1">
            <a:spLocks noChangeArrowheads="1"/>
          </p:cNvSpPr>
          <p:nvPr/>
        </p:nvSpPr>
        <p:spPr bwMode="auto">
          <a:xfrm>
            <a:off x="6145213" y="4005263"/>
            <a:ext cx="457200" cy="488950"/>
          </a:xfrm>
          <a:prstGeom prst="rect">
            <a:avLst/>
          </a:prstGeom>
          <a:noFill/>
          <a:ln w="9525">
            <a:noFill/>
            <a:miter lim="800000"/>
            <a:headEnd/>
            <a:tailEnd/>
          </a:ln>
        </p:spPr>
        <p:txBody>
          <a:bodyPr>
            <a:spAutoFit/>
          </a:bodyPr>
          <a:lstStyle/>
          <a:p>
            <a:pPr algn="ctr">
              <a:spcBef>
                <a:spcPct val="50000"/>
              </a:spcBef>
            </a:pPr>
            <a:r>
              <a:rPr lang="en-US" altLang="zh-CN" sz="2600" b="1">
                <a:solidFill>
                  <a:srgbClr val="FF0000"/>
                </a:solidFill>
              </a:rPr>
              <a:t>=</a:t>
            </a:r>
          </a:p>
        </p:txBody>
      </p:sp>
      <p:sp>
        <p:nvSpPr>
          <p:cNvPr id="573463" name="Text Box 23"/>
          <p:cNvSpPr txBox="1">
            <a:spLocks noChangeArrowheads="1"/>
          </p:cNvSpPr>
          <p:nvPr/>
        </p:nvSpPr>
        <p:spPr bwMode="auto">
          <a:xfrm>
            <a:off x="6234113" y="5084763"/>
            <a:ext cx="457200" cy="488950"/>
          </a:xfrm>
          <a:prstGeom prst="rect">
            <a:avLst/>
          </a:prstGeom>
          <a:noFill/>
          <a:ln w="9525">
            <a:noFill/>
            <a:miter lim="800000"/>
            <a:headEnd/>
            <a:tailEnd/>
          </a:ln>
        </p:spPr>
        <p:txBody>
          <a:bodyPr>
            <a:spAutoFit/>
          </a:bodyPr>
          <a:lstStyle/>
          <a:p>
            <a:pPr algn="ctr">
              <a:spcBef>
                <a:spcPct val="50000"/>
              </a:spcBef>
            </a:pPr>
            <a:r>
              <a:rPr lang="en-US" altLang="zh-CN" sz="2600" b="1">
                <a:solidFill>
                  <a:srgbClr val="FF0000"/>
                </a:solidFill>
              </a:rPr>
              <a:t>=</a:t>
            </a:r>
          </a:p>
        </p:txBody>
      </p:sp>
      <p:sp>
        <p:nvSpPr>
          <p:cNvPr id="2" name="矩形 1"/>
          <p:cNvSpPr>
            <a:spLocks noRot="1" noChangeAspect="1" noMove="1" noResize="1" noEditPoints="1" noAdjustHandles="1" noChangeArrowheads="1" noChangeShapeType="1" noTextEdit="1"/>
          </p:cNvSpPr>
          <p:nvPr/>
        </p:nvSpPr>
        <p:spPr>
          <a:xfrm>
            <a:off x="967727" y="3970794"/>
            <a:ext cx="2657266" cy="523220"/>
          </a:xfrm>
          <a:prstGeom prst="rect">
            <a:avLst/>
          </a:prstGeom>
          <a:blipFill rotWithShape="1">
            <a:blip r:embed="rId11"/>
            <a:stretch>
              <a:fillRect/>
            </a:stretch>
          </a:blipFill>
        </p:spPr>
        <p:txBody>
          <a:bodyPr/>
          <a:lstStyle/>
          <a:p>
            <a:pPr>
              <a:defRPr/>
            </a:pPr>
            <a:r>
              <a:rPr lang="zh-CN" altLang="en-US">
                <a:noFill/>
              </a:rPr>
              <a:t> </a:t>
            </a:r>
          </a:p>
        </p:txBody>
      </p:sp>
      <p:sp>
        <p:nvSpPr>
          <p:cNvPr id="3" name="矩形 2"/>
          <p:cNvSpPr>
            <a:spLocks noRot="1" noChangeAspect="1" noMove="1" noResize="1" noEditPoints="1" noAdjustHandles="1" noChangeArrowheads="1" noChangeShapeType="1" noTextEdit="1"/>
          </p:cNvSpPr>
          <p:nvPr/>
        </p:nvSpPr>
        <p:spPr>
          <a:xfrm>
            <a:off x="967727" y="5108321"/>
            <a:ext cx="2649250" cy="523220"/>
          </a:xfrm>
          <a:prstGeom prst="rect">
            <a:avLst/>
          </a:prstGeom>
          <a:blipFill rotWithShape="1">
            <a:blip r:embed="rId12"/>
            <a:stretch>
              <a:fillRect/>
            </a:stretch>
          </a:blipFill>
        </p:spPr>
        <p:txBody>
          <a:bodyPr/>
          <a:lstStyle/>
          <a:p>
            <a:pPr>
              <a:defRPr/>
            </a:pPr>
            <a:r>
              <a:rPr lang="zh-CN" altLang="en-US">
                <a:noFill/>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3442"/>
                                        </p:tgtEl>
                                        <p:attrNameLst>
                                          <p:attrName>style.visibility</p:attrName>
                                        </p:attrNameLst>
                                      </p:cBhvr>
                                      <p:to>
                                        <p:strVal val="visible"/>
                                      </p:to>
                                    </p:set>
                                    <p:animEffect transition="in" filter="wipe(left)">
                                      <p:cBhvr>
                                        <p:cTn id="7" dur="500"/>
                                        <p:tgtEl>
                                          <p:spTgt spid="573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43"/>
                                        </p:tgtEl>
                                        <p:attrNameLst>
                                          <p:attrName>style.visibility</p:attrName>
                                        </p:attrNameLst>
                                      </p:cBhvr>
                                      <p:to>
                                        <p:strVal val="visible"/>
                                      </p:to>
                                    </p:set>
                                    <p:animEffect transition="in" filter="wipe(left)">
                                      <p:cBhvr>
                                        <p:cTn id="12" dur="500"/>
                                        <p:tgtEl>
                                          <p:spTgt spid="5734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3444"/>
                                        </p:tgtEl>
                                        <p:attrNameLst>
                                          <p:attrName>style.visibility</p:attrName>
                                        </p:attrNameLst>
                                      </p:cBhvr>
                                      <p:to>
                                        <p:strVal val="visible"/>
                                      </p:to>
                                    </p:set>
                                    <p:animEffect transition="in" filter="wipe(left)">
                                      <p:cBhvr>
                                        <p:cTn id="17" dur="500"/>
                                        <p:tgtEl>
                                          <p:spTgt spid="5734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446"/>
                                        </p:tgtEl>
                                        <p:attrNameLst>
                                          <p:attrName>style.visibility</p:attrName>
                                        </p:attrNameLst>
                                      </p:cBhvr>
                                      <p:to>
                                        <p:strVal val="visible"/>
                                      </p:to>
                                    </p:set>
                                    <p:animEffect transition="in" filter="wipe(left)">
                                      <p:cBhvr>
                                        <p:cTn id="22" dur="500"/>
                                        <p:tgtEl>
                                          <p:spTgt spid="5734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73445"/>
                                        </p:tgtEl>
                                        <p:attrNameLst>
                                          <p:attrName>style.visibility</p:attrName>
                                        </p:attrNameLst>
                                      </p:cBhvr>
                                      <p:to>
                                        <p:strVal val="visible"/>
                                      </p:to>
                                    </p:set>
                                    <p:animEffect transition="in" filter="wipe(left)">
                                      <p:cBhvr>
                                        <p:cTn id="27" dur="500"/>
                                        <p:tgtEl>
                                          <p:spTgt spid="5734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73451"/>
                                        </p:tgtEl>
                                        <p:attrNameLst>
                                          <p:attrName>style.visibility</p:attrName>
                                        </p:attrNameLst>
                                      </p:cBhvr>
                                      <p:to>
                                        <p:strVal val="visible"/>
                                      </p:to>
                                    </p:set>
                                    <p:animEffect transition="in" filter="wipe(left)">
                                      <p:cBhvr>
                                        <p:cTn id="32" dur="500"/>
                                        <p:tgtEl>
                                          <p:spTgt spid="5734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73450"/>
                                        </p:tgtEl>
                                        <p:attrNameLst>
                                          <p:attrName>style.visibility</p:attrName>
                                        </p:attrNameLst>
                                      </p:cBhvr>
                                      <p:to>
                                        <p:strVal val="visible"/>
                                      </p:to>
                                    </p:set>
                                    <p:animEffect transition="in" filter="wipe(left)">
                                      <p:cBhvr>
                                        <p:cTn id="37" dur="500"/>
                                        <p:tgtEl>
                                          <p:spTgt spid="5734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573462"/>
                                        </p:tgtEl>
                                        <p:attrNameLst>
                                          <p:attrName>style.visibility</p:attrName>
                                        </p:attrNameLst>
                                      </p:cBhvr>
                                      <p:to>
                                        <p:strVal val="visible"/>
                                      </p:to>
                                    </p:set>
                                    <p:anim calcmode="lin" valueType="num">
                                      <p:cBhvr>
                                        <p:cTn id="42" dur="500" fill="hold"/>
                                        <p:tgtEl>
                                          <p:spTgt spid="573462"/>
                                        </p:tgtEl>
                                        <p:attrNameLst>
                                          <p:attrName>ppt_w</p:attrName>
                                        </p:attrNameLst>
                                      </p:cBhvr>
                                      <p:tavLst>
                                        <p:tav tm="0">
                                          <p:val>
                                            <p:fltVal val="0"/>
                                          </p:val>
                                        </p:tav>
                                        <p:tav tm="100000">
                                          <p:val>
                                            <p:strVal val="#ppt_w"/>
                                          </p:val>
                                        </p:tav>
                                      </p:tavLst>
                                    </p:anim>
                                    <p:anim calcmode="lin" valueType="num">
                                      <p:cBhvr>
                                        <p:cTn id="43" dur="500" fill="hold"/>
                                        <p:tgtEl>
                                          <p:spTgt spid="5734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73452"/>
                                        </p:tgtEl>
                                        <p:attrNameLst>
                                          <p:attrName>style.visibility</p:attrName>
                                        </p:attrNameLst>
                                      </p:cBhvr>
                                      <p:to>
                                        <p:strVal val="visible"/>
                                      </p:to>
                                    </p:set>
                                    <p:animEffect transition="in" filter="wipe(left)">
                                      <p:cBhvr>
                                        <p:cTn id="48" dur="500"/>
                                        <p:tgtEl>
                                          <p:spTgt spid="5734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573454"/>
                                        </p:tgtEl>
                                        <p:attrNameLst>
                                          <p:attrName>style.visibility</p:attrName>
                                        </p:attrNameLst>
                                      </p:cBhvr>
                                      <p:to>
                                        <p:strVal val="visible"/>
                                      </p:to>
                                    </p:set>
                                    <p:animEffect transition="in" filter="wipe(left)">
                                      <p:cBhvr>
                                        <p:cTn id="53" dur="500"/>
                                        <p:tgtEl>
                                          <p:spTgt spid="57345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573447"/>
                                        </p:tgtEl>
                                        <p:attrNameLst>
                                          <p:attrName>style.visibility</p:attrName>
                                        </p:attrNameLst>
                                      </p:cBhvr>
                                      <p:to>
                                        <p:strVal val="visible"/>
                                      </p:to>
                                    </p:set>
                                    <p:animEffect transition="in" filter="wipe(left)">
                                      <p:cBhvr>
                                        <p:cTn id="58" dur="500"/>
                                        <p:tgtEl>
                                          <p:spTgt spid="57344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573463"/>
                                        </p:tgtEl>
                                        <p:attrNameLst>
                                          <p:attrName>style.visibility</p:attrName>
                                        </p:attrNameLst>
                                      </p:cBhvr>
                                      <p:to>
                                        <p:strVal val="visible"/>
                                      </p:to>
                                    </p:set>
                                    <p:anim calcmode="lin" valueType="num">
                                      <p:cBhvr>
                                        <p:cTn id="63" dur="500" fill="hold"/>
                                        <p:tgtEl>
                                          <p:spTgt spid="573463"/>
                                        </p:tgtEl>
                                        <p:attrNameLst>
                                          <p:attrName>ppt_w</p:attrName>
                                        </p:attrNameLst>
                                      </p:cBhvr>
                                      <p:tavLst>
                                        <p:tav tm="0">
                                          <p:val>
                                            <p:fltVal val="0"/>
                                          </p:val>
                                        </p:tav>
                                        <p:tav tm="100000">
                                          <p:val>
                                            <p:strVal val="#ppt_w"/>
                                          </p:val>
                                        </p:tav>
                                      </p:tavLst>
                                    </p:anim>
                                    <p:anim calcmode="lin" valueType="num">
                                      <p:cBhvr>
                                        <p:cTn id="64" dur="500" fill="hold"/>
                                        <p:tgtEl>
                                          <p:spTgt spid="57346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2" grpId="0" animBg="1" autoUpdateAnimBg="0"/>
      <p:bldP spid="573443" grpId="0" autoUpdateAnimBg="0"/>
      <p:bldP spid="573446" grpId="0" animBg="1" autoUpdateAnimBg="0"/>
      <p:bldP spid="573462" grpId="0" autoUpdateAnimBg="0"/>
      <p:bldP spid="57346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19" name="Rectangle 1039"/>
          <p:cNvSpPr>
            <a:spLocks noChangeArrowheads="1"/>
          </p:cNvSpPr>
          <p:nvPr/>
        </p:nvSpPr>
        <p:spPr bwMode="auto">
          <a:xfrm>
            <a:off x="228600" y="328613"/>
            <a:ext cx="7656513" cy="584200"/>
          </a:xfrm>
          <a:prstGeom prst="rect">
            <a:avLst/>
          </a:prstGeom>
          <a:noFill/>
          <a:ln w="9525">
            <a:noFill/>
            <a:miter lim="800000"/>
            <a:headEnd/>
            <a:tailEnd/>
          </a:ln>
        </p:spPr>
        <p:txBody>
          <a:bodyPr>
            <a:spAutoFit/>
          </a:bodyPr>
          <a:lstStyle/>
          <a:p>
            <a:r>
              <a:rPr lang="en-US" altLang="zh-CN" sz="3200" b="1">
                <a:latin typeface="楷体_GB2312" pitchFamily="49" charset="-122"/>
              </a:rPr>
              <a:t>§1 </a:t>
            </a:r>
            <a:r>
              <a:rPr lang="en-US" altLang="zh-CN" sz="3200">
                <a:sym typeface="Symbol" pitchFamily="18" charset="2"/>
              </a:rPr>
              <a:t>the Introduction of Practical Problem</a:t>
            </a:r>
            <a:endParaRPr lang="zh-CN" altLang="en-US" sz="3200" b="1">
              <a:sym typeface="Symbol" pitchFamily="18" charset="2"/>
            </a:endParaRPr>
          </a:p>
        </p:txBody>
      </p:sp>
      <p:sp>
        <p:nvSpPr>
          <p:cNvPr id="559129" name="Text Box 1049"/>
          <p:cNvSpPr txBox="1">
            <a:spLocks noChangeArrowheads="1"/>
          </p:cNvSpPr>
          <p:nvPr/>
        </p:nvSpPr>
        <p:spPr bwMode="auto">
          <a:xfrm>
            <a:off x="395288" y="981075"/>
            <a:ext cx="8137525" cy="1865313"/>
          </a:xfrm>
          <a:prstGeom prst="rect">
            <a:avLst/>
          </a:prstGeom>
          <a:noFill/>
          <a:ln>
            <a:noFill/>
          </a:ln>
          <a:effectLst/>
          <a:extLst>
            <a:ext uri="{909E8E84-426E-40DD-AFC4-6F175D3DCCD1}"/>
            <a:ext uri="{91240B29-F687-4F45-9708-019B960494DF}"/>
            <a:ext uri="{AF507438-7753-43E0-B8FC-AC1667EBCBE1}"/>
          </a:extLst>
        </p:spPr>
        <p:txBody>
          <a:bodyPr>
            <a:spAutoFit/>
          </a:bodyPr>
          <a:lstStyle/>
          <a:p>
            <a:pPr>
              <a:lnSpc>
                <a:spcPct val="120000"/>
              </a:lnSpc>
              <a:defRPr/>
            </a:pPr>
            <a:r>
              <a:rPr lang="en-US" altLang="zh-CN" sz="2400" dirty="0" err="1">
                <a:latin typeface="+mn-lt"/>
              </a:rPr>
              <a:t>Shenzhou</a:t>
            </a:r>
            <a:r>
              <a:rPr lang="en-US" altLang="zh-CN" sz="2400" dirty="0">
                <a:latin typeface="+mn-lt"/>
              </a:rPr>
              <a:t>-VI spacecraft ran 5 laps on the elliptical orbit, which orbit inclination angle is 42.4 degrees , height of perigee 200 km, height of apogee 347km. </a:t>
            </a:r>
            <a:r>
              <a:rPr lang="en-US" altLang="zh-CN" sz="2400" dirty="0">
                <a:latin typeface="+mn-lt"/>
              </a:rPr>
              <a:t>T</a:t>
            </a:r>
            <a:r>
              <a:rPr lang="en-US" altLang="zh-CN" sz="2400" dirty="0">
                <a:latin typeface="+mn-lt"/>
              </a:rPr>
              <a:t>ry to calculate the travel kilometers of </a:t>
            </a:r>
            <a:r>
              <a:rPr lang="en-US" altLang="zh-CN" sz="2400" dirty="0" err="1">
                <a:latin typeface="+mn-lt"/>
              </a:rPr>
              <a:t>Shenzhou</a:t>
            </a:r>
            <a:r>
              <a:rPr lang="en-US" altLang="zh-CN" sz="2400" dirty="0">
                <a:latin typeface="+mn-lt"/>
              </a:rPr>
              <a:t>-VI.</a:t>
            </a:r>
            <a:endParaRPr lang="en-US" altLang="zh-CN" sz="2400" dirty="0">
              <a:latin typeface="+mn-lt"/>
            </a:endParaRPr>
          </a:p>
        </p:txBody>
      </p:sp>
      <p:sp>
        <p:nvSpPr>
          <p:cNvPr id="559130" name="Text Box 1050"/>
          <p:cNvSpPr txBox="1">
            <a:spLocks noChangeArrowheads="1"/>
          </p:cNvSpPr>
          <p:nvPr/>
        </p:nvSpPr>
        <p:spPr bwMode="auto">
          <a:xfrm>
            <a:off x="733425" y="3716338"/>
            <a:ext cx="7416800" cy="461962"/>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n-US" altLang="zh-CN" sz="2400" dirty="0"/>
              <a:t>the </a:t>
            </a:r>
            <a:r>
              <a:rPr lang="en-US" altLang="zh-CN" sz="2400" dirty="0"/>
              <a:t>perimeter </a:t>
            </a:r>
            <a:r>
              <a:rPr lang="en-US" altLang="zh-CN" sz="2400" dirty="0"/>
              <a:t>of elliptical orbit is the </a:t>
            </a:r>
            <a:r>
              <a:rPr lang="en-US" altLang="zh-CN" sz="2400" dirty="0">
                <a:latin typeface="+mn-lt"/>
              </a:rPr>
              <a:t>main factor</a:t>
            </a:r>
            <a:endParaRPr lang="zh-CN" altLang="zh-CN" sz="2400" dirty="0">
              <a:latin typeface="+mn-l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9119"/>
                                        </p:tgtEl>
                                        <p:attrNameLst>
                                          <p:attrName>style.visibility</p:attrName>
                                        </p:attrNameLst>
                                      </p:cBhvr>
                                      <p:to>
                                        <p:strVal val="visible"/>
                                      </p:to>
                                    </p:set>
                                    <p:animEffect transition="in" filter="wipe(left)">
                                      <p:cBhvr>
                                        <p:cTn id="7" dur="500"/>
                                        <p:tgtEl>
                                          <p:spTgt spid="559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9129"/>
                                        </p:tgtEl>
                                        <p:attrNameLst>
                                          <p:attrName>style.visibility</p:attrName>
                                        </p:attrNameLst>
                                      </p:cBhvr>
                                      <p:to>
                                        <p:strVal val="visible"/>
                                      </p:to>
                                    </p:set>
                                    <p:animEffect transition="in" filter="wipe(left)">
                                      <p:cBhvr>
                                        <p:cTn id="12" dur="500"/>
                                        <p:tgtEl>
                                          <p:spTgt spid="5591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9130"/>
                                        </p:tgtEl>
                                        <p:attrNameLst>
                                          <p:attrName>style.visibility</p:attrName>
                                        </p:attrNameLst>
                                      </p:cBhvr>
                                      <p:to>
                                        <p:strVal val="visible"/>
                                      </p:to>
                                    </p:set>
                                    <p:animEffect transition="in" filter="wipe(left)">
                                      <p:cBhvr>
                                        <p:cTn id="17" dur="500"/>
                                        <p:tgtEl>
                                          <p:spTgt spid="559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19" grpId="0" autoUpdateAnimBg="0"/>
      <p:bldP spid="559129" grpId="0"/>
      <p:bldP spid="5591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39750" y="2060575"/>
          <a:ext cx="1619250" cy="725488"/>
        </p:xfrm>
        <a:graphic>
          <a:graphicData uri="http://schemas.openxmlformats.org/presentationml/2006/ole">
            <p:oleObj spid="_x0000_s232450" name="Equation" r:id="rId3" imgW="736600" imgH="330200" progId="Equation.3">
              <p:embed/>
            </p:oleObj>
          </a:graphicData>
        </a:graphic>
      </p:graphicFrame>
      <p:graphicFrame>
        <p:nvGraphicFramePr>
          <p:cNvPr id="3" name="Object 3"/>
          <p:cNvGraphicFramePr>
            <a:graphicFrameLocks noChangeAspect="1"/>
          </p:cNvGraphicFramePr>
          <p:nvPr/>
        </p:nvGraphicFramePr>
        <p:xfrm>
          <a:off x="2195513" y="1989138"/>
          <a:ext cx="757237" cy="915987"/>
        </p:xfrm>
        <a:graphic>
          <a:graphicData uri="http://schemas.openxmlformats.org/presentationml/2006/ole">
            <p:oleObj spid="_x0000_s232451" name="Equation" r:id="rId4" imgW="342751" imgH="418918" progId="Equation.3">
              <p:embed/>
            </p:oleObj>
          </a:graphicData>
        </a:graphic>
      </p:graphicFrame>
      <p:graphicFrame>
        <p:nvGraphicFramePr>
          <p:cNvPr id="4" name="Object 4"/>
          <p:cNvGraphicFramePr>
            <a:graphicFrameLocks noChangeAspect="1"/>
          </p:cNvGraphicFramePr>
          <p:nvPr/>
        </p:nvGraphicFramePr>
        <p:xfrm>
          <a:off x="3779838" y="2060575"/>
          <a:ext cx="2933700" cy="917575"/>
        </p:xfrm>
        <a:graphic>
          <a:graphicData uri="http://schemas.openxmlformats.org/presentationml/2006/ole">
            <p:oleObj spid="_x0000_s232452" name="Equation" r:id="rId5" imgW="1333500" imgH="419100" progId="Equation.3">
              <p:embed/>
            </p:oleObj>
          </a:graphicData>
        </a:graphic>
      </p:graphicFrame>
      <p:graphicFrame>
        <p:nvGraphicFramePr>
          <p:cNvPr id="5" name="Object 5"/>
          <p:cNvGraphicFramePr>
            <a:graphicFrameLocks noChangeAspect="1"/>
          </p:cNvGraphicFramePr>
          <p:nvPr/>
        </p:nvGraphicFramePr>
        <p:xfrm>
          <a:off x="6659563" y="2133600"/>
          <a:ext cx="1782762" cy="862013"/>
        </p:xfrm>
        <a:graphic>
          <a:graphicData uri="http://schemas.openxmlformats.org/presentationml/2006/ole">
            <p:oleObj spid="_x0000_s232453" name="Equation" r:id="rId6" imgW="812447" imgH="393529" progId="Equation.3">
              <p:embed/>
            </p:oleObj>
          </a:graphicData>
        </a:graphic>
      </p:graphicFrame>
      <p:graphicFrame>
        <p:nvGraphicFramePr>
          <p:cNvPr id="7" name="Object 6"/>
          <p:cNvGraphicFramePr>
            <a:graphicFrameLocks noChangeAspect="1"/>
          </p:cNvGraphicFramePr>
          <p:nvPr/>
        </p:nvGraphicFramePr>
        <p:xfrm>
          <a:off x="3779838" y="3284538"/>
          <a:ext cx="1004887" cy="862012"/>
        </p:xfrm>
        <a:graphic>
          <a:graphicData uri="http://schemas.openxmlformats.org/presentationml/2006/ole">
            <p:oleObj spid="_x0000_s232454" name="Equation" r:id="rId7" imgW="457002" imgH="393529" progId="Equation.3">
              <p:embed/>
            </p:oleObj>
          </a:graphicData>
        </a:graphic>
      </p:graphicFrame>
      <p:sp>
        <p:nvSpPr>
          <p:cNvPr id="9" name="矩形 8"/>
          <p:cNvSpPr>
            <a:spLocks noRot="1" noChangeAspect="1" noMove="1" noResize="1" noEditPoints="1" noAdjustHandles="1" noChangeArrowheads="1" noChangeShapeType="1" noTextEdit="1"/>
          </p:cNvSpPr>
          <p:nvPr/>
        </p:nvSpPr>
        <p:spPr>
          <a:xfrm>
            <a:off x="755576" y="836712"/>
            <a:ext cx="2810000" cy="532966"/>
          </a:xfrm>
          <a:prstGeom prst="rect">
            <a:avLst/>
          </a:prstGeom>
          <a:blipFill rotWithShape="1">
            <a:blip r:embed="rId8"/>
            <a:stretch>
              <a:fillRect/>
            </a:stretch>
          </a:blipFill>
        </p:spPr>
        <p:txBody>
          <a:bodyPr/>
          <a:lstStyle/>
          <a:p>
            <a:pPr>
              <a:defRPr/>
            </a:pPr>
            <a:r>
              <a:rPr lang="zh-CN" altLang="en-US">
                <a:noFill/>
              </a:rPr>
              <a:t> </a:t>
            </a:r>
          </a:p>
        </p:txBody>
      </p:sp>
      <p:sp>
        <p:nvSpPr>
          <p:cNvPr id="10" name="矩形 9"/>
          <p:cNvSpPr>
            <a:spLocks noRot="1" noChangeAspect="1" noMove="1" noResize="1" noEditPoints="1" noAdjustHandles="1" noChangeArrowheads="1" noChangeShapeType="1" noTextEdit="1"/>
          </p:cNvSpPr>
          <p:nvPr/>
        </p:nvSpPr>
        <p:spPr>
          <a:xfrm>
            <a:off x="1326245" y="3429000"/>
            <a:ext cx="1668662" cy="523220"/>
          </a:xfrm>
          <a:prstGeom prst="rect">
            <a:avLst/>
          </a:prstGeom>
          <a:blipFill rotWithShape="1">
            <a:blip r:embed="rId9"/>
            <a:stretch>
              <a:fillRect/>
            </a:stretch>
          </a:blipFill>
        </p:spPr>
        <p:txBody>
          <a:bodyPr/>
          <a:lstStyle/>
          <a:p>
            <a:pPr>
              <a:defRPr/>
            </a:pPr>
            <a:r>
              <a:rPr lang="zh-CN" alt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4466" name="Object 2"/>
          <p:cNvGraphicFramePr>
            <a:graphicFrameLocks noChangeAspect="1"/>
          </p:cNvGraphicFramePr>
          <p:nvPr/>
        </p:nvGraphicFramePr>
        <p:xfrm>
          <a:off x="3749675" y="1079500"/>
          <a:ext cx="3103563" cy="915988"/>
        </p:xfrm>
        <a:graphic>
          <a:graphicData uri="http://schemas.openxmlformats.org/presentationml/2006/ole">
            <p:oleObj spid="_x0000_s233474" name="Equation" r:id="rId5" imgW="1409700" imgH="419100" progId="Equation.3">
              <p:embed/>
            </p:oleObj>
          </a:graphicData>
        </a:graphic>
      </p:graphicFrame>
      <p:graphicFrame>
        <p:nvGraphicFramePr>
          <p:cNvPr id="574467" name="Object 3"/>
          <p:cNvGraphicFramePr>
            <a:graphicFrameLocks noChangeAspect="1"/>
          </p:cNvGraphicFramePr>
          <p:nvPr/>
        </p:nvGraphicFramePr>
        <p:xfrm>
          <a:off x="1025525" y="1219200"/>
          <a:ext cx="1617663" cy="725488"/>
        </p:xfrm>
        <a:graphic>
          <a:graphicData uri="http://schemas.openxmlformats.org/presentationml/2006/ole">
            <p:oleObj spid="_x0000_s233475" name="Equation" r:id="rId6" imgW="736600" imgH="330200" progId="Equation.3">
              <p:embed/>
            </p:oleObj>
          </a:graphicData>
        </a:graphic>
      </p:graphicFrame>
      <p:graphicFrame>
        <p:nvGraphicFramePr>
          <p:cNvPr id="574469" name="Object 4"/>
          <p:cNvGraphicFramePr>
            <a:graphicFrameLocks noChangeAspect="1"/>
          </p:cNvGraphicFramePr>
          <p:nvPr/>
        </p:nvGraphicFramePr>
        <p:xfrm>
          <a:off x="2667000" y="1079500"/>
          <a:ext cx="754063" cy="915988"/>
        </p:xfrm>
        <a:graphic>
          <a:graphicData uri="http://schemas.openxmlformats.org/presentationml/2006/ole">
            <p:oleObj spid="_x0000_s233476" name="Equation" r:id="rId7" imgW="342751" imgH="418918" progId="Equation.3">
              <p:embed/>
            </p:oleObj>
          </a:graphicData>
        </a:graphic>
      </p:graphicFrame>
      <p:graphicFrame>
        <p:nvGraphicFramePr>
          <p:cNvPr id="574470" name="Object 5"/>
          <p:cNvGraphicFramePr>
            <a:graphicFrameLocks noChangeAspect="1"/>
          </p:cNvGraphicFramePr>
          <p:nvPr/>
        </p:nvGraphicFramePr>
        <p:xfrm>
          <a:off x="6858000" y="1079500"/>
          <a:ext cx="750888" cy="915988"/>
        </p:xfrm>
        <a:graphic>
          <a:graphicData uri="http://schemas.openxmlformats.org/presentationml/2006/ole">
            <p:oleObj spid="_x0000_s233477" name="Equation" r:id="rId8" imgW="342751" imgH="418918" progId="Equation.3">
              <p:embed/>
            </p:oleObj>
          </a:graphicData>
        </a:graphic>
      </p:graphicFrame>
      <p:graphicFrame>
        <p:nvGraphicFramePr>
          <p:cNvPr id="574471" name="Object 6"/>
          <p:cNvGraphicFramePr>
            <a:graphicFrameLocks noChangeAspect="1"/>
          </p:cNvGraphicFramePr>
          <p:nvPr/>
        </p:nvGraphicFramePr>
        <p:xfrm>
          <a:off x="3706813" y="3060700"/>
          <a:ext cx="3074987" cy="915988"/>
        </p:xfrm>
        <a:graphic>
          <a:graphicData uri="http://schemas.openxmlformats.org/presentationml/2006/ole">
            <p:oleObj spid="_x0000_s233478" name="Equation" r:id="rId9" imgW="1397000" imgH="419100" progId="Equation.3">
              <p:embed/>
            </p:oleObj>
          </a:graphicData>
        </a:graphic>
      </p:graphicFrame>
      <p:graphicFrame>
        <p:nvGraphicFramePr>
          <p:cNvPr id="574472" name="Object 7"/>
          <p:cNvGraphicFramePr>
            <a:graphicFrameLocks noChangeAspect="1"/>
          </p:cNvGraphicFramePr>
          <p:nvPr/>
        </p:nvGraphicFramePr>
        <p:xfrm>
          <a:off x="949325" y="3124200"/>
          <a:ext cx="1619250" cy="725488"/>
        </p:xfrm>
        <a:graphic>
          <a:graphicData uri="http://schemas.openxmlformats.org/presentationml/2006/ole">
            <p:oleObj spid="_x0000_s233479" name="Equation" r:id="rId10" imgW="736600" imgH="330200" progId="Equation.3">
              <p:embed/>
            </p:oleObj>
          </a:graphicData>
        </a:graphic>
      </p:graphicFrame>
      <p:graphicFrame>
        <p:nvGraphicFramePr>
          <p:cNvPr id="574474" name="Object 8"/>
          <p:cNvGraphicFramePr>
            <a:graphicFrameLocks noChangeAspect="1"/>
          </p:cNvGraphicFramePr>
          <p:nvPr/>
        </p:nvGraphicFramePr>
        <p:xfrm>
          <a:off x="2514600" y="3033713"/>
          <a:ext cx="757238" cy="917575"/>
        </p:xfrm>
        <a:graphic>
          <a:graphicData uri="http://schemas.openxmlformats.org/presentationml/2006/ole">
            <p:oleObj spid="_x0000_s233480" name="Equation" r:id="rId11" imgW="342751" imgH="418918" progId="Equation.3">
              <p:embed/>
            </p:oleObj>
          </a:graphicData>
        </a:graphic>
      </p:graphicFrame>
      <p:graphicFrame>
        <p:nvGraphicFramePr>
          <p:cNvPr id="574475" name="Object 9"/>
          <p:cNvGraphicFramePr>
            <a:graphicFrameLocks noChangeAspect="1"/>
          </p:cNvGraphicFramePr>
          <p:nvPr/>
        </p:nvGraphicFramePr>
        <p:xfrm>
          <a:off x="6815138" y="3060700"/>
          <a:ext cx="757237" cy="915988"/>
        </p:xfrm>
        <a:graphic>
          <a:graphicData uri="http://schemas.openxmlformats.org/presentationml/2006/ole">
            <p:oleObj spid="_x0000_s233481" name="Equation" r:id="rId12" imgW="342751" imgH="418918" progId="Equation.3">
              <p:embed/>
            </p:oleObj>
          </a:graphicData>
        </a:graphic>
      </p:graphicFrame>
      <p:graphicFrame>
        <p:nvGraphicFramePr>
          <p:cNvPr id="574476" name="Object 10"/>
          <p:cNvGraphicFramePr>
            <a:graphicFrameLocks noChangeAspect="1"/>
          </p:cNvGraphicFramePr>
          <p:nvPr/>
        </p:nvGraphicFramePr>
        <p:xfrm>
          <a:off x="2563813" y="4281488"/>
          <a:ext cx="3878262" cy="500062"/>
        </p:xfrm>
        <a:graphic>
          <a:graphicData uri="http://schemas.openxmlformats.org/presentationml/2006/ole">
            <p:oleObj spid="_x0000_s233482" name="Equation" r:id="rId13" imgW="1765300" imgH="228600" progId="Equation.3">
              <p:embed/>
            </p:oleObj>
          </a:graphicData>
        </a:graphic>
      </p:graphicFrame>
      <p:graphicFrame>
        <p:nvGraphicFramePr>
          <p:cNvPr id="574477" name="Object 11"/>
          <p:cNvGraphicFramePr>
            <a:graphicFrameLocks noChangeAspect="1"/>
          </p:cNvGraphicFramePr>
          <p:nvPr/>
        </p:nvGraphicFramePr>
        <p:xfrm>
          <a:off x="2520950" y="5046663"/>
          <a:ext cx="2120900" cy="501650"/>
        </p:xfrm>
        <a:graphic>
          <a:graphicData uri="http://schemas.openxmlformats.org/presentationml/2006/ole">
            <p:oleObj spid="_x0000_s233483" name="Equation" r:id="rId14" imgW="965200" imgH="228600" progId="Equation.3">
              <p:embed/>
            </p:oleObj>
          </a:graphicData>
        </a:graphic>
      </p:graphicFrame>
      <p:sp>
        <p:nvSpPr>
          <p:cNvPr id="574478" name="Text Box 1038"/>
          <p:cNvSpPr txBox="1">
            <a:spLocks noChangeArrowheads="1"/>
          </p:cNvSpPr>
          <p:nvPr/>
        </p:nvSpPr>
        <p:spPr bwMode="auto">
          <a:xfrm>
            <a:off x="758825" y="4311650"/>
            <a:ext cx="519113" cy="495300"/>
          </a:xfrm>
          <a:prstGeom prst="rect">
            <a:avLst/>
          </a:prstGeom>
          <a:noFill/>
          <a:ln w="9525">
            <a:noFill/>
            <a:miter lim="800000"/>
            <a:headEnd/>
            <a:tailEnd/>
          </a:ln>
        </p:spPr>
        <p:txBody>
          <a:bodyPr wrap="none" lIns="90000" tIns="46800" rIns="90000" bIns="46800">
            <a:spAutoFit/>
          </a:bodyPr>
          <a:lstStyle/>
          <a:p>
            <a:r>
              <a:rPr lang="en-US" altLang="zh-CN" sz="2600" b="1">
                <a:latin typeface="楷体_GB2312" pitchFamily="49" charset="-122"/>
              </a:rPr>
              <a:t>so</a:t>
            </a:r>
            <a:endParaRPr lang="zh-CN" altLang="en-US" sz="2600" b="1">
              <a:latin typeface="楷体_GB2312" pitchFamily="49" charset="-122"/>
            </a:endParaRPr>
          </a:p>
        </p:txBody>
      </p:sp>
      <p:sp>
        <p:nvSpPr>
          <p:cNvPr id="574479" name="Text Box 1039"/>
          <p:cNvSpPr txBox="1">
            <a:spLocks noChangeArrowheads="1"/>
          </p:cNvSpPr>
          <p:nvPr/>
        </p:nvSpPr>
        <p:spPr bwMode="auto">
          <a:xfrm>
            <a:off x="758825" y="5813425"/>
            <a:ext cx="7773988" cy="463550"/>
          </a:xfrm>
          <a:prstGeom prst="rect">
            <a:avLst/>
          </a:prstGeom>
          <a:noFill/>
          <a:ln w="9525">
            <a:noFill/>
            <a:miter lim="800000"/>
            <a:headEnd/>
            <a:tailEnd/>
          </a:ln>
        </p:spPr>
        <p:txBody>
          <a:bodyPr lIns="90000" tIns="46800" rIns="90000" bIns="46800">
            <a:spAutoFit/>
          </a:bodyPr>
          <a:lstStyle/>
          <a:p>
            <a:r>
              <a:rPr lang="en-US" altLang="zh-CN" sz="2400"/>
              <a:t>So that integration formula has 3 algebraic precision.</a:t>
            </a:r>
            <a:endParaRPr lang="zh-CN" altLang="zh-CN" sz="2400"/>
          </a:p>
        </p:txBody>
      </p:sp>
      <p:sp>
        <p:nvSpPr>
          <p:cNvPr id="574480" name="Text Box 1040"/>
          <p:cNvSpPr txBox="1">
            <a:spLocks noChangeArrowheads="1"/>
          </p:cNvSpPr>
          <p:nvPr/>
        </p:nvSpPr>
        <p:spPr bwMode="auto">
          <a:xfrm>
            <a:off x="3352800" y="1295400"/>
            <a:ext cx="457200" cy="488950"/>
          </a:xfrm>
          <a:prstGeom prst="rect">
            <a:avLst/>
          </a:prstGeom>
          <a:noFill/>
          <a:ln w="9525">
            <a:noFill/>
            <a:miter lim="800000"/>
            <a:headEnd/>
            <a:tailEnd/>
          </a:ln>
        </p:spPr>
        <p:txBody>
          <a:bodyPr>
            <a:spAutoFit/>
          </a:bodyPr>
          <a:lstStyle/>
          <a:p>
            <a:pPr algn="ctr">
              <a:spcBef>
                <a:spcPct val="50000"/>
              </a:spcBef>
            </a:pPr>
            <a:r>
              <a:rPr lang="en-US" altLang="zh-CN" sz="2600" b="1">
                <a:solidFill>
                  <a:srgbClr val="FF0000"/>
                </a:solidFill>
              </a:rPr>
              <a:t>=</a:t>
            </a:r>
          </a:p>
        </p:txBody>
      </p:sp>
      <p:sp>
        <p:nvSpPr>
          <p:cNvPr id="574481" name="Text Box 1041"/>
          <p:cNvSpPr txBox="1">
            <a:spLocks noChangeArrowheads="1"/>
          </p:cNvSpPr>
          <p:nvPr/>
        </p:nvSpPr>
        <p:spPr bwMode="auto">
          <a:xfrm>
            <a:off x="3276600" y="3276600"/>
            <a:ext cx="457200" cy="488950"/>
          </a:xfrm>
          <a:prstGeom prst="rect">
            <a:avLst/>
          </a:prstGeom>
          <a:noFill/>
          <a:ln w="9525">
            <a:noFill/>
            <a:miter lim="800000"/>
            <a:headEnd/>
            <a:tailEnd/>
          </a:ln>
        </p:spPr>
        <p:txBody>
          <a:bodyPr>
            <a:spAutoFit/>
          </a:bodyPr>
          <a:lstStyle/>
          <a:p>
            <a:pPr algn="ctr">
              <a:spcBef>
                <a:spcPct val="50000"/>
              </a:spcBef>
            </a:pPr>
            <a:r>
              <a:rPr lang="en-US" altLang="zh-CN" sz="2600" b="1">
                <a:solidFill>
                  <a:srgbClr val="FF0000"/>
                </a:solidFill>
                <a:sym typeface="Symbol" pitchFamily="18" charset="2"/>
              </a:rPr>
              <a:t></a:t>
            </a:r>
            <a:endParaRPr lang="en-US" altLang="zh-CN" sz="2600" b="1">
              <a:solidFill>
                <a:srgbClr val="FF0000"/>
              </a:solidFill>
            </a:endParaRPr>
          </a:p>
        </p:txBody>
      </p:sp>
      <p:sp>
        <p:nvSpPr>
          <p:cNvPr id="2" name="矩形 1"/>
          <p:cNvSpPr>
            <a:spLocks noRot="1" noChangeAspect="1" noMove="1" noResize="1" noEditPoints="1" noAdjustHandles="1" noChangeArrowheads="1" noChangeShapeType="1" noTextEdit="1"/>
          </p:cNvSpPr>
          <p:nvPr/>
        </p:nvSpPr>
        <p:spPr>
          <a:xfrm>
            <a:off x="505159" y="404664"/>
            <a:ext cx="2399631" cy="532966"/>
          </a:xfrm>
          <a:prstGeom prst="rect">
            <a:avLst/>
          </a:prstGeom>
          <a:blipFill rotWithShape="1">
            <a:blip r:embed="rId15"/>
            <a:stretch>
              <a:fillRect/>
            </a:stretch>
          </a:blipFill>
        </p:spPr>
        <p:txBody>
          <a:bodyPr/>
          <a:lstStyle/>
          <a:p>
            <a:pPr>
              <a:defRPr/>
            </a:pPr>
            <a:r>
              <a:rPr lang="zh-CN" altLang="en-US">
                <a:noFill/>
              </a:rPr>
              <a:t> </a:t>
            </a:r>
          </a:p>
        </p:txBody>
      </p:sp>
      <p:sp>
        <p:nvSpPr>
          <p:cNvPr id="3" name="矩形 2"/>
          <p:cNvSpPr>
            <a:spLocks noRot="1" noChangeAspect="1" noMove="1" noResize="1" noEditPoints="1" noAdjustHandles="1" noChangeArrowheads="1" noChangeShapeType="1" noTextEdit="1"/>
          </p:cNvSpPr>
          <p:nvPr/>
        </p:nvSpPr>
        <p:spPr>
          <a:xfrm>
            <a:off x="505159" y="2348880"/>
            <a:ext cx="2399631" cy="531812"/>
          </a:xfrm>
          <a:prstGeom prst="rect">
            <a:avLst/>
          </a:prstGeom>
          <a:blipFill rotWithShape="1">
            <a:blip r:embed="rId16"/>
            <a:stretch>
              <a:fillRect/>
            </a:stretch>
          </a:blipFill>
        </p:spPr>
        <p:txBody>
          <a:bodyPr/>
          <a:lstStyle/>
          <a:p>
            <a:pPr>
              <a:defRPr/>
            </a:pPr>
            <a:r>
              <a:rPr lang="zh-CN" altLang="en-US">
                <a:noFill/>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74467"/>
                                        </p:tgtEl>
                                        <p:attrNameLst>
                                          <p:attrName>style.visibility</p:attrName>
                                        </p:attrNameLst>
                                      </p:cBhvr>
                                      <p:to>
                                        <p:strVal val="visible"/>
                                      </p:to>
                                    </p:set>
                                    <p:animEffect transition="in" filter="wipe(left)">
                                      <p:cBhvr>
                                        <p:cTn id="7" dur="500"/>
                                        <p:tgtEl>
                                          <p:spTgt spid="574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74469"/>
                                        </p:tgtEl>
                                        <p:attrNameLst>
                                          <p:attrName>style.visibility</p:attrName>
                                        </p:attrNameLst>
                                      </p:cBhvr>
                                      <p:to>
                                        <p:strVal val="visible"/>
                                      </p:to>
                                    </p:set>
                                    <p:animEffect transition="in" filter="wipe(left)">
                                      <p:cBhvr>
                                        <p:cTn id="12" dur="500"/>
                                        <p:tgtEl>
                                          <p:spTgt spid="574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4466"/>
                                        </p:tgtEl>
                                        <p:attrNameLst>
                                          <p:attrName>style.visibility</p:attrName>
                                        </p:attrNameLst>
                                      </p:cBhvr>
                                      <p:to>
                                        <p:strVal val="visible"/>
                                      </p:to>
                                    </p:set>
                                    <p:animEffect transition="in" filter="wipe(left)">
                                      <p:cBhvr>
                                        <p:cTn id="17" dur="500"/>
                                        <p:tgtEl>
                                          <p:spTgt spid="5744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74470"/>
                                        </p:tgtEl>
                                        <p:attrNameLst>
                                          <p:attrName>style.visibility</p:attrName>
                                        </p:attrNameLst>
                                      </p:cBhvr>
                                      <p:to>
                                        <p:strVal val="visible"/>
                                      </p:to>
                                    </p:set>
                                    <p:animEffect transition="in" filter="wipe(left)">
                                      <p:cBhvr>
                                        <p:cTn id="22" dur="500"/>
                                        <p:tgtEl>
                                          <p:spTgt spid="5744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74480"/>
                                        </p:tgtEl>
                                        <p:attrNameLst>
                                          <p:attrName>style.visibility</p:attrName>
                                        </p:attrNameLst>
                                      </p:cBhvr>
                                      <p:to>
                                        <p:strVal val="visible"/>
                                      </p:to>
                                    </p:set>
                                    <p:anim calcmode="lin" valueType="num">
                                      <p:cBhvr>
                                        <p:cTn id="27" dur="500" fill="hold"/>
                                        <p:tgtEl>
                                          <p:spTgt spid="574480"/>
                                        </p:tgtEl>
                                        <p:attrNameLst>
                                          <p:attrName>ppt_w</p:attrName>
                                        </p:attrNameLst>
                                      </p:cBhvr>
                                      <p:tavLst>
                                        <p:tav tm="0">
                                          <p:val>
                                            <p:fltVal val="0"/>
                                          </p:val>
                                        </p:tav>
                                        <p:tav tm="100000">
                                          <p:val>
                                            <p:strVal val="#ppt_w"/>
                                          </p:val>
                                        </p:tav>
                                      </p:tavLst>
                                    </p:anim>
                                    <p:anim calcmode="lin" valueType="num">
                                      <p:cBhvr>
                                        <p:cTn id="28" dur="500" fill="hold"/>
                                        <p:tgtEl>
                                          <p:spTgt spid="57448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574472"/>
                                        </p:tgtEl>
                                        <p:attrNameLst>
                                          <p:attrName>style.visibility</p:attrName>
                                        </p:attrNameLst>
                                      </p:cBhvr>
                                      <p:to>
                                        <p:strVal val="visible"/>
                                      </p:to>
                                    </p:set>
                                    <p:animEffect transition="in" filter="wipe(left)">
                                      <p:cBhvr>
                                        <p:cTn id="33" dur="500"/>
                                        <p:tgtEl>
                                          <p:spTgt spid="57447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574474"/>
                                        </p:tgtEl>
                                        <p:attrNameLst>
                                          <p:attrName>style.visibility</p:attrName>
                                        </p:attrNameLst>
                                      </p:cBhvr>
                                      <p:to>
                                        <p:strVal val="visible"/>
                                      </p:to>
                                    </p:set>
                                    <p:animEffect transition="in" filter="wipe(left)">
                                      <p:cBhvr>
                                        <p:cTn id="38" dur="500"/>
                                        <p:tgtEl>
                                          <p:spTgt spid="57447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574471"/>
                                        </p:tgtEl>
                                        <p:attrNameLst>
                                          <p:attrName>style.visibility</p:attrName>
                                        </p:attrNameLst>
                                      </p:cBhvr>
                                      <p:to>
                                        <p:strVal val="visible"/>
                                      </p:to>
                                    </p:set>
                                    <p:animEffect transition="in" filter="wipe(left)">
                                      <p:cBhvr>
                                        <p:cTn id="43" dur="500"/>
                                        <p:tgtEl>
                                          <p:spTgt spid="57447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74475"/>
                                        </p:tgtEl>
                                        <p:attrNameLst>
                                          <p:attrName>style.visibility</p:attrName>
                                        </p:attrNameLst>
                                      </p:cBhvr>
                                      <p:to>
                                        <p:strVal val="visible"/>
                                      </p:to>
                                    </p:set>
                                    <p:animEffect transition="in" filter="wipe(left)">
                                      <p:cBhvr>
                                        <p:cTn id="48" dur="500"/>
                                        <p:tgtEl>
                                          <p:spTgt spid="57447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32" fill="hold" grpId="0" nodeType="clickEffect">
                                  <p:stCondLst>
                                    <p:cond delay="0"/>
                                  </p:stCondLst>
                                  <p:childTnLst>
                                    <p:set>
                                      <p:cBhvr>
                                        <p:cTn id="52" dur="1" fill="hold">
                                          <p:stCondLst>
                                            <p:cond delay="0"/>
                                          </p:stCondLst>
                                        </p:cTn>
                                        <p:tgtEl>
                                          <p:spTgt spid="574481"/>
                                        </p:tgtEl>
                                        <p:attrNameLst>
                                          <p:attrName>style.visibility</p:attrName>
                                        </p:attrNameLst>
                                      </p:cBhvr>
                                      <p:to>
                                        <p:strVal val="visible"/>
                                      </p:to>
                                    </p:set>
                                    <p:anim calcmode="lin" valueType="num">
                                      <p:cBhvr>
                                        <p:cTn id="53" dur="500" fill="hold"/>
                                        <p:tgtEl>
                                          <p:spTgt spid="574481"/>
                                        </p:tgtEl>
                                        <p:attrNameLst>
                                          <p:attrName>ppt_w</p:attrName>
                                        </p:attrNameLst>
                                      </p:cBhvr>
                                      <p:tavLst>
                                        <p:tav tm="0">
                                          <p:val>
                                            <p:strVal val="4*#ppt_w"/>
                                          </p:val>
                                        </p:tav>
                                        <p:tav tm="100000">
                                          <p:val>
                                            <p:strVal val="#ppt_w"/>
                                          </p:val>
                                        </p:tav>
                                      </p:tavLst>
                                    </p:anim>
                                    <p:anim calcmode="lin" valueType="num">
                                      <p:cBhvr>
                                        <p:cTn id="54" dur="500" fill="hold"/>
                                        <p:tgtEl>
                                          <p:spTgt spid="57448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gunshot.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74478"/>
                                        </p:tgtEl>
                                        <p:attrNameLst>
                                          <p:attrName>style.visibility</p:attrName>
                                        </p:attrNameLst>
                                      </p:cBhvr>
                                      <p:to>
                                        <p:strVal val="visible"/>
                                      </p:to>
                                    </p:set>
                                    <p:animEffect transition="in" filter="wipe(left)">
                                      <p:cBhvr>
                                        <p:cTn id="59" dur="500"/>
                                        <p:tgtEl>
                                          <p:spTgt spid="57447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574476"/>
                                        </p:tgtEl>
                                        <p:attrNameLst>
                                          <p:attrName>style.visibility</p:attrName>
                                        </p:attrNameLst>
                                      </p:cBhvr>
                                      <p:to>
                                        <p:strVal val="visible"/>
                                      </p:to>
                                    </p:set>
                                    <p:animEffect transition="in" filter="wipe(left)">
                                      <p:cBhvr>
                                        <p:cTn id="64" dur="500"/>
                                        <p:tgtEl>
                                          <p:spTgt spid="57447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574477"/>
                                        </p:tgtEl>
                                        <p:attrNameLst>
                                          <p:attrName>style.visibility</p:attrName>
                                        </p:attrNameLst>
                                      </p:cBhvr>
                                      <p:to>
                                        <p:strVal val="visible"/>
                                      </p:to>
                                    </p:set>
                                    <p:animEffect transition="in" filter="wipe(left)">
                                      <p:cBhvr>
                                        <p:cTn id="69" dur="500"/>
                                        <p:tgtEl>
                                          <p:spTgt spid="57447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74479"/>
                                        </p:tgtEl>
                                        <p:attrNameLst>
                                          <p:attrName>style.visibility</p:attrName>
                                        </p:attrNameLst>
                                      </p:cBhvr>
                                      <p:to>
                                        <p:strVal val="visible"/>
                                      </p:to>
                                    </p:set>
                                    <p:animEffect transition="in" filter="wipe(left)">
                                      <p:cBhvr>
                                        <p:cTn id="74" dur="500"/>
                                        <p:tgtEl>
                                          <p:spTgt spid="574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78" grpId="0" autoUpdateAnimBg="0"/>
      <p:bldP spid="574479" grpId="0" autoUpdateAnimBg="0"/>
      <p:bldP spid="574480" grpId="0" autoUpdateAnimBg="0"/>
      <p:bldP spid="57448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ChangeArrowheads="1"/>
          </p:cNvSpPr>
          <p:nvPr/>
        </p:nvSpPr>
        <p:spPr bwMode="auto">
          <a:xfrm>
            <a:off x="304800" y="228600"/>
            <a:ext cx="6643688" cy="400050"/>
          </a:xfrm>
          <a:prstGeom prst="rect">
            <a:avLst/>
          </a:prstGeom>
          <a:noFill/>
          <a:ln w="9525">
            <a:noFill/>
            <a:miter lim="800000"/>
            <a:headEnd/>
            <a:tailEnd/>
          </a:ln>
        </p:spPr>
        <p:txBody>
          <a:bodyPr lIns="92073" tIns="46036" rIns="92073" bIns="46036"/>
          <a:lstStyle/>
          <a:p>
            <a:pPr defTabSz="915988" eaLnBrk="0" hangingPunct="0"/>
            <a:r>
              <a:rPr lang="en-US" altLang="zh-CN" b="1">
                <a:solidFill>
                  <a:srgbClr val="FF3300"/>
                </a:solidFill>
              </a:rPr>
              <a:t>3 Interpolation Quadrature Formula </a:t>
            </a:r>
            <a:endParaRPr lang="zh-CN" altLang="en-US" b="1">
              <a:solidFill>
                <a:srgbClr val="FF3300"/>
              </a:solidFill>
            </a:endParaRPr>
          </a:p>
        </p:txBody>
      </p:sp>
      <p:sp>
        <p:nvSpPr>
          <p:cNvPr id="234499" name="Rectangle 8"/>
          <p:cNvSpPr>
            <a:spLocks noChangeArrowheads="1"/>
          </p:cNvSpPr>
          <p:nvPr/>
        </p:nvSpPr>
        <p:spPr bwMode="auto">
          <a:xfrm>
            <a:off x="1074738" y="3346450"/>
            <a:ext cx="7586662" cy="427038"/>
          </a:xfrm>
          <a:prstGeom prst="rect">
            <a:avLst/>
          </a:prstGeom>
          <a:noFill/>
          <a:ln w="9525">
            <a:noFill/>
            <a:miter lim="800000"/>
            <a:headEnd/>
            <a:tailEnd/>
          </a:ln>
        </p:spPr>
        <p:txBody>
          <a:bodyPr>
            <a:spAutoFit/>
          </a:bodyPr>
          <a:lstStyle/>
          <a:p>
            <a:pPr eaLnBrk="0" hangingPunct="0">
              <a:spcBef>
                <a:spcPct val="50000"/>
              </a:spcBef>
            </a:pPr>
            <a:r>
              <a:rPr lang="en-US" altLang="zh-CN" sz="2200" b="1">
                <a:ea typeface="宋体" charset="-122"/>
              </a:rPr>
              <a:t>.</a:t>
            </a:r>
          </a:p>
        </p:txBody>
      </p:sp>
      <p:sp>
        <p:nvSpPr>
          <p:cNvPr id="234500" name="Rectangle 15"/>
          <p:cNvSpPr>
            <a:spLocks noChangeArrowheads="1"/>
          </p:cNvSpPr>
          <p:nvPr/>
        </p:nvSpPr>
        <p:spPr bwMode="auto">
          <a:xfrm>
            <a:off x="363538" y="5267325"/>
            <a:ext cx="7981950" cy="539750"/>
          </a:xfrm>
          <a:prstGeom prst="rect">
            <a:avLst/>
          </a:prstGeom>
          <a:noFill/>
          <a:ln w="9525">
            <a:noFill/>
            <a:miter lim="800000"/>
            <a:headEnd/>
            <a:tailEnd/>
          </a:ln>
        </p:spPr>
        <p:txBody>
          <a:bodyPr>
            <a:spAutoFit/>
          </a:bodyPr>
          <a:lstStyle/>
          <a:p>
            <a:pPr eaLnBrk="0" hangingPunct="0">
              <a:lnSpc>
                <a:spcPct val="150000"/>
              </a:lnSpc>
            </a:pPr>
            <a:endParaRPr lang="zh-CN" altLang="en-US" sz="2200" b="1">
              <a:ea typeface="宋体" charset="-122"/>
            </a:endParaRPr>
          </a:p>
        </p:txBody>
      </p:sp>
      <p:graphicFrame>
        <p:nvGraphicFramePr>
          <p:cNvPr id="234501" name="Object 5"/>
          <p:cNvGraphicFramePr>
            <a:graphicFrameLocks noChangeAspect="1"/>
          </p:cNvGraphicFramePr>
          <p:nvPr/>
        </p:nvGraphicFramePr>
        <p:xfrm>
          <a:off x="3924300" y="2251075"/>
          <a:ext cx="2016125" cy="531813"/>
        </p:xfrm>
        <a:graphic>
          <a:graphicData uri="http://schemas.openxmlformats.org/presentationml/2006/ole">
            <p:oleObj spid="_x0000_s234501" name="公式" r:id="rId4" imgW="990170" imgH="304668" progId="Equation.3">
              <p:embed/>
            </p:oleObj>
          </a:graphicData>
        </a:graphic>
      </p:graphicFrame>
      <p:sp>
        <p:nvSpPr>
          <p:cNvPr id="234502" name="Rectangle 3"/>
          <p:cNvSpPr>
            <a:spLocks noChangeArrowheads="1"/>
          </p:cNvSpPr>
          <p:nvPr/>
        </p:nvSpPr>
        <p:spPr bwMode="auto">
          <a:xfrm>
            <a:off x="544513" y="196850"/>
            <a:ext cx="7680325" cy="565150"/>
          </a:xfrm>
          <a:prstGeom prst="rect">
            <a:avLst/>
          </a:prstGeom>
          <a:noFill/>
          <a:ln w="9525">
            <a:noFill/>
            <a:miter lim="800000"/>
            <a:headEnd/>
            <a:tailEnd/>
          </a:ln>
        </p:spPr>
        <p:txBody>
          <a:bodyPr>
            <a:spAutoFit/>
          </a:bodyPr>
          <a:lstStyle/>
          <a:p>
            <a:pPr eaLnBrk="0" hangingPunct="0">
              <a:lnSpc>
                <a:spcPct val="160000"/>
              </a:lnSpc>
            </a:pPr>
            <a:endParaRPr lang="zh-CN" altLang="en-US" sz="2200" b="1">
              <a:ea typeface="宋体" charset="-122"/>
            </a:endParaRPr>
          </a:p>
        </p:txBody>
      </p:sp>
      <p:graphicFrame>
        <p:nvGraphicFramePr>
          <p:cNvPr id="234503" name="Object 7"/>
          <p:cNvGraphicFramePr>
            <a:graphicFrameLocks noChangeAspect="1"/>
          </p:cNvGraphicFramePr>
          <p:nvPr/>
        </p:nvGraphicFramePr>
        <p:xfrm>
          <a:off x="3201988" y="5268913"/>
          <a:ext cx="2644775" cy="1006475"/>
        </p:xfrm>
        <a:graphic>
          <a:graphicData uri="http://schemas.openxmlformats.org/presentationml/2006/ole">
            <p:oleObj spid="_x0000_s234503" name="公式" r:id="rId5" imgW="1066337" imgH="406224" progId="Equation.3">
              <p:embed/>
            </p:oleObj>
          </a:graphicData>
        </a:graphic>
      </p:graphicFrame>
      <p:sp>
        <p:nvSpPr>
          <p:cNvPr id="234504" name="矩形 1"/>
          <p:cNvSpPr>
            <a:spLocks noChangeArrowheads="1"/>
          </p:cNvSpPr>
          <p:nvPr/>
        </p:nvSpPr>
        <p:spPr bwMode="auto">
          <a:xfrm>
            <a:off x="363538" y="582613"/>
            <a:ext cx="8323262" cy="5692775"/>
          </a:xfrm>
          <a:prstGeom prst="rect">
            <a:avLst/>
          </a:prstGeom>
          <a:noFill/>
          <a:ln w="9525">
            <a:noFill/>
            <a:miter lim="800000"/>
            <a:headEnd/>
            <a:tailEnd/>
          </a:ln>
        </p:spPr>
        <p:txBody>
          <a:bodyPr>
            <a:spAutoFit/>
          </a:bodyPr>
          <a:lstStyle/>
          <a:p>
            <a:r>
              <a:rPr lang="en-US" altLang="zh-CN"/>
              <a:t>Setting a group of nodes </a:t>
            </a:r>
            <a:r>
              <a:rPr lang="en-US" altLang="zh-CN" b="1" i="1"/>
              <a:t>a </a:t>
            </a:r>
            <a:r>
              <a:rPr lang="zh-CN" altLang="zh-CN" b="1"/>
              <a:t>≤ </a:t>
            </a:r>
            <a:r>
              <a:rPr lang="en-US" altLang="zh-CN" b="1" i="1"/>
              <a:t>x</a:t>
            </a:r>
            <a:r>
              <a:rPr lang="en-US" altLang="zh-CN" b="1" baseline="-25000"/>
              <a:t>0 </a:t>
            </a:r>
            <a:r>
              <a:rPr lang="en-US" altLang="zh-CN" b="1"/>
              <a:t>&lt; </a:t>
            </a:r>
            <a:r>
              <a:rPr lang="en-US" altLang="zh-CN" b="1" i="1"/>
              <a:t>x</a:t>
            </a:r>
            <a:r>
              <a:rPr lang="en-US" altLang="zh-CN" b="1" baseline="-25000"/>
              <a:t>1</a:t>
            </a:r>
            <a:r>
              <a:rPr lang="en-US" altLang="zh-CN" b="1"/>
              <a:t> &lt;</a:t>
            </a:r>
            <a:r>
              <a:rPr lang="en-US" altLang="zh-CN"/>
              <a:t> </a:t>
            </a:r>
            <a:r>
              <a:rPr lang="en-US" altLang="zh-CN" b="1" i="1"/>
              <a:t>x</a:t>
            </a:r>
            <a:r>
              <a:rPr lang="en-US" altLang="zh-CN" b="1" baseline="-25000"/>
              <a:t>2</a:t>
            </a:r>
            <a:r>
              <a:rPr lang="en-US" altLang="zh-CN" b="1"/>
              <a:t> &lt;</a:t>
            </a:r>
            <a:r>
              <a:rPr lang="en-US" altLang="zh-CN"/>
              <a:t> </a:t>
            </a:r>
            <a:r>
              <a:rPr lang="zh-CN" altLang="zh-CN"/>
              <a:t>… </a:t>
            </a:r>
            <a:r>
              <a:rPr lang="en-US" altLang="zh-CN" b="1"/>
              <a:t>&lt;</a:t>
            </a:r>
            <a:r>
              <a:rPr lang="en-US" altLang="zh-CN"/>
              <a:t> </a:t>
            </a:r>
            <a:r>
              <a:rPr lang="en-US" altLang="zh-CN" b="1" i="1"/>
              <a:t>x</a:t>
            </a:r>
            <a:r>
              <a:rPr lang="en-US" altLang="zh-CN" b="1" i="1" baseline="-25000"/>
              <a:t>n</a:t>
            </a:r>
            <a:r>
              <a:rPr lang="zh-CN" altLang="zh-CN" b="1"/>
              <a:t>≤ </a:t>
            </a:r>
            <a:r>
              <a:rPr lang="en-US" altLang="zh-CN" b="1" i="1"/>
              <a:t>b, </a:t>
            </a:r>
            <a:r>
              <a:rPr lang="en-US" altLang="zh-CN"/>
              <a:t>according to the value of </a:t>
            </a:r>
            <a:r>
              <a:rPr lang="en-US" altLang="zh-CN" b="1" i="1"/>
              <a:t>f</a:t>
            </a:r>
            <a:r>
              <a:rPr lang="en-US" altLang="zh-CN" b="1"/>
              <a:t>(</a:t>
            </a:r>
            <a:r>
              <a:rPr lang="en-US" altLang="zh-CN" b="1" i="1"/>
              <a:t>x</a:t>
            </a:r>
            <a:r>
              <a:rPr lang="en-US" altLang="zh-CN" b="1"/>
              <a:t>) </a:t>
            </a:r>
            <a:r>
              <a:rPr lang="en-US" altLang="zh-CN"/>
              <a:t>on these nodes, we can work out interpolation function </a:t>
            </a:r>
            <a:r>
              <a:rPr lang="en-US" altLang="zh-CN" b="1" i="1"/>
              <a:t>L</a:t>
            </a:r>
            <a:r>
              <a:rPr lang="en-US" altLang="zh-CN" b="1" i="1" baseline="-25000"/>
              <a:t>n</a:t>
            </a:r>
            <a:r>
              <a:rPr lang="en-US" altLang="zh-CN" b="1"/>
              <a:t>(</a:t>
            </a:r>
            <a:r>
              <a:rPr lang="en-US" altLang="zh-CN" b="1" i="1"/>
              <a:t>x</a:t>
            </a:r>
            <a:r>
              <a:rPr lang="en-US" altLang="zh-CN" b="1"/>
              <a:t>). </a:t>
            </a:r>
            <a:r>
              <a:rPr lang="en-US" altLang="zh-CN"/>
              <a:t>Because we can work out the original function of algebraic polynomial </a:t>
            </a:r>
            <a:r>
              <a:rPr lang="en-US" altLang="zh-CN" b="1" i="1"/>
              <a:t>L</a:t>
            </a:r>
            <a:r>
              <a:rPr lang="en-US" altLang="zh-CN" b="1" i="1" baseline="-25000"/>
              <a:t>n</a:t>
            </a:r>
            <a:r>
              <a:rPr lang="en-US" altLang="zh-CN" b="1"/>
              <a:t>(</a:t>
            </a:r>
            <a:r>
              <a:rPr lang="en-US" altLang="zh-CN" b="1" i="1"/>
              <a:t>x</a:t>
            </a:r>
            <a:r>
              <a:rPr lang="en-US" altLang="zh-CN" b="1"/>
              <a:t>) </a:t>
            </a:r>
            <a:r>
              <a:rPr lang="en-US" altLang="zh-CN"/>
              <a:t>easily, we can let                           as the approximation of integration                        , so this kind of integration formula </a:t>
            </a:r>
          </a:p>
          <a:p>
            <a:r>
              <a:rPr lang="en-US" altLang="zh-CN"/>
              <a:t>can be called as interpolation integration.</a:t>
            </a:r>
          </a:p>
          <a:p>
            <a:endParaRPr lang="en-US" altLang="zh-CN"/>
          </a:p>
          <a:p>
            <a:r>
              <a:rPr lang="en-US" altLang="zh-CN"/>
              <a:t>According to integration of</a:t>
            </a:r>
            <a:r>
              <a:rPr lang="en-US" altLang="zh-CN" b="1"/>
              <a:t> </a:t>
            </a:r>
            <a:r>
              <a:rPr lang="en-US" altLang="zh-CN"/>
              <a:t>interpolation function</a:t>
            </a:r>
            <a:r>
              <a:rPr lang="en-US" altLang="zh-CN" b="1" i="1"/>
              <a:t> l</a:t>
            </a:r>
            <a:r>
              <a:rPr lang="en-US" altLang="zh-CN" b="1" i="1" baseline="-25000"/>
              <a:t>k </a:t>
            </a:r>
            <a:r>
              <a:rPr lang="en-US" altLang="zh-CN" b="1"/>
              <a:t>(</a:t>
            </a:r>
            <a:r>
              <a:rPr lang="en-US" altLang="zh-CN" b="1" i="1"/>
              <a:t>x</a:t>
            </a:r>
            <a:r>
              <a:rPr lang="en-US" altLang="zh-CN" b="1"/>
              <a:t>), </a:t>
            </a:r>
            <a:r>
              <a:rPr lang="en-US" altLang="zh-CN"/>
              <a:t>we can work out integration coefficient </a:t>
            </a:r>
            <a:r>
              <a:rPr lang="en-US" altLang="zh-CN" b="1" i="1"/>
              <a:t>A</a:t>
            </a:r>
            <a:r>
              <a:rPr lang="en-US" altLang="zh-CN" b="1" i="1" baseline="-25000"/>
              <a:t>k</a:t>
            </a:r>
            <a:r>
              <a:rPr lang="en-US" altLang="zh-CN" b="1"/>
              <a:t> </a:t>
            </a:r>
            <a:endParaRPr lang="zh-CN" altLang="zh-CN"/>
          </a:p>
          <a:p>
            <a:endParaRPr lang="en-US" altLang="zh-CN"/>
          </a:p>
          <a:p>
            <a:endParaRPr lang="zh-CN" altLang="zh-CN"/>
          </a:p>
        </p:txBody>
      </p:sp>
      <p:graphicFrame>
        <p:nvGraphicFramePr>
          <p:cNvPr id="234505" name="Object 9"/>
          <p:cNvGraphicFramePr>
            <a:graphicFrameLocks noChangeAspect="1"/>
          </p:cNvGraphicFramePr>
          <p:nvPr/>
        </p:nvGraphicFramePr>
        <p:xfrm>
          <a:off x="4716463" y="2720975"/>
          <a:ext cx="1871662" cy="554038"/>
        </p:xfrm>
        <a:graphic>
          <a:graphicData uri="http://schemas.openxmlformats.org/presentationml/2006/ole">
            <p:oleObj spid="_x0000_s234505" name="公式" r:id="rId6" imgW="888614" imgH="304668" progId="Equation.3">
              <p:embed/>
            </p:oleObj>
          </a:graphicData>
        </a:graphic>
      </p:graphicFrame>
      <p:graphicFrame>
        <p:nvGraphicFramePr>
          <p:cNvPr id="234506" name="Object 10"/>
          <p:cNvGraphicFramePr>
            <a:graphicFrameLocks noChangeAspect="1"/>
          </p:cNvGraphicFramePr>
          <p:nvPr/>
        </p:nvGraphicFramePr>
        <p:xfrm>
          <a:off x="3956050" y="3170238"/>
          <a:ext cx="2992438" cy="560387"/>
        </p:xfrm>
        <a:graphic>
          <a:graphicData uri="http://schemas.openxmlformats.org/presentationml/2006/ole">
            <p:oleObj spid="_x0000_s234506" name="公式" r:id="rId7" imgW="977476" imgH="304668" progId="Equation.3">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4898"/>
                                        </p:tgtEl>
                                        <p:attrNameLst>
                                          <p:attrName>style.visibility</p:attrName>
                                        </p:attrNameLst>
                                      </p:cBhvr>
                                      <p:to>
                                        <p:strVal val="visible"/>
                                      </p:to>
                                    </p:set>
                                    <p:animEffect transition="in" filter="wipe(left)">
                                      <p:cBhvr>
                                        <p:cTn id="7" dur="500"/>
                                        <p:tgtEl>
                                          <p:spTgt spid="464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89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矩形 1"/>
          <p:cNvSpPr>
            <a:spLocks noChangeArrowheads="1"/>
          </p:cNvSpPr>
          <p:nvPr/>
        </p:nvSpPr>
        <p:spPr bwMode="auto">
          <a:xfrm>
            <a:off x="684213" y="765175"/>
            <a:ext cx="7559675" cy="1384300"/>
          </a:xfrm>
          <a:prstGeom prst="rect">
            <a:avLst/>
          </a:prstGeom>
          <a:noFill/>
          <a:ln w="9525">
            <a:noFill/>
            <a:miter lim="800000"/>
            <a:headEnd/>
            <a:tailEnd/>
          </a:ln>
        </p:spPr>
        <p:txBody>
          <a:bodyPr>
            <a:spAutoFit/>
          </a:bodyPr>
          <a:lstStyle/>
          <a:p>
            <a:pPr eaLnBrk="0" hangingPunct="0"/>
            <a:r>
              <a:rPr lang="en-US" altLang="zh-CN"/>
              <a:t>According to Interpolation Remainder Theorem, the remainder of interpolation quadrature formula is</a:t>
            </a:r>
            <a:endParaRPr lang="zh-CN" altLang="en-US" b="1">
              <a:ea typeface="宋体" charset="-122"/>
            </a:endParaRPr>
          </a:p>
        </p:txBody>
      </p:sp>
      <p:graphicFrame>
        <p:nvGraphicFramePr>
          <p:cNvPr id="3" name="Object 3"/>
          <p:cNvGraphicFramePr>
            <a:graphicFrameLocks noChangeAspect="1"/>
          </p:cNvGraphicFramePr>
          <p:nvPr/>
        </p:nvGraphicFramePr>
        <p:xfrm>
          <a:off x="338138" y="2149475"/>
          <a:ext cx="8872537" cy="1081088"/>
        </p:xfrm>
        <a:graphic>
          <a:graphicData uri="http://schemas.openxmlformats.org/presentationml/2006/ole">
            <p:oleObj spid="_x0000_s236547" name="公式" r:id="rId3" imgW="4572000" imgH="444500" progId="Equation.3">
              <p:embed/>
            </p:oleObj>
          </a:graphicData>
        </a:graphic>
      </p:graphicFrame>
      <p:graphicFrame>
        <p:nvGraphicFramePr>
          <p:cNvPr id="236548" name="Object 4"/>
          <p:cNvGraphicFramePr>
            <a:graphicFrameLocks noChangeAspect="1"/>
          </p:cNvGraphicFramePr>
          <p:nvPr/>
        </p:nvGraphicFramePr>
        <p:xfrm>
          <a:off x="4787900" y="5364163"/>
          <a:ext cx="1873250" cy="714375"/>
        </p:xfrm>
        <a:graphic>
          <a:graphicData uri="http://schemas.openxmlformats.org/presentationml/2006/ole">
            <p:oleObj spid="_x0000_s236548" name="公式" r:id="rId4" imgW="1066337" imgH="406224" progId="Equation.3">
              <p:embed/>
            </p:oleObj>
          </a:graphicData>
        </a:graphic>
      </p:graphicFrame>
      <p:sp>
        <p:nvSpPr>
          <p:cNvPr id="236549" name="矩形 6"/>
          <p:cNvSpPr>
            <a:spLocks noChangeArrowheads="1"/>
          </p:cNvSpPr>
          <p:nvPr/>
        </p:nvSpPr>
        <p:spPr bwMode="auto">
          <a:xfrm>
            <a:off x="284163" y="3213100"/>
            <a:ext cx="8424862" cy="1816100"/>
          </a:xfrm>
          <a:prstGeom prst="rect">
            <a:avLst/>
          </a:prstGeom>
          <a:noFill/>
          <a:ln w="9525">
            <a:noFill/>
            <a:miter lim="800000"/>
            <a:headEnd/>
            <a:tailEnd/>
          </a:ln>
        </p:spPr>
        <p:txBody>
          <a:bodyPr>
            <a:spAutoFit/>
          </a:bodyPr>
          <a:lstStyle/>
          <a:p>
            <a:r>
              <a:rPr lang="en-US" altLang="zh-CN"/>
              <a:t>If the integration formula is interpolation, its remainder, for the Polynomial f (x) times </a:t>
            </a:r>
            <a:r>
              <a:rPr lang="zh-CN" altLang="zh-CN"/>
              <a:t>≤ </a:t>
            </a:r>
            <a:r>
              <a:rPr lang="en-US" altLang="zh-CN"/>
              <a:t>n , its remainder </a:t>
            </a:r>
            <a:r>
              <a:rPr lang="en-US" altLang="zh-CN" b="1" i="1"/>
              <a:t>R</a:t>
            </a:r>
            <a:r>
              <a:rPr lang="en-US" altLang="zh-CN" b="1"/>
              <a:t>[ </a:t>
            </a:r>
            <a:r>
              <a:rPr lang="en-US" altLang="zh-CN" b="1" i="1"/>
              <a:t>f </a:t>
            </a:r>
            <a:r>
              <a:rPr lang="en-US" altLang="zh-CN" b="1"/>
              <a:t>]</a:t>
            </a:r>
            <a:r>
              <a:rPr lang="en-US" altLang="zh-CN"/>
              <a:t> equals to 0, so the integration formula at that time has at least n algebraic precision </a:t>
            </a:r>
            <a:endParaRPr lang="zh-CN" altLang="zh-CN"/>
          </a:p>
        </p:txBody>
      </p:sp>
      <p:sp>
        <p:nvSpPr>
          <p:cNvPr id="236550" name="矩形 7"/>
          <p:cNvSpPr>
            <a:spLocks noChangeArrowheads="1"/>
          </p:cNvSpPr>
          <p:nvPr/>
        </p:nvSpPr>
        <p:spPr bwMode="auto">
          <a:xfrm>
            <a:off x="284163" y="5029200"/>
            <a:ext cx="7959725" cy="1384300"/>
          </a:xfrm>
          <a:prstGeom prst="rect">
            <a:avLst/>
          </a:prstGeom>
          <a:noFill/>
          <a:ln w="9525">
            <a:noFill/>
            <a:miter lim="800000"/>
            <a:headEnd/>
            <a:tailEnd/>
          </a:ln>
        </p:spPr>
        <p:txBody>
          <a:bodyPr>
            <a:spAutoFit/>
          </a:bodyPr>
          <a:lstStyle/>
          <a:p>
            <a:r>
              <a:rPr lang="en-US" altLang="zh-CN"/>
              <a:t>Theorem 1  the necessary and sufficient condition for such integration formula like                             has at least n algebraic precision is it is interpolation</a:t>
            </a:r>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59" name="Rectangle 15"/>
          <p:cNvSpPr>
            <a:spLocks noChangeArrowheads="1"/>
          </p:cNvSpPr>
          <p:nvPr/>
        </p:nvSpPr>
        <p:spPr bwMode="auto">
          <a:xfrm>
            <a:off x="381000" y="457200"/>
            <a:ext cx="8007350" cy="400050"/>
          </a:xfrm>
          <a:prstGeom prst="rect">
            <a:avLst/>
          </a:prstGeom>
          <a:noFill/>
          <a:ln w="9525">
            <a:noFill/>
            <a:miter lim="800000"/>
            <a:headEnd/>
            <a:tailEnd/>
          </a:ln>
        </p:spPr>
        <p:txBody>
          <a:bodyPr lIns="92073" tIns="46036" rIns="92073" bIns="46036"/>
          <a:lstStyle/>
          <a:p>
            <a:pPr defTabSz="915988" eaLnBrk="0" hangingPunct="0"/>
            <a:r>
              <a:rPr lang="en-US" altLang="zh-CN" sz="2400" b="1">
                <a:solidFill>
                  <a:srgbClr val="FF3300"/>
                </a:solidFill>
                <a:ea typeface="宋体" charset="-122"/>
              </a:rPr>
              <a:t>4</a:t>
            </a:r>
            <a:r>
              <a:rPr lang="zh-CN" altLang="en-US" sz="2400" b="1">
                <a:solidFill>
                  <a:srgbClr val="FF3300"/>
                </a:solidFill>
                <a:ea typeface="宋体" charset="-122"/>
              </a:rPr>
              <a:t> </a:t>
            </a:r>
            <a:r>
              <a:rPr lang="en-US" altLang="zh-CN" sz="2400" b="1">
                <a:solidFill>
                  <a:srgbClr val="FF3300"/>
                </a:solidFill>
                <a:ea typeface="宋体" charset="-122"/>
              </a:rPr>
              <a:t>the stability and convergence of integration formula</a:t>
            </a:r>
            <a:endParaRPr lang="zh-CN" altLang="en-US" sz="2400" b="1">
              <a:solidFill>
                <a:srgbClr val="FF3300"/>
              </a:solidFill>
              <a:ea typeface="宋体" charset="-122"/>
            </a:endParaRPr>
          </a:p>
        </p:txBody>
      </p:sp>
      <p:graphicFrame>
        <p:nvGraphicFramePr>
          <p:cNvPr id="237571" name="Object 3"/>
          <p:cNvGraphicFramePr>
            <a:graphicFrameLocks noChangeAspect="1"/>
          </p:cNvGraphicFramePr>
          <p:nvPr/>
        </p:nvGraphicFramePr>
        <p:xfrm>
          <a:off x="2276475" y="1916113"/>
          <a:ext cx="4216400" cy="1103312"/>
        </p:xfrm>
        <a:graphic>
          <a:graphicData uri="http://schemas.openxmlformats.org/presentationml/2006/ole">
            <p:oleObj spid="_x0000_s237571" name="公式" r:id="rId3" imgW="1663700" imgH="482600" progId="Equation.3">
              <p:embed/>
            </p:oleObj>
          </a:graphicData>
        </a:graphic>
      </p:graphicFrame>
      <p:graphicFrame>
        <p:nvGraphicFramePr>
          <p:cNvPr id="237572" name="Object 4"/>
          <p:cNvGraphicFramePr>
            <a:graphicFrameLocks noChangeAspect="1"/>
          </p:cNvGraphicFramePr>
          <p:nvPr/>
        </p:nvGraphicFramePr>
        <p:xfrm>
          <a:off x="2809875" y="3068638"/>
          <a:ext cx="2376488" cy="557212"/>
        </p:xfrm>
        <a:graphic>
          <a:graphicData uri="http://schemas.openxmlformats.org/presentationml/2006/ole">
            <p:oleObj spid="_x0000_s237572" name="公式" r:id="rId4" imgW="1193800" imgH="279400" progId="Equation.3">
              <p:embed/>
            </p:oleObj>
          </a:graphicData>
        </a:graphic>
      </p:graphicFrame>
      <p:graphicFrame>
        <p:nvGraphicFramePr>
          <p:cNvPr id="237573" name="Object 5"/>
          <p:cNvGraphicFramePr>
            <a:graphicFrameLocks noChangeAspect="1"/>
          </p:cNvGraphicFramePr>
          <p:nvPr/>
        </p:nvGraphicFramePr>
        <p:xfrm>
          <a:off x="6083300" y="1125538"/>
          <a:ext cx="3060700" cy="838200"/>
        </p:xfrm>
        <a:graphic>
          <a:graphicData uri="http://schemas.openxmlformats.org/presentationml/2006/ole">
            <p:oleObj spid="_x0000_s237573" name="公式" r:id="rId5" imgW="1574800" imgH="431800" progId="Equation.3">
              <p:embed/>
            </p:oleObj>
          </a:graphicData>
        </a:graphic>
      </p:graphicFrame>
      <p:sp>
        <p:nvSpPr>
          <p:cNvPr id="237574" name="矩形 3"/>
          <p:cNvSpPr>
            <a:spLocks noChangeArrowheads="1"/>
          </p:cNvSpPr>
          <p:nvPr/>
        </p:nvSpPr>
        <p:spPr bwMode="auto">
          <a:xfrm>
            <a:off x="755650" y="1268413"/>
            <a:ext cx="8569325" cy="3108325"/>
          </a:xfrm>
          <a:prstGeom prst="rect">
            <a:avLst/>
          </a:prstGeom>
          <a:noFill/>
          <a:ln w="9525">
            <a:noFill/>
            <a:miter lim="800000"/>
            <a:headEnd/>
            <a:tailEnd/>
          </a:ln>
        </p:spPr>
        <p:txBody>
          <a:bodyPr>
            <a:spAutoFit/>
          </a:bodyPr>
          <a:lstStyle/>
          <a:p>
            <a:r>
              <a:rPr lang="en-US" altLang="zh-CN"/>
              <a:t>Definition 2  in integration formula                           </a:t>
            </a:r>
          </a:p>
          <a:p>
            <a:endParaRPr lang="en-US" altLang="zh-CN"/>
          </a:p>
          <a:p>
            <a:r>
              <a:rPr lang="en-US" altLang="zh-CN"/>
              <a:t>If </a:t>
            </a:r>
          </a:p>
          <a:p>
            <a:endParaRPr lang="en-US" altLang="zh-CN"/>
          </a:p>
          <a:p>
            <a:r>
              <a:rPr lang="en-US" altLang="zh-CN"/>
              <a:t>Among them                            , so we call the integration formula is convergent</a:t>
            </a:r>
            <a:endParaRPr lang="zh-CN" altLang="zh-CN"/>
          </a:p>
          <a:p>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6959"/>
                                        </p:tgtEl>
                                        <p:attrNameLst>
                                          <p:attrName>style.visibility</p:attrName>
                                        </p:attrNameLst>
                                      </p:cBhvr>
                                      <p:to>
                                        <p:strVal val="visible"/>
                                      </p:to>
                                    </p:set>
                                    <p:animEffect transition="in" filter="wipe(left)">
                                      <p:cBhvr>
                                        <p:cTn id="7" dur="500"/>
                                        <p:tgtEl>
                                          <p:spTgt spid="466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5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矩形 3"/>
          <p:cNvSpPr>
            <a:spLocks noChangeArrowheads="1"/>
          </p:cNvSpPr>
          <p:nvPr/>
        </p:nvSpPr>
        <p:spPr bwMode="auto">
          <a:xfrm>
            <a:off x="539750" y="620713"/>
            <a:ext cx="7704138" cy="1384300"/>
          </a:xfrm>
          <a:prstGeom prst="rect">
            <a:avLst/>
          </a:prstGeom>
          <a:noFill/>
          <a:ln w="9525">
            <a:noFill/>
            <a:miter lim="800000"/>
            <a:headEnd/>
            <a:tailEnd/>
          </a:ln>
        </p:spPr>
        <p:txBody>
          <a:bodyPr>
            <a:spAutoFit/>
          </a:bodyPr>
          <a:lstStyle/>
          <a:p>
            <a:r>
              <a:rPr lang="en-US" altLang="zh-CN"/>
              <a:t>Consider of that calculation of </a:t>
            </a:r>
            <a:r>
              <a:rPr lang="en-US" altLang="zh-CN" b="1" i="1"/>
              <a:t>f </a:t>
            </a:r>
            <a:r>
              <a:rPr lang="en-US" altLang="zh-CN" b="1"/>
              <a:t>(</a:t>
            </a:r>
            <a:r>
              <a:rPr lang="en-US" altLang="zh-CN" b="1" i="1"/>
              <a:t>x</a:t>
            </a:r>
            <a:r>
              <a:rPr lang="en-US" altLang="zh-CN" b="1" i="1" baseline="-25000"/>
              <a:t>k</a:t>
            </a:r>
            <a:r>
              <a:rPr lang="en-US" altLang="zh-CN" b="1"/>
              <a:t>)</a:t>
            </a:r>
            <a:r>
              <a:rPr lang="en-US" altLang="zh-CN"/>
              <a:t> may have error, we actually get</a:t>
            </a:r>
          </a:p>
          <a:p>
            <a:endParaRPr lang="zh-CN" altLang="en-US" b="1">
              <a:ea typeface="宋体" charset="-122"/>
            </a:endParaRPr>
          </a:p>
        </p:txBody>
      </p:sp>
      <p:graphicFrame>
        <p:nvGraphicFramePr>
          <p:cNvPr id="238595" name="Object 3"/>
          <p:cNvGraphicFramePr>
            <a:graphicFrameLocks noChangeAspect="1"/>
          </p:cNvGraphicFramePr>
          <p:nvPr/>
        </p:nvGraphicFramePr>
        <p:xfrm>
          <a:off x="5791200" y="2727325"/>
          <a:ext cx="3273425" cy="877888"/>
        </p:xfrm>
        <a:graphic>
          <a:graphicData uri="http://schemas.openxmlformats.org/presentationml/2006/ole">
            <p:oleObj spid="_x0000_s238595" name="公式" r:id="rId3" imgW="1701800" imgH="457200" progId="Equation.3">
              <p:embed/>
            </p:oleObj>
          </a:graphicData>
        </a:graphic>
      </p:graphicFrame>
      <p:sp>
        <p:nvSpPr>
          <p:cNvPr id="2" name="矩形 1"/>
          <p:cNvSpPr>
            <a:spLocks noRot="1" noChangeAspect="1" noMove="1" noResize="1" noEditPoints="1" noAdjustHandles="1" noChangeArrowheads="1" noChangeShapeType="1" noTextEdit="1"/>
          </p:cNvSpPr>
          <p:nvPr/>
        </p:nvSpPr>
        <p:spPr>
          <a:xfrm>
            <a:off x="2915816" y="1097741"/>
            <a:ext cx="4608512" cy="718210"/>
          </a:xfrm>
          <a:prstGeom prst="rect">
            <a:avLst/>
          </a:prstGeom>
          <a:blipFill rotWithShape="1">
            <a:blip r:embed="rId4"/>
            <a:stretch>
              <a:fillRect/>
            </a:stretch>
          </a:blipFill>
        </p:spPr>
        <p:txBody>
          <a:bodyPr/>
          <a:lstStyle/>
          <a:p>
            <a:pPr>
              <a:defRPr/>
            </a:pPr>
            <a:r>
              <a:rPr lang="zh-CN" altLang="en-US">
                <a:noFill/>
              </a:rPr>
              <a:t> </a:t>
            </a:r>
          </a:p>
        </p:txBody>
      </p:sp>
      <p:sp>
        <p:nvSpPr>
          <p:cNvPr id="3" name="矩形 2"/>
          <p:cNvSpPr>
            <a:spLocks noRot="1" noChangeAspect="1" noMove="1" noResize="1" noEditPoints="1" noAdjustHandles="1" noChangeArrowheads="1" noChangeShapeType="1" noTextEdit="1"/>
          </p:cNvSpPr>
          <p:nvPr/>
        </p:nvSpPr>
        <p:spPr>
          <a:xfrm>
            <a:off x="539552" y="2204864"/>
            <a:ext cx="7847982" cy="523220"/>
          </a:xfrm>
          <a:prstGeom prst="rect">
            <a:avLst/>
          </a:prstGeom>
          <a:blipFill rotWithShape="1">
            <a:blip r:embed="rId5"/>
            <a:stretch>
              <a:fillRect l="-1632" t="-11628" b="-31395"/>
            </a:stretch>
          </a:blipFill>
        </p:spPr>
        <p:txBody>
          <a:bodyPr/>
          <a:lstStyle/>
          <a:p>
            <a:pPr>
              <a:defRPr/>
            </a:pPr>
            <a:r>
              <a:rPr lang="zh-CN" altLang="en-US">
                <a:noFill/>
              </a:rPr>
              <a:t> </a:t>
            </a:r>
          </a:p>
        </p:txBody>
      </p:sp>
      <p:sp>
        <p:nvSpPr>
          <p:cNvPr id="6" name="矩形 5"/>
          <p:cNvSpPr>
            <a:spLocks noRot="1" noChangeAspect="1" noMove="1" noResize="1" noEditPoints="1" noAdjustHandles="1" noChangeArrowheads="1" noChangeShapeType="1" noTextEdit="1"/>
          </p:cNvSpPr>
          <p:nvPr/>
        </p:nvSpPr>
        <p:spPr>
          <a:xfrm>
            <a:off x="552836" y="2728084"/>
            <a:ext cx="5238328" cy="718210"/>
          </a:xfrm>
          <a:prstGeom prst="rect">
            <a:avLst/>
          </a:prstGeom>
          <a:blipFill rotWithShape="1">
            <a:blip r:embed="rId6"/>
            <a:stretch>
              <a:fillRect/>
            </a:stretch>
          </a:blipFill>
        </p:spPr>
        <p:txBody>
          <a:bodyPr/>
          <a:lstStyle/>
          <a:p>
            <a:pPr>
              <a:defRPr/>
            </a:pPr>
            <a:r>
              <a:rPr lang="zh-CN" altLang="en-US">
                <a:noFill/>
              </a:rPr>
              <a:t> </a:t>
            </a:r>
          </a:p>
        </p:txBody>
      </p:sp>
      <p:sp>
        <p:nvSpPr>
          <p:cNvPr id="238599" name="矩形 8"/>
          <p:cNvSpPr>
            <a:spLocks noChangeArrowheads="1"/>
          </p:cNvSpPr>
          <p:nvPr/>
        </p:nvSpPr>
        <p:spPr bwMode="auto">
          <a:xfrm>
            <a:off x="395288" y="3509963"/>
            <a:ext cx="6985000" cy="523875"/>
          </a:xfrm>
          <a:prstGeom prst="rect">
            <a:avLst/>
          </a:prstGeom>
          <a:noFill/>
          <a:ln w="9525">
            <a:noFill/>
            <a:miter lim="800000"/>
            <a:headEnd/>
            <a:tailEnd/>
          </a:ln>
        </p:spPr>
        <p:txBody>
          <a:bodyPr>
            <a:spAutoFit/>
          </a:bodyPr>
          <a:lstStyle/>
          <a:p>
            <a:r>
              <a:rPr lang="en-US" altLang="zh-CN"/>
              <a:t> , we can call the integration formula is stable.</a:t>
            </a:r>
            <a:endParaRPr lang="zh-CN" altLang="en-US"/>
          </a:p>
        </p:txBody>
      </p:sp>
      <p:sp>
        <p:nvSpPr>
          <p:cNvPr id="10" name="矩形 9"/>
          <p:cNvSpPr>
            <a:spLocks noRot="1" noChangeAspect="1" noMove="1" noResize="1" noEditPoints="1" noAdjustHandles="1" noChangeArrowheads="1" noChangeShapeType="1" noTextEdit="1"/>
          </p:cNvSpPr>
          <p:nvPr/>
        </p:nvSpPr>
        <p:spPr>
          <a:xfrm>
            <a:off x="5525588" y="4653136"/>
            <a:ext cx="3639971" cy="523220"/>
          </a:xfrm>
          <a:prstGeom prst="rect">
            <a:avLst/>
          </a:prstGeom>
          <a:blipFill rotWithShape="1">
            <a:blip r:embed="rId7"/>
            <a:stretch>
              <a:fillRect/>
            </a:stretch>
          </a:blipFill>
        </p:spPr>
        <p:txBody>
          <a:bodyPr/>
          <a:lstStyle/>
          <a:p>
            <a:pPr>
              <a:defRPr/>
            </a:pPr>
            <a:r>
              <a:rPr lang="zh-CN" altLang="en-US">
                <a:noFill/>
              </a:rPr>
              <a:t> </a:t>
            </a:r>
          </a:p>
        </p:txBody>
      </p:sp>
      <p:sp>
        <p:nvSpPr>
          <p:cNvPr id="238601" name="矩形 10"/>
          <p:cNvSpPr>
            <a:spLocks noChangeArrowheads="1"/>
          </p:cNvSpPr>
          <p:nvPr/>
        </p:nvSpPr>
        <p:spPr bwMode="auto">
          <a:xfrm>
            <a:off x="647700" y="4221163"/>
            <a:ext cx="8388350" cy="2246312"/>
          </a:xfrm>
          <a:prstGeom prst="rect">
            <a:avLst/>
          </a:prstGeom>
          <a:noFill/>
          <a:ln w="9525">
            <a:noFill/>
            <a:miter lim="800000"/>
            <a:headEnd/>
            <a:tailEnd/>
          </a:ln>
        </p:spPr>
        <p:txBody>
          <a:bodyPr>
            <a:spAutoFit/>
          </a:bodyPr>
          <a:lstStyle/>
          <a:p>
            <a:r>
              <a:rPr lang="en-US" altLang="zh-CN"/>
              <a:t>Theorem 2</a:t>
            </a:r>
          </a:p>
          <a:p>
            <a:r>
              <a:rPr lang="en-US" altLang="zh-CN"/>
              <a:t> if integration formula coefficient</a:t>
            </a:r>
          </a:p>
          <a:p>
            <a:r>
              <a:rPr lang="en-US" altLang="zh-CN"/>
              <a:t>we call this integration formula is stable.</a:t>
            </a:r>
          </a:p>
          <a:p>
            <a:endParaRPr lang="en-US" altLang="zh-CN"/>
          </a:p>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矩形 1"/>
          <p:cNvSpPr>
            <a:spLocks noChangeArrowheads="1"/>
          </p:cNvSpPr>
          <p:nvPr/>
        </p:nvSpPr>
        <p:spPr bwMode="auto">
          <a:xfrm>
            <a:off x="755650" y="404813"/>
            <a:ext cx="7632700" cy="1816100"/>
          </a:xfrm>
          <a:prstGeom prst="rect">
            <a:avLst/>
          </a:prstGeom>
          <a:noFill/>
          <a:ln w="9525">
            <a:noFill/>
            <a:miter lim="800000"/>
            <a:headEnd/>
            <a:tailEnd/>
          </a:ln>
        </p:spPr>
        <p:txBody>
          <a:bodyPr>
            <a:spAutoFit/>
          </a:bodyPr>
          <a:lstStyle/>
          <a:p>
            <a:r>
              <a:rPr lang="en-US" altLang="zh-CN"/>
              <a:t>Example 4 we set nodes                                   , try to work out the numerical integration formula based on the integration                 and also work out its truncation error.</a:t>
            </a:r>
            <a:endParaRPr lang="zh-CN" altLang="zh-CN"/>
          </a:p>
        </p:txBody>
      </p:sp>
      <p:sp>
        <p:nvSpPr>
          <p:cNvPr id="23961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9620" name="Object 4"/>
          <p:cNvGraphicFramePr>
            <a:graphicFrameLocks noChangeAspect="1"/>
          </p:cNvGraphicFramePr>
          <p:nvPr/>
        </p:nvGraphicFramePr>
        <p:xfrm>
          <a:off x="4356100" y="312738"/>
          <a:ext cx="2879725" cy="587375"/>
        </p:xfrm>
        <a:graphic>
          <a:graphicData uri="http://schemas.openxmlformats.org/presentationml/2006/ole">
            <p:oleObj spid="_x0000_s239620" name="Equation" r:id="rId3" imgW="1155700" imgH="228600" progId="">
              <p:embed/>
            </p:oleObj>
          </a:graphicData>
        </a:graphic>
      </p:graphicFrame>
      <p:sp>
        <p:nvSpPr>
          <p:cNvPr id="23962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9622" name="Object 6"/>
          <p:cNvGraphicFramePr>
            <a:graphicFrameLocks noChangeAspect="1"/>
          </p:cNvGraphicFramePr>
          <p:nvPr/>
        </p:nvGraphicFramePr>
        <p:xfrm>
          <a:off x="3563938" y="1196975"/>
          <a:ext cx="1152525" cy="663575"/>
        </p:xfrm>
        <a:graphic>
          <a:graphicData uri="http://schemas.openxmlformats.org/presentationml/2006/ole">
            <p:oleObj spid="_x0000_s239622" name="Equation" r:id="rId4" imgW="622030" imgH="330057" progId="">
              <p:embed/>
            </p:oleObj>
          </a:graphicData>
        </a:graphic>
      </p:graphicFrame>
      <p:sp>
        <p:nvSpPr>
          <p:cNvPr id="239623" name="矩形 7"/>
          <p:cNvSpPr>
            <a:spLocks noChangeArrowheads="1"/>
          </p:cNvSpPr>
          <p:nvPr/>
        </p:nvSpPr>
        <p:spPr bwMode="auto">
          <a:xfrm>
            <a:off x="358775" y="2287588"/>
            <a:ext cx="8426450" cy="954087"/>
          </a:xfrm>
          <a:prstGeom prst="rect">
            <a:avLst/>
          </a:prstGeom>
          <a:noFill/>
          <a:ln w="9525">
            <a:noFill/>
            <a:miter lim="800000"/>
            <a:headEnd/>
            <a:tailEnd/>
          </a:ln>
        </p:spPr>
        <p:txBody>
          <a:bodyPr>
            <a:spAutoFit/>
          </a:bodyPr>
          <a:lstStyle/>
          <a:p>
            <a:r>
              <a:rPr lang="en-US" altLang="zh-CN"/>
              <a:t> Solution, because the integration formula is interpolation, its integration coefficient can be seen as </a:t>
            </a:r>
            <a:endParaRPr lang="zh-CN" altLang="en-US"/>
          </a:p>
        </p:txBody>
      </p:sp>
      <p:sp>
        <p:nvSpPr>
          <p:cNvPr id="23962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9625" name="Object 9"/>
          <p:cNvGraphicFramePr>
            <a:graphicFrameLocks noChangeAspect="1"/>
          </p:cNvGraphicFramePr>
          <p:nvPr/>
        </p:nvGraphicFramePr>
        <p:xfrm>
          <a:off x="1476375" y="3267075"/>
          <a:ext cx="6191250" cy="936625"/>
        </p:xfrm>
        <a:graphic>
          <a:graphicData uri="http://schemas.openxmlformats.org/presentationml/2006/ole">
            <p:oleObj spid="_x0000_s239625" name="Equation" r:id="rId5" imgW="3098800" imgH="609600" progId="">
              <p:embed/>
            </p:oleObj>
          </a:graphicData>
        </a:graphic>
      </p:graphicFrame>
      <p:sp>
        <p:nvSpPr>
          <p:cNvPr id="23962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9627" name="Object 11"/>
          <p:cNvGraphicFramePr>
            <a:graphicFrameLocks noChangeAspect="1"/>
          </p:cNvGraphicFramePr>
          <p:nvPr/>
        </p:nvGraphicFramePr>
        <p:xfrm>
          <a:off x="1403350" y="4365625"/>
          <a:ext cx="6337300" cy="863600"/>
        </p:xfrm>
        <a:graphic>
          <a:graphicData uri="http://schemas.openxmlformats.org/presentationml/2006/ole">
            <p:oleObj spid="_x0000_s239627" name="Equation" r:id="rId6" imgW="2946400" imgH="431800" progId="">
              <p:embed/>
            </p:oleObj>
          </a:graphicData>
        </a:graphic>
      </p:graphicFrame>
      <p:sp>
        <p:nvSpPr>
          <p:cNvPr id="239628" name="矩形 12"/>
          <p:cNvSpPr>
            <a:spLocks noChangeArrowheads="1"/>
          </p:cNvSpPr>
          <p:nvPr/>
        </p:nvSpPr>
        <p:spPr bwMode="auto">
          <a:xfrm>
            <a:off x="260350" y="5184775"/>
            <a:ext cx="3852863" cy="522288"/>
          </a:xfrm>
          <a:prstGeom prst="rect">
            <a:avLst/>
          </a:prstGeom>
          <a:noFill/>
          <a:ln w="9525">
            <a:noFill/>
            <a:miter lim="800000"/>
            <a:headEnd/>
            <a:tailEnd/>
          </a:ln>
        </p:spPr>
        <p:txBody>
          <a:bodyPr wrap="none">
            <a:spAutoFit/>
          </a:bodyPr>
          <a:lstStyle/>
          <a:p>
            <a:r>
              <a:rPr lang="en-US" altLang="zh-CN"/>
              <a:t>So integration formula is </a:t>
            </a:r>
            <a:endParaRPr lang="zh-CN" altLang="zh-CN"/>
          </a:p>
        </p:txBody>
      </p:sp>
      <p:sp>
        <p:nvSpPr>
          <p:cNvPr id="23962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39630" name="Object 14"/>
          <p:cNvGraphicFramePr>
            <a:graphicFrameLocks noChangeAspect="1"/>
          </p:cNvGraphicFramePr>
          <p:nvPr/>
        </p:nvGraphicFramePr>
        <p:xfrm>
          <a:off x="2339975" y="5707063"/>
          <a:ext cx="4535488" cy="746125"/>
        </p:xfrm>
        <a:graphic>
          <a:graphicData uri="http://schemas.openxmlformats.org/presentationml/2006/ole">
            <p:oleObj spid="_x0000_s239630" name="Equation" r:id="rId7" imgW="1905000" imgH="457200"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矩形 3"/>
          <p:cNvSpPr>
            <a:spLocks noChangeArrowheads="1"/>
          </p:cNvSpPr>
          <p:nvPr/>
        </p:nvSpPr>
        <p:spPr bwMode="auto">
          <a:xfrm>
            <a:off x="468313" y="692150"/>
            <a:ext cx="8280400" cy="523875"/>
          </a:xfrm>
          <a:prstGeom prst="rect">
            <a:avLst/>
          </a:prstGeom>
          <a:noFill/>
          <a:ln w="9525">
            <a:noFill/>
            <a:miter lim="800000"/>
            <a:headEnd/>
            <a:tailEnd/>
          </a:ln>
        </p:spPr>
        <p:txBody>
          <a:bodyPr>
            <a:spAutoFit/>
          </a:bodyPr>
          <a:lstStyle/>
          <a:p>
            <a:r>
              <a:rPr lang="zh-CN" altLang="zh-CN"/>
              <a:t> </a:t>
            </a:r>
            <a:r>
              <a:rPr lang="en-US" altLang="zh-CN"/>
              <a:t>If             is available in [0,1], so the truncation error is </a:t>
            </a:r>
            <a:endParaRPr lang="zh-CN" altLang="en-US"/>
          </a:p>
        </p:txBody>
      </p:sp>
      <p:sp>
        <p:nvSpPr>
          <p:cNvPr id="24064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40644" name="Object 4"/>
          <p:cNvGraphicFramePr>
            <a:graphicFrameLocks noChangeAspect="1"/>
          </p:cNvGraphicFramePr>
          <p:nvPr/>
        </p:nvGraphicFramePr>
        <p:xfrm>
          <a:off x="1042988" y="692150"/>
          <a:ext cx="936625" cy="477838"/>
        </p:xfrm>
        <a:graphic>
          <a:graphicData uri="http://schemas.openxmlformats.org/presentationml/2006/ole">
            <p:oleObj spid="_x0000_s240644" name="Equation" r:id="rId3" imgW="381000" imgH="228600" progId="">
              <p:embed/>
            </p:oleObj>
          </a:graphicData>
        </a:graphic>
      </p:graphicFrame>
      <p:sp>
        <p:nvSpPr>
          <p:cNvPr id="24064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40646" name="Object 6"/>
          <p:cNvGraphicFramePr>
            <a:graphicFrameLocks noChangeAspect="1"/>
          </p:cNvGraphicFramePr>
          <p:nvPr/>
        </p:nvGraphicFramePr>
        <p:xfrm>
          <a:off x="1547813" y="1700213"/>
          <a:ext cx="6119812" cy="1728787"/>
        </p:xfrm>
        <a:graphic>
          <a:graphicData uri="http://schemas.openxmlformats.org/presentationml/2006/ole">
            <p:oleObj spid="_x0000_s240646" name="Equation" r:id="rId4" imgW="3606800" imgH="914400" progId="">
              <p:embed/>
            </p:oleObj>
          </a:graphicData>
        </a:graphic>
      </p:graphicFrame>
      <p:sp>
        <p:nvSpPr>
          <p:cNvPr id="240647" name="矩形 8"/>
          <p:cNvSpPr>
            <a:spLocks noChangeArrowheads="1"/>
          </p:cNvSpPr>
          <p:nvPr/>
        </p:nvSpPr>
        <p:spPr bwMode="auto">
          <a:xfrm>
            <a:off x="1476375" y="3789363"/>
            <a:ext cx="6264275" cy="1816100"/>
          </a:xfrm>
          <a:prstGeom prst="rect">
            <a:avLst/>
          </a:prstGeom>
          <a:noFill/>
          <a:ln w="9525">
            <a:noFill/>
            <a:miter lim="800000"/>
            <a:headEnd/>
            <a:tailEnd/>
          </a:ln>
        </p:spPr>
        <p:txBody>
          <a:bodyPr>
            <a:spAutoFit/>
          </a:bodyPr>
          <a:lstStyle/>
          <a:p>
            <a:r>
              <a:rPr lang="en-US" altLang="zh-CN"/>
              <a:t>Among them                 , and depended on x.</a:t>
            </a:r>
            <a:endParaRPr lang="zh-CN" altLang="zh-CN"/>
          </a:p>
          <a:p>
            <a:r>
              <a:rPr lang="en-US" altLang="zh-CN"/>
              <a:t>          is linear interpolation function based on the nodes of        and  </a:t>
            </a:r>
            <a:endParaRPr lang="zh-CN" altLang="en-US"/>
          </a:p>
        </p:txBody>
      </p:sp>
      <p:sp>
        <p:nvSpPr>
          <p:cNvPr id="24064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40649" name="Object 9"/>
          <p:cNvGraphicFramePr>
            <a:graphicFrameLocks noChangeAspect="1"/>
          </p:cNvGraphicFramePr>
          <p:nvPr/>
        </p:nvGraphicFramePr>
        <p:xfrm>
          <a:off x="3563938" y="3792538"/>
          <a:ext cx="1295400" cy="415925"/>
        </p:xfrm>
        <a:graphic>
          <a:graphicData uri="http://schemas.openxmlformats.org/presentationml/2006/ole">
            <p:oleObj spid="_x0000_s240649" name="Equation" r:id="rId5" imgW="558558" imgH="203112" progId="">
              <p:embed/>
            </p:oleObj>
          </a:graphicData>
        </a:graphic>
      </p:graphicFrame>
      <p:sp>
        <p:nvSpPr>
          <p:cNvPr id="2406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40651" name="Object 11"/>
          <p:cNvGraphicFramePr>
            <a:graphicFrameLocks noChangeAspect="1"/>
          </p:cNvGraphicFramePr>
          <p:nvPr/>
        </p:nvGraphicFramePr>
        <p:xfrm>
          <a:off x="1476375" y="4697413"/>
          <a:ext cx="863600" cy="515937"/>
        </p:xfrm>
        <a:graphic>
          <a:graphicData uri="http://schemas.openxmlformats.org/presentationml/2006/ole">
            <p:oleObj spid="_x0000_s240651" name="Equation" r:id="rId6" imgW="355446" imgH="228501" progId="">
              <p:embed/>
            </p:oleObj>
          </a:graphicData>
        </a:graphic>
      </p:graphicFrame>
      <p:sp>
        <p:nvSpPr>
          <p:cNvPr id="24065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40653" name="Object 13"/>
          <p:cNvGraphicFramePr>
            <a:graphicFrameLocks noChangeAspect="1"/>
          </p:cNvGraphicFramePr>
          <p:nvPr/>
        </p:nvGraphicFramePr>
        <p:xfrm>
          <a:off x="4787900" y="5013325"/>
          <a:ext cx="576263" cy="592138"/>
        </p:xfrm>
        <a:graphic>
          <a:graphicData uri="http://schemas.openxmlformats.org/presentationml/2006/ole">
            <p:oleObj spid="_x0000_s240653" name="Equation" r:id="rId7" imgW="165028" imgH="228501" progId="">
              <p:embed/>
            </p:oleObj>
          </a:graphicData>
        </a:graphic>
      </p:graphicFrame>
      <p:sp>
        <p:nvSpPr>
          <p:cNvPr id="240654"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40655" name="Object 15"/>
          <p:cNvGraphicFramePr>
            <a:graphicFrameLocks noChangeAspect="1"/>
          </p:cNvGraphicFramePr>
          <p:nvPr/>
        </p:nvGraphicFramePr>
        <p:xfrm>
          <a:off x="5940425" y="5013325"/>
          <a:ext cx="647700" cy="592138"/>
        </p:xfrm>
        <a:graphic>
          <a:graphicData uri="http://schemas.openxmlformats.org/presentationml/2006/ole">
            <p:oleObj spid="_x0000_s240655" name="Equation" r:id="rId8" imgW="152334" imgH="228501"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6035" name="Rectangle 1027"/>
          <p:cNvSpPr>
            <a:spLocks noGrp="1" noChangeArrowheads="1"/>
          </p:cNvSpPr>
          <p:nvPr>
            <p:ph type="title" idx="4294967295"/>
          </p:nvPr>
        </p:nvSpPr>
        <p:spPr>
          <a:xfrm>
            <a:off x="228600" y="282575"/>
            <a:ext cx="7367588" cy="609600"/>
          </a:xfrm>
        </p:spPr>
        <p:txBody>
          <a:bodyPr/>
          <a:lstStyle/>
          <a:p>
            <a:pPr algn="l" eaLnBrk="1" hangingPunct="1"/>
            <a:r>
              <a:rPr lang="en-US" altLang="zh-CN" sz="3200" b="1" smtClean="0">
                <a:solidFill>
                  <a:schemeClr val="tx1"/>
                </a:solidFill>
                <a:latin typeface="宋体" charset="-122"/>
              </a:rPr>
              <a:t>§3</a:t>
            </a:r>
            <a:r>
              <a:rPr lang="en-US" altLang="zh-CN" sz="3200" b="1" smtClean="0">
                <a:solidFill>
                  <a:schemeClr val="tx1"/>
                </a:solidFill>
              </a:rPr>
              <a:t> </a:t>
            </a:r>
            <a:r>
              <a:rPr lang="en-US" altLang="zh-CN" sz="4800" smtClean="0"/>
              <a:t>Newton—Cotes  Formula </a:t>
            </a:r>
            <a:endParaRPr lang="zh-CN" altLang="en-US" sz="3200" smtClean="0"/>
          </a:p>
        </p:txBody>
      </p:sp>
      <p:sp>
        <p:nvSpPr>
          <p:cNvPr id="556049" name="Text Box 1041"/>
          <p:cNvSpPr txBox="1">
            <a:spLocks noChangeArrowheads="1"/>
          </p:cNvSpPr>
          <p:nvPr/>
        </p:nvSpPr>
        <p:spPr bwMode="auto">
          <a:xfrm>
            <a:off x="304800" y="815975"/>
            <a:ext cx="9058275" cy="525463"/>
          </a:xfrm>
          <a:prstGeom prst="rect">
            <a:avLst/>
          </a:prstGeom>
          <a:noFill/>
          <a:ln w="9525">
            <a:noFill/>
            <a:miter lim="800000"/>
            <a:headEnd/>
            <a:tailEnd/>
          </a:ln>
        </p:spPr>
        <p:txBody>
          <a:bodyPr wrap="none" lIns="90000" tIns="46800" rIns="90000" bIns="46800">
            <a:spAutoFit/>
          </a:bodyPr>
          <a:lstStyle/>
          <a:p>
            <a:r>
              <a:rPr lang="en-US" altLang="zh-CN" b="1">
                <a:solidFill>
                  <a:srgbClr val="FF3300"/>
                </a:solidFill>
                <a:latin typeface="楷体_GB2312" pitchFamily="49" charset="-122"/>
              </a:rPr>
              <a:t>low order Newton-Cotes formula and its remainder </a:t>
            </a:r>
            <a:endParaRPr lang="zh-CN" altLang="zh-CN" b="1">
              <a:solidFill>
                <a:srgbClr val="FF3300"/>
              </a:solidFill>
              <a:latin typeface="楷体_GB2312" pitchFamily="49" charset="-122"/>
            </a:endParaRPr>
          </a:p>
        </p:txBody>
      </p:sp>
      <p:sp>
        <p:nvSpPr>
          <p:cNvPr id="556050" name="Text Box 1042"/>
          <p:cNvSpPr txBox="1">
            <a:spLocks noChangeArrowheads="1"/>
          </p:cNvSpPr>
          <p:nvPr/>
        </p:nvSpPr>
        <p:spPr bwMode="auto">
          <a:xfrm>
            <a:off x="900113" y="1520825"/>
            <a:ext cx="7277100" cy="1387475"/>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defRPr/>
            </a:pPr>
            <a:r>
              <a:rPr lang="en-US" altLang="zh-CN" dirty="0">
                <a:latin typeface="+mn-lt"/>
              </a:rPr>
              <a:t> In Newton-Cotes formula, when n=1,2,4 they are three most common and useful formulas, which called as low-order formula</a:t>
            </a:r>
            <a:endParaRPr lang="zh-CN" altLang="zh-CN" dirty="0">
              <a:latin typeface="+mn-lt"/>
            </a:endParaRPr>
          </a:p>
        </p:txBody>
      </p:sp>
      <p:sp>
        <p:nvSpPr>
          <p:cNvPr id="556051" name="Text Box 1043"/>
          <p:cNvSpPr txBox="1">
            <a:spLocks noChangeArrowheads="1"/>
          </p:cNvSpPr>
          <p:nvPr/>
        </p:nvSpPr>
        <p:spPr bwMode="auto">
          <a:xfrm>
            <a:off x="319088" y="2911475"/>
            <a:ext cx="6242050" cy="493713"/>
          </a:xfrm>
          <a:prstGeom prst="rect">
            <a:avLst/>
          </a:prstGeom>
          <a:noFill/>
          <a:ln w="9525">
            <a:noFill/>
            <a:miter lim="800000"/>
            <a:headEnd/>
            <a:tailEnd/>
          </a:ln>
        </p:spPr>
        <p:txBody>
          <a:bodyPr wrap="none" lIns="90000" tIns="46800" rIns="90000" bIns="46800">
            <a:spAutoFit/>
          </a:bodyPr>
          <a:lstStyle/>
          <a:p>
            <a:r>
              <a:rPr lang="en-US" altLang="zh-CN" sz="2600" b="1">
                <a:solidFill>
                  <a:srgbClr val="FF3300"/>
                </a:solidFill>
                <a:latin typeface="楷体_GB2312" pitchFamily="49" charset="-122"/>
              </a:rPr>
              <a:t>1 trapezia formula and its remainder</a:t>
            </a:r>
            <a:endParaRPr lang="zh-CN" altLang="en-US" sz="2600" b="1">
              <a:solidFill>
                <a:srgbClr val="FF3300"/>
              </a:solidFill>
              <a:latin typeface="楷体_GB2312" pitchFamily="49" charset="-122"/>
            </a:endParaRPr>
          </a:p>
        </p:txBody>
      </p:sp>
      <p:graphicFrame>
        <p:nvGraphicFramePr>
          <p:cNvPr id="556067" name="Object 6"/>
          <p:cNvGraphicFramePr>
            <a:graphicFrameLocks noChangeAspect="1"/>
          </p:cNvGraphicFramePr>
          <p:nvPr/>
        </p:nvGraphicFramePr>
        <p:xfrm>
          <a:off x="2124075" y="4005263"/>
          <a:ext cx="5111750" cy="1295400"/>
        </p:xfrm>
        <a:graphic>
          <a:graphicData uri="http://schemas.openxmlformats.org/presentationml/2006/ole">
            <p:oleObj spid="_x0000_s250886" name="Equation" r:id="rId4" imgW="2896200" imgH="736920" progId="Equation.3">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6035"/>
                                        </p:tgtEl>
                                        <p:attrNameLst>
                                          <p:attrName>style.visibility</p:attrName>
                                        </p:attrNameLst>
                                      </p:cBhvr>
                                      <p:to>
                                        <p:strVal val="visible"/>
                                      </p:to>
                                    </p:set>
                                    <p:animEffect transition="in" filter="wipe(left)">
                                      <p:cBhvr>
                                        <p:cTn id="7" dur="500"/>
                                        <p:tgtEl>
                                          <p:spTgt spid="5560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6049"/>
                                        </p:tgtEl>
                                        <p:attrNameLst>
                                          <p:attrName>style.visibility</p:attrName>
                                        </p:attrNameLst>
                                      </p:cBhvr>
                                      <p:to>
                                        <p:strVal val="visible"/>
                                      </p:to>
                                    </p:set>
                                    <p:animEffect transition="in" filter="wipe(left)">
                                      <p:cBhvr>
                                        <p:cTn id="12" dur="500"/>
                                        <p:tgtEl>
                                          <p:spTgt spid="5560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6050"/>
                                        </p:tgtEl>
                                        <p:attrNameLst>
                                          <p:attrName>style.visibility</p:attrName>
                                        </p:attrNameLst>
                                      </p:cBhvr>
                                      <p:to>
                                        <p:strVal val="visible"/>
                                      </p:to>
                                    </p:set>
                                    <p:animEffect transition="in" filter="wipe(left)">
                                      <p:cBhvr>
                                        <p:cTn id="17" dur="500"/>
                                        <p:tgtEl>
                                          <p:spTgt spid="5560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6051"/>
                                        </p:tgtEl>
                                        <p:attrNameLst>
                                          <p:attrName>style.visibility</p:attrName>
                                        </p:attrNameLst>
                                      </p:cBhvr>
                                      <p:to>
                                        <p:strVal val="visible"/>
                                      </p:to>
                                    </p:set>
                                    <p:animEffect transition="in" filter="wipe(left)">
                                      <p:cBhvr>
                                        <p:cTn id="22" dur="500"/>
                                        <p:tgtEl>
                                          <p:spTgt spid="5560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56067"/>
                                        </p:tgtEl>
                                        <p:attrNameLst>
                                          <p:attrName>style.visibility</p:attrName>
                                        </p:attrNameLst>
                                      </p:cBhvr>
                                      <p:to>
                                        <p:strVal val="visible"/>
                                      </p:to>
                                    </p:set>
                                    <p:animEffect transition="in" filter="wipe(left)">
                                      <p:cBhvr>
                                        <p:cTn id="27" dur="500"/>
                                        <p:tgtEl>
                                          <p:spTgt spid="556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5" grpId="0" autoUpdateAnimBg="0"/>
      <p:bldP spid="556049" grpId="0" autoUpdateAnimBg="0"/>
      <p:bldP spid="556050" grpId="0" autoUpdateAnimBg="0"/>
      <p:bldP spid="55605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69963" y="1033463"/>
            <a:ext cx="3282950" cy="523875"/>
          </a:xfrm>
          <a:prstGeom prst="rect">
            <a:avLst/>
          </a:prstGeom>
        </p:spPr>
        <p:txBody>
          <a:bodyPr wrap="none">
            <a:spAutoFit/>
          </a:bodyPr>
          <a:lstStyle/>
          <a:p>
            <a:pPr>
              <a:defRPr/>
            </a:pPr>
            <a:r>
              <a:rPr lang="en-US" altLang="zh-CN" dirty="0">
                <a:latin typeface="+mn-lt"/>
              </a:rPr>
              <a:t>Cotes coefficients are</a:t>
            </a:r>
            <a:endParaRPr lang="zh-CN" altLang="en-US" dirty="0">
              <a:latin typeface="+mn-lt"/>
            </a:endParaRPr>
          </a:p>
        </p:txBody>
      </p:sp>
      <p:sp>
        <p:nvSpPr>
          <p:cNvPr id="10" name="Text Box 1052"/>
          <p:cNvSpPr txBox="1">
            <a:spLocks noChangeArrowheads="1"/>
          </p:cNvSpPr>
          <p:nvPr/>
        </p:nvSpPr>
        <p:spPr bwMode="auto">
          <a:xfrm>
            <a:off x="627063" y="2781300"/>
            <a:ext cx="3400425" cy="525463"/>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dirty="0">
                <a:latin typeface="+mn-lt"/>
              </a:rPr>
              <a:t>Integration formula is </a:t>
            </a:r>
            <a:endParaRPr lang="zh-CN" altLang="en-US" dirty="0">
              <a:latin typeface="+mn-lt"/>
            </a:endParaRPr>
          </a:p>
        </p:txBody>
      </p:sp>
      <p:pic>
        <p:nvPicPr>
          <p:cNvPr id="16" name="Picture 1058"/>
          <p:cNvPicPr>
            <a:picLocks noChangeAspect="1" noChangeArrowheads="1"/>
          </p:cNvPicPr>
          <p:nvPr/>
        </p:nvPicPr>
        <p:blipFill>
          <a:blip r:embed="rId3"/>
          <a:srcRect/>
          <a:stretch>
            <a:fillRect/>
          </a:stretch>
        </p:blipFill>
        <p:spPr bwMode="auto">
          <a:xfrm>
            <a:off x="5181600" y="3716338"/>
            <a:ext cx="3276600" cy="2451100"/>
          </a:xfrm>
          <a:prstGeom prst="rect">
            <a:avLst/>
          </a:prstGeom>
          <a:noFill/>
          <a:ln w="9525">
            <a:noFill/>
            <a:miter lim="800000"/>
            <a:headEnd/>
            <a:tailEnd/>
          </a:ln>
        </p:spPr>
      </p:pic>
      <p:sp>
        <p:nvSpPr>
          <p:cNvPr id="17" name="矩形 16"/>
          <p:cNvSpPr>
            <a:spLocks noRot="1" noChangeAspect="1" noMove="1" noResize="1" noEditPoints="1" noAdjustHandles="1" noChangeArrowheads="1" noChangeShapeType="1" noTextEdit="1"/>
          </p:cNvSpPr>
          <p:nvPr/>
        </p:nvSpPr>
        <p:spPr>
          <a:xfrm>
            <a:off x="626731" y="457508"/>
            <a:ext cx="6626696" cy="523220"/>
          </a:xfrm>
          <a:prstGeom prst="rect">
            <a:avLst/>
          </a:prstGeom>
          <a:blipFill rotWithShape="1">
            <a:blip r:embed="rId4"/>
            <a:stretch>
              <a:fillRect/>
            </a:stretch>
          </a:blipFill>
        </p:spPr>
        <p:txBody>
          <a:bodyPr/>
          <a:lstStyle/>
          <a:p>
            <a:pPr>
              <a:defRPr/>
            </a:pPr>
            <a:r>
              <a:rPr lang="zh-CN" altLang="en-US">
                <a:noFill/>
              </a:rPr>
              <a:t> </a:t>
            </a:r>
          </a:p>
        </p:txBody>
      </p:sp>
      <p:graphicFrame>
        <p:nvGraphicFramePr>
          <p:cNvPr id="18" name="Object 6"/>
          <p:cNvGraphicFramePr>
            <a:graphicFrameLocks noChangeAspect="1"/>
          </p:cNvGraphicFramePr>
          <p:nvPr/>
        </p:nvGraphicFramePr>
        <p:xfrm>
          <a:off x="1235075" y="1893888"/>
          <a:ext cx="611188" cy="525462"/>
        </p:xfrm>
        <a:graphic>
          <a:graphicData uri="http://schemas.openxmlformats.org/presentationml/2006/ole">
            <p:oleObj spid="_x0000_s252934" name="Equation" r:id="rId5" imgW="279279" imgH="241195" progId="Equation.3">
              <p:embed/>
            </p:oleObj>
          </a:graphicData>
        </a:graphic>
      </p:graphicFrame>
      <p:graphicFrame>
        <p:nvGraphicFramePr>
          <p:cNvPr id="19" name="Object 7"/>
          <p:cNvGraphicFramePr>
            <a:graphicFrameLocks noChangeAspect="1"/>
          </p:cNvGraphicFramePr>
          <p:nvPr/>
        </p:nvGraphicFramePr>
        <p:xfrm>
          <a:off x="1703388" y="1773238"/>
          <a:ext cx="1898650" cy="725487"/>
        </p:xfrm>
        <a:graphic>
          <a:graphicData uri="http://schemas.openxmlformats.org/presentationml/2006/ole">
            <p:oleObj spid="_x0000_s252935" name="Equation" r:id="rId6" imgW="863225" imgH="330057" progId="Equation.3">
              <p:embed/>
            </p:oleObj>
          </a:graphicData>
        </a:graphic>
      </p:graphicFrame>
      <p:graphicFrame>
        <p:nvGraphicFramePr>
          <p:cNvPr id="20" name="Object 8"/>
          <p:cNvGraphicFramePr>
            <a:graphicFrameLocks noChangeAspect="1"/>
          </p:cNvGraphicFramePr>
          <p:nvPr/>
        </p:nvGraphicFramePr>
        <p:xfrm>
          <a:off x="3673475" y="1741488"/>
          <a:ext cx="587375" cy="862012"/>
        </p:xfrm>
        <a:graphic>
          <a:graphicData uri="http://schemas.openxmlformats.org/presentationml/2006/ole">
            <p:oleObj spid="_x0000_s252936" name="Equation" r:id="rId7" imgW="266469" imgH="393359" progId="Equation.3">
              <p:embed/>
            </p:oleObj>
          </a:graphicData>
        </a:graphic>
      </p:graphicFrame>
      <p:graphicFrame>
        <p:nvGraphicFramePr>
          <p:cNvPr id="21" name="Object 9"/>
          <p:cNvGraphicFramePr>
            <a:graphicFrameLocks noChangeAspect="1"/>
          </p:cNvGraphicFramePr>
          <p:nvPr/>
        </p:nvGraphicFramePr>
        <p:xfrm>
          <a:off x="4592638" y="1920875"/>
          <a:ext cx="611187" cy="501650"/>
        </p:xfrm>
        <a:graphic>
          <a:graphicData uri="http://schemas.openxmlformats.org/presentationml/2006/ole">
            <p:oleObj spid="_x0000_s252937" name="Equation" r:id="rId8" imgW="279400" imgH="228600" progId="Equation.3">
              <p:embed/>
            </p:oleObj>
          </a:graphicData>
        </a:graphic>
      </p:graphicFrame>
      <p:graphicFrame>
        <p:nvGraphicFramePr>
          <p:cNvPr id="22" name="Object 10"/>
          <p:cNvGraphicFramePr>
            <a:graphicFrameLocks noChangeAspect="1"/>
          </p:cNvGraphicFramePr>
          <p:nvPr/>
        </p:nvGraphicFramePr>
        <p:xfrm>
          <a:off x="5202238" y="1768475"/>
          <a:ext cx="1033462" cy="725488"/>
        </p:xfrm>
        <a:graphic>
          <a:graphicData uri="http://schemas.openxmlformats.org/presentationml/2006/ole">
            <p:oleObj spid="_x0000_s252938" name="Equation" r:id="rId9" imgW="469696" imgH="330057" progId="Equation.3">
              <p:embed/>
            </p:oleObj>
          </a:graphicData>
        </a:graphic>
      </p:graphicFrame>
      <p:graphicFrame>
        <p:nvGraphicFramePr>
          <p:cNvPr id="23" name="Object 11"/>
          <p:cNvGraphicFramePr>
            <a:graphicFrameLocks noChangeAspect="1"/>
          </p:cNvGraphicFramePr>
          <p:nvPr/>
        </p:nvGraphicFramePr>
        <p:xfrm>
          <a:off x="6265863" y="1673225"/>
          <a:ext cx="585787" cy="862013"/>
        </p:xfrm>
        <a:graphic>
          <a:graphicData uri="http://schemas.openxmlformats.org/presentationml/2006/ole">
            <p:oleObj spid="_x0000_s252939" name="Equation" r:id="rId10" imgW="266469" imgH="393359" progId="Equation.3">
              <p:embed/>
            </p:oleObj>
          </a:graphicData>
        </a:graphic>
      </p:graphicFrame>
      <p:graphicFrame>
        <p:nvGraphicFramePr>
          <p:cNvPr id="24" name="Object 12"/>
          <p:cNvGraphicFramePr>
            <a:graphicFrameLocks noChangeAspect="1"/>
          </p:cNvGraphicFramePr>
          <p:nvPr/>
        </p:nvGraphicFramePr>
        <p:xfrm>
          <a:off x="974725" y="3776663"/>
          <a:ext cx="881063" cy="468312"/>
        </p:xfrm>
        <a:graphic>
          <a:graphicData uri="http://schemas.openxmlformats.org/presentationml/2006/ole">
            <p:oleObj spid="_x0000_s252940" name="Equation" r:id="rId11" imgW="406048" imgH="215713" progId="Equation.3">
              <p:embed/>
            </p:oleObj>
          </a:graphicData>
        </a:graphic>
      </p:graphicFrame>
      <p:graphicFrame>
        <p:nvGraphicFramePr>
          <p:cNvPr id="25" name="Object 13"/>
          <p:cNvGraphicFramePr>
            <a:graphicFrameLocks noChangeAspect="1"/>
          </p:cNvGraphicFramePr>
          <p:nvPr/>
        </p:nvGraphicFramePr>
        <p:xfrm>
          <a:off x="1835150" y="3644900"/>
          <a:ext cx="3017838" cy="944563"/>
        </p:xfrm>
        <a:graphic>
          <a:graphicData uri="http://schemas.openxmlformats.org/presentationml/2006/ole">
            <p:oleObj spid="_x0000_s252941" name="Equation" r:id="rId12" imgW="1371600" imgH="431800" progId="Equation.3">
              <p:embed/>
            </p:oleObj>
          </a:graphicData>
        </a:graphic>
      </p:graphicFrame>
      <p:graphicFrame>
        <p:nvGraphicFramePr>
          <p:cNvPr id="26" name="Object 14"/>
          <p:cNvGraphicFramePr>
            <a:graphicFrameLocks noChangeAspect="1"/>
          </p:cNvGraphicFramePr>
          <p:nvPr/>
        </p:nvGraphicFramePr>
        <p:xfrm>
          <a:off x="1831975" y="4287838"/>
          <a:ext cx="3240088" cy="860425"/>
        </p:xfrm>
        <a:graphic>
          <a:graphicData uri="http://schemas.openxmlformats.org/presentationml/2006/ole">
            <p:oleObj spid="_x0000_s252942" name="Equation" r:id="rId13" imgW="1473200" imgH="393700" progId="Equation.3">
              <p:embed/>
            </p:oleObj>
          </a:graphicData>
        </a:graphic>
      </p:graphicFrame>
      <p:graphicFrame>
        <p:nvGraphicFramePr>
          <p:cNvPr id="27" name="Object 15"/>
          <p:cNvGraphicFramePr>
            <a:graphicFrameLocks noChangeAspect="1"/>
          </p:cNvGraphicFramePr>
          <p:nvPr/>
        </p:nvGraphicFramePr>
        <p:xfrm>
          <a:off x="2247900" y="5060950"/>
          <a:ext cx="2933700" cy="860425"/>
        </p:xfrm>
        <a:graphic>
          <a:graphicData uri="http://schemas.openxmlformats.org/presentationml/2006/ole">
            <p:oleObj spid="_x0000_s252943" name="Equation" r:id="rId14" imgW="1333500" imgH="393700" progId="Equation.3">
              <p:embed/>
            </p:oleObj>
          </a:graphicData>
        </a:graphic>
      </p:graphicFrame>
      <p:sp>
        <p:nvSpPr>
          <p:cNvPr id="29" name="矩形 28"/>
          <p:cNvSpPr>
            <a:spLocks noRot="1" noChangeAspect="1" noMove="1" noResize="1" noEditPoints="1" noAdjustHandles="1" noChangeArrowheads="1" noChangeShapeType="1" noTextEdit="1"/>
          </p:cNvSpPr>
          <p:nvPr/>
        </p:nvSpPr>
        <p:spPr>
          <a:xfrm>
            <a:off x="-1" y="5215247"/>
            <a:ext cx="2456506" cy="523220"/>
          </a:xfrm>
          <a:prstGeom prst="rect">
            <a:avLst/>
          </a:prstGeom>
          <a:blipFill rotWithShape="1">
            <a:blip r:embed="rId15"/>
            <a:stretch>
              <a:fillRect/>
            </a:stretch>
          </a:blipFill>
        </p:spPr>
        <p:txBody>
          <a:bodyPr/>
          <a:lstStyle/>
          <a:p>
            <a:pPr>
              <a:defRPr/>
            </a:pPr>
            <a:r>
              <a:rPr lang="zh-CN" alt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6013" y="4724400"/>
            <a:ext cx="6840537" cy="831850"/>
          </a:xfrm>
          <a:prstGeom prst="rect">
            <a:avLst/>
          </a:prstGeom>
        </p:spPr>
        <p:txBody>
          <a:bodyPr>
            <a:spAutoFit/>
          </a:bodyPr>
          <a:lstStyle/>
          <a:p>
            <a:pPr>
              <a:spcBef>
                <a:spcPct val="50000"/>
              </a:spcBef>
              <a:defRPr/>
            </a:pPr>
            <a:r>
              <a:rPr lang="en-US" altLang="zh-CN" sz="2400" dirty="0">
                <a:latin typeface="+mn-lt"/>
              </a:rPr>
              <a:t>This is a definite integral, we can just work out its value.</a:t>
            </a:r>
          </a:p>
        </p:txBody>
      </p:sp>
      <p:graphicFrame>
        <p:nvGraphicFramePr>
          <p:cNvPr id="3" name="Object 3"/>
          <p:cNvGraphicFramePr>
            <a:graphicFrameLocks noChangeAspect="1"/>
          </p:cNvGraphicFramePr>
          <p:nvPr/>
        </p:nvGraphicFramePr>
        <p:xfrm>
          <a:off x="1692275" y="2997200"/>
          <a:ext cx="4649788" cy="1192213"/>
        </p:xfrm>
        <a:graphic>
          <a:graphicData uri="http://schemas.openxmlformats.org/presentationml/2006/ole">
            <p:oleObj spid="_x0000_s209923" name="公式" r:id="rId3" imgW="1828800" imgH="469800" progId="Equation.3">
              <p:embed/>
            </p:oleObj>
          </a:graphicData>
        </a:graphic>
      </p:graphicFrame>
      <p:sp>
        <p:nvSpPr>
          <p:cNvPr id="5" name="Text Box 1051"/>
          <p:cNvSpPr txBox="1">
            <a:spLocks noChangeArrowheads="1"/>
          </p:cNvSpPr>
          <p:nvPr/>
        </p:nvSpPr>
        <p:spPr bwMode="auto">
          <a:xfrm>
            <a:off x="674688" y="1412875"/>
            <a:ext cx="7561262" cy="1200150"/>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n-US" altLang="zh-CN" sz="2400" dirty="0">
                <a:latin typeface="+mn-lt"/>
              </a:rPr>
              <a:t>According to the elliptical parametric equation and arc length formula of curve, we can calculate the perimeter of elliptical orbit</a:t>
            </a:r>
            <a:endParaRPr lang="zh-CN" altLang="zh-CN"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4226" name="Object 2"/>
          <p:cNvGraphicFramePr>
            <a:graphicFrameLocks noChangeAspect="1"/>
          </p:cNvGraphicFramePr>
          <p:nvPr/>
        </p:nvGraphicFramePr>
        <p:xfrm>
          <a:off x="1905000" y="2546350"/>
          <a:ext cx="3743325" cy="860425"/>
        </p:xfrm>
        <a:graphic>
          <a:graphicData uri="http://schemas.openxmlformats.org/presentationml/2006/ole">
            <p:oleObj spid="_x0000_s253954" name="Equation" r:id="rId3" imgW="1701800" imgH="393700" progId="Equation.3">
              <p:embed/>
            </p:oleObj>
          </a:graphicData>
        </a:graphic>
      </p:graphicFrame>
      <p:graphicFrame>
        <p:nvGraphicFramePr>
          <p:cNvPr id="564227" name="Object 3"/>
          <p:cNvGraphicFramePr>
            <a:graphicFrameLocks noChangeAspect="1"/>
          </p:cNvGraphicFramePr>
          <p:nvPr/>
        </p:nvGraphicFramePr>
        <p:xfrm>
          <a:off x="1884363" y="3429000"/>
          <a:ext cx="3741737" cy="860425"/>
        </p:xfrm>
        <a:graphic>
          <a:graphicData uri="http://schemas.openxmlformats.org/presentationml/2006/ole">
            <p:oleObj spid="_x0000_s253955" name="Equation" r:id="rId4" imgW="1701800" imgH="393700" progId="Equation.3">
              <p:embed/>
            </p:oleObj>
          </a:graphicData>
        </a:graphic>
      </p:graphicFrame>
      <p:graphicFrame>
        <p:nvGraphicFramePr>
          <p:cNvPr id="564228" name="Object 4"/>
          <p:cNvGraphicFramePr>
            <a:graphicFrameLocks noChangeAspect="1"/>
          </p:cNvGraphicFramePr>
          <p:nvPr/>
        </p:nvGraphicFramePr>
        <p:xfrm>
          <a:off x="6338888" y="3581400"/>
          <a:ext cx="1281112" cy="442913"/>
        </p:xfrm>
        <a:graphic>
          <a:graphicData uri="http://schemas.openxmlformats.org/presentationml/2006/ole">
            <p:oleObj spid="_x0000_s253956" name="Equation" r:id="rId5" imgW="583947" imgH="203112" progId="Equation.3">
              <p:embed/>
            </p:oleObj>
          </a:graphicData>
        </a:graphic>
      </p:graphicFrame>
      <p:sp>
        <p:nvSpPr>
          <p:cNvPr id="564229" name="AutoShape 1029"/>
          <p:cNvSpPr>
            <a:spLocks noChangeArrowheads="1"/>
          </p:cNvSpPr>
          <p:nvPr/>
        </p:nvSpPr>
        <p:spPr bwMode="auto">
          <a:xfrm>
            <a:off x="5562600" y="2063750"/>
            <a:ext cx="3470275" cy="1406525"/>
          </a:xfrm>
          <a:prstGeom prst="star16">
            <a:avLst>
              <a:gd name="adj" fmla="val 41644"/>
            </a:avLst>
          </a:prstGeom>
          <a:noFill/>
          <a:ln w="28575">
            <a:solidFill>
              <a:srgbClr val="FF0000"/>
            </a:solidFill>
            <a:miter lim="800000"/>
            <a:headEnd/>
            <a:tailEnd/>
          </a:ln>
        </p:spPr>
        <p:txBody>
          <a:bodyPr wrap="none" lIns="90000" tIns="46800" rIns="90000" bIns="46800" anchor="ctr">
            <a:spAutoFit/>
          </a:bodyPr>
          <a:lstStyle/>
          <a:p>
            <a:pPr algn="ctr"/>
            <a:r>
              <a:rPr lang="en-US" altLang="zh-CN" sz="1600" b="1">
                <a:solidFill>
                  <a:srgbClr val="FF0000"/>
                </a:solidFill>
                <a:latin typeface="楷体_GB2312" pitchFamily="49" charset="-122"/>
              </a:rPr>
              <a:t>Second mean value </a:t>
            </a:r>
          </a:p>
          <a:p>
            <a:pPr algn="ctr"/>
            <a:r>
              <a:rPr lang="en-US" altLang="zh-CN" sz="1600" b="1">
                <a:solidFill>
                  <a:srgbClr val="FF0000"/>
                </a:solidFill>
                <a:latin typeface="楷体_GB2312" pitchFamily="49" charset="-122"/>
              </a:rPr>
              <a:t>theorem </a:t>
            </a:r>
          </a:p>
          <a:p>
            <a:pPr algn="ctr"/>
            <a:r>
              <a:rPr lang="en-US" altLang="zh-CN" sz="1600" b="1">
                <a:solidFill>
                  <a:srgbClr val="FF0000"/>
                </a:solidFill>
                <a:latin typeface="楷体_GB2312" pitchFamily="49" charset="-122"/>
              </a:rPr>
              <a:t>for integrals </a:t>
            </a:r>
            <a:endParaRPr lang="zh-CN" altLang="en-US" sz="1600" b="1">
              <a:solidFill>
                <a:srgbClr val="FF0000"/>
              </a:solidFill>
              <a:latin typeface="楷体_GB2312" pitchFamily="49" charset="-122"/>
            </a:endParaRPr>
          </a:p>
        </p:txBody>
      </p:sp>
      <p:graphicFrame>
        <p:nvGraphicFramePr>
          <p:cNvPr id="564230" name="Object 6"/>
          <p:cNvGraphicFramePr>
            <a:graphicFrameLocks noChangeAspect="1"/>
          </p:cNvGraphicFramePr>
          <p:nvPr/>
        </p:nvGraphicFramePr>
        <p:xfrm>
          <a:off x="1939925" y="4191000"/>
          <a:ext cx="2597150" cy="915988"/>
        </p:xfrm>
        <a:graphic>
          <a:graphicData uri="http://schemas.openxmlformats.org/presentationml/2006/ole">
            <p:oleObj spid="_x0000_s253958" name="Equation" r:id="rId6" imgW="1180588" imgH="418918" progId="Equation.3">
              <p:embed/>
            </p:oleObj>
          </a:graphicData>
        </a:graphic>
      </p:graphicFrame>
      <p:graphicFrame>
        <p:nvGraphicFramePr>
          <p:cNvPr id="564231" name="Object 7"/>
          <p:cNvGraphicFramePr>
            <a:graphicFrameLocks noChangeAspect="1"/>
          </p:cNvGraphicFramePr>
          <p:nvPr/>
        </p:nvGraphicFramePr>
        <p:xfrm>
          <a:off x="6400800" y="1209675"/>
          <a:ext cx="2286000" cy="619125"/>
        </p:xfrm>
        <a:graphic>
          <a:graphicData uri="http://schemas.openxmlformats.org/presentationml/2006/ole">
            <p:oleObj spid="_x0000_s253959" name="Equation" r:id="rId7" imgW="1637589" imgH="444307" progId="Equation.3">
              <p:embed/>
            </p:oleObj>
          </a:graphicData>
        </a:graphic>
      </p:graphicFrame>
      <p:graphicFrame>
        <p:nvGraphicFramePr>
          <p:cNvPr id="564232" name="Object 8"/>
          <p:cNvGraphicFramePr>
            <a:graphicFrameLocks noChangeAspect="1"/>
          </p:cNvGraphicFramePr>
          <p:nvPr/>
        </p:nvGraphicFramePr>
        <p:xfrm>
          <a:off x="4648200" y="4191000"/>
          <a:ext cx="2541588" cy="915988"/>
        </p:xfrm>
        <a:graphic>
          <a:graphicData uri="http://schemas.openxmlformats.org/presentationml/2006/ole">
            <p:oleObj spid="_x0000_s253960" name="Equation" r:id="rId8" imgW="1155700" imgH="419100" progId="Equation.3">
              <p:embed/>
            </p:oleObj>
          </a:graphicData>
        </a:graphic>
      </p:graphicFrame>
      <p:graphicFrame>
        <p:nvGraphicFramePr>
          <p:cNvPr id="564233" name="Object 9"/>
          <p:cNvGraphicFramePr>
            <a:graphicFrameLocks noChangeAspect="1"/>
          </p:cNvGraphicFramePr>
          <p:nvPr/>
        </p:nvGraphicFramePr>
        <p:xfrm>
          <a:off x="1116013" y="5029200"/>
          <a:ext cx="2878137" cy="917575"/>
        </p:xfrm>
        <a:graphic>
          <a:graphicData uri="http://schemas.openxmlformats.org/presentationml/2006/ole">
            <p:oleObj spid="_x0000_s253961" name="Equation" r:id="rId9" imgW="1308100" imgH="419100" progId="Equation.3">
              <p:embed/>
            </p:oleObj>
          </a:graphicData>
        </a:graphic>
      </p:graphicFrame>
      <p:graphicFrame>
        <p:nvGraphicFramePr>
          <p:cNvPr id="564234" name="Object 10"/>
          <p:cNvGraphicFramePr>
            <a:graphicFrameLocks noChangeAspect="1"/>
          </p:cNvGraphicFramePr>
          <p:nvPr/>
        </p:nvGraphicFramePr>
        <p:xfrm>
          <a:off x="4648200" y="5257800"/>
          <a:ext cx="2711450" cy="641350"/>
        </p:xfrm>
        <a:graphic>
          <a:graphicData uri="http://schemas.openxmlformats.org/presentationml/2006/ole">
            <p:oleObj spid="_x0000_s253962" name="Equation" r:id="rId10" imgW="1231366" imgH="291973" progId="Equation.3">
              <p:embed/>
            </p:oleObj>
          </a:graphicData>
        </a:graphic>
      </p:graphicFrame>
      <p:sp>
        <p:nvSpPr>
          <p:cNvPr id="564235" name="Rectangle 1035"/>
          <p:cNvSpPr>
            <a:spLocks noChangeArrowheads="1"/>
          </p:cNvSpPr>
          <p:nvPr/>
        </p:nvSpPr>
        <p:spPr bwMode="auto">
          <a:xfrm>
            <a:off x="838200" y="5965825"/>
            <a:ext cx="7756525" cy="495300"/>
          </a:xfrm>
          <a:prstGeom prst="rect">
            <a:avLst/>
          </a:prstGeom>
          <a:noFill/>
          <a:ln w="9525">
            <a:noFill/>
            <a:miter lim="800000"/>
            <a:headEnd/>
            <a:tailEnd/>
          </a:ln>
        </p:spPr>
        <p:txBody>
          <a:bodyPr wrap="none" lIns="90000" tIns="46800" rIns="90000" bIns="46800">
            <a:spAutoFit/>
          </a:bodyPr>
          <a:lstStyle/>
          <a:p>
            <a:r>
              <a:rPr lang="en-US" altLang="zh-CN" sz="2600" b="1">
                <a:latin typeface="楷体_GB2312" pitchFamily="49" charset="-122"/>
              </a:rPr>
              <a:t>trapezium formula has 1 algebraic  precision </a:t>
            </a:r>
            <a:endParaRPr lang="zh-CN" altLang="en-US" sz="2600" b="1">
              <a:latin typeface="楷体_GB2312" pitchFamily="49" charset="-122"/>
            </a:endParaRPr>
          </a:p>
        </p:txBody>
      </p:sp>
      <p:sp>
        <p:nvSpPr>
          <p:cNvPr id="564236" name="Text Box 1036"/>
          <p:cNvSpPr txBox="1">
            <a:spLocks noChangeArrowheads="1"/>
          </p:cNvSpPr>
          <p:nvPr/>
        </p:nvSpPr>
        <p:spPr bwMode="auto">
          <a:xfrm>
            <a:off x="304800" y="5227638"/>
            <a:ext cx="455613" cy="465137"/>
          </a:xfrm>
          <a:prstGeom prst="rect">
            <a:avLst/>
          </a:prstGeom>
          <a:solidFill>
            <a:srgbClr val="FFFF00"/>
          </a:solidFill>
          <a:ln w="9525">
            <a:noFill/>
            <a:miter lim="800000"/>
            <a:headEnd/>
            <a:tailEnd/>
          </a:ln>
        </p:spPr>
        <p:txBody>
          <a:bodyPr wrap="none" lIns="90000" tIns="46800" rIns="90000" bIns="46800">
            <a:spAutoFit/>
          </a:bodyPr>
          <a:lstStyle/>
          <a:p>
            <a:r>
              <a:rPr lang="en-US" altLang="zh-CN" sz="2400"/>
              <a:t>so</a:t>
            </a:r>
            <a:endParaRPr lang="zh-CN" altLang="en-US" sz="2400"/>
          </a:p>
        </p:txBody>
      </p:sp>
      <p:graphicFrame>
        <p:nvGraphicFramePr>
          <p:cNvPr id="564237" name="Object 13"/>
          <p:cNvGraphicFramePr>
            <a:graphicFrameLocks noChangeAspect="1"/>
          </p:cNvGraphicFramePr>
          <p:nvPr/>
        </p:nvGraphicFramePr>
        <p:xfrm>
          <a:off x="2994025" y="815975"/>
          <a:ext cx="2933700" cy="860425"/>
        </p:xfrm>
        <a:graphic>
          <a:graphicData uri="http://schemas.openxmlformats.org/presentationml/2006/ole">
            <p:oleObj spid="_x0000_s253965" name="Equation" r:id="rId11" imgW="1333500" imgH="393700" progId="Equation.3">
              <p:embed/>
            </p:oleObj>
          </a:graphicData>
        </a:graphic>
      </p:graphicFrame>
      <p:graphicFrame>
        <p:nvGraphicFramePr>
          <p:cNvPr id="564238" name="Object 14"/>
          <p:cNvGraphicFramePr>
            <a:graphicFrameLocks noChangeAspect="1"/>
          </p:cNvGraphicFramePr>
          <p:nvPr/>
        </p:nvGraphicFramePr>
        <p:xfrm>
          <a:off x="1420813" y="979488"/>
          <a:ext cx="1439862" cy="468312"/>
        </p:xfrm>
        <a:graphic>
          <a:graphicData uri="http://schemas.openxmlformats.org/presentationml/2006/ole">
            <p:oleObj spid="_x0000_s253966" name="Equation" r:id="rId12" imgW="660113" imgH="215806" progId="Equation.3">
              <p:embed/>
            </p:oleObj>
          </a:graphicData>
        </a:graphic>
      </p:graphicFrame>
      <p:sp>
        <p:nvSpPr>
          <p:cNvPr id="564239" name="Text Box 1039"/>
          <p:cNvSpPr txBox="1">
            <a:spLocks noChangeArrowheads="1"/>
          </p:cNvSpPr>
          <p:nvPr/>
        </p:nvSpPr>
        <p:spPr bwMode="auto">
          <a:xfrm>
            <a:off x="417513" y="1492250"/>
            <a:ext cx="4713287" cy="463550"/>
          </a:xfrm>
          <a:prstGeom prst="rect">
            <a:avLst/>
          </a:prstGeom>
          <a:noFill/>
          <a:ln w="9525">
            <a:noFill/>
            <a:miter lim="800000"/>
            <a:headEnd/>
            <a:tailEnd/>
          </a:ln>
        </p:spPr>
        <p:txBody>
          <a:bodyPr wrap="none" lIns="90000" tIns="46800" rIns="90000" bIns="46800">
            <a:spAutoFit/>
          </a:bodyPr>
          <a:lstStyle/>
          <a:p>
            <a:r>
              <a:rPr lang="en-US" altLang="zh-CN" sz="2400"/>
              <a:t>the reminder of trapezium formula is</a:t>
            </a:r>
            <a:endParaRPr lang="zh-CN" altLang="en-US" sz="2400"/>
          </a:p>
        </p:txBody>
      </p:sp>
      <p:graphicFrame>
        <p:nvGraphicFramePr>
          <p:cNvPr id="564240" name="Object 16"/>
          <p:cNvGraphicFramePr>
            <a:graphicFrameLocks noChangeAspect="1"/>
          </p:cNvGraphicFramePr>
          <p:nvPr/>
        </p:nvGraphicFramePr>
        <p:xfrm>
          <a:off x="1119188" y="2035175"/>
          <a:ext cx="1928812" cy="469900"/>
        </p:xfrm>
        <a:graphic>
          <a:graphicData uri="http://schemas.openxmlformats.org/presentationml/2006/ole">
            <p:oleObj spid="_x0000_s253968" name="Equation" r:id="rId13" imgW="875920" imgH="215806" progId="Equation.3">
              <p:embed/>
            </p:oleObj>
          </a:graphicData>
        </a:graphic>
      </p:graphicFrame>
      <p:graphicFrame>
        <p:nvGraphicFramePr>
          <p:cNvPr id="564241" name="Object 17"/>
          <p:cNvGraphicFramePr>
            <a:graphicFrameLocks noChangeAspect="1"/>
          </p:cNvGraphicFramePr>
          <p:nvPr/>
        </p:nvGraphicFramePr>
        <p:xfrm>
          <a:off x="3060700" y="1882775"/>
          <a:ext cx="1816100" cy="723900"/>
        </p:xfrm>
        <a:graphic>
          <a:graphicData uri="http://schemas.openxmlformats.org/presentationml/2006/ole">
            <p:oleObj spid="_x0000_s253969" name="Equation" r:id="rId14" imgW="825500" imgH="330200" progId="Equation.3">
              <p:embed/>
            </p:oleObj>
          </a:graphicData>
        </a:graphic>
      </p:graphicFrame>
      <p:sp>
        <p:nvSpPr>
          <p:cNvPr id="564242" name="Text Box 1042"/>
          <p:cNvSpPr txBox="1">
            <a:spLocks noChangeArrowheads="1"/>
          </p:cNvSpPr>
          <p:nvPr/>
        </p:nvSpPr>
        <p:spPr bwMode="auto">
          <a:xfrm>
            <a:off x="381000" y="320675"/>
            <a:ext cx="7566025" cy="463550"/>
          </a:xfrm>
          <a:prstGeom prst="rect">
            <a:avLst/>
          </a:prstGeom>
          <a:noFill/>
          <a:ln w="28575">
            <a:solidFill>
              <a:srgbClr val="FF0000"/>
            </a:solidFill>
            <a:miter lim="800000"/>
            <a:headEnd/>
            <a:tailEnd/>
          </a:ln>
        </p:spPr>
        <p:txBody>
          <a:bodyPr wrap="none" lIns="90000" tIns="46800" rIns="90000" bIns="46800">
            <a:spAutoFit/>
          </a:bodyPr>
          <a:lstStyle/>
          <a:p>
            <a:r>
              <a:rPr lang="en-US" altLang="zh-CN" sz="2400"/>
              <a:t>Above formula is trapezium formula or two-point formula. </a:t>
            </a:r>
            <a:endParaRPr lang="zh-CN" altLang="zh-CN"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4242"/>
                                        </p:tgtEl>
                                        <p:attrNameLst>
                                          <p:attrName>style.visibility</p:attrName>
                                        </p:attrNameLst>
                                      </p:cBhvr>
                                      <p:to>
                                        <p:strVal val="visible"/>
                                      </p:to>
                                    </p:set>
                                    <p:animEffect transition="in" filter="wipe(left)">
                                      <p:cBhvr>
                                        <p:cTn id="7" dur="500"/>
                                        <p:tgtEl>
                                          <p:spTgt spid="564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4238"/>
                                        </p:tgtEl>
                                        <p:attrNameLst>
                                          <p:attrName>style.visibility</p:attrName>
                                        </p:attrNameLst>
                                      </p:cBhvr>
                                      <p:to>
                                        <p:strVal val="visible"/>
                                      </p:to>
                                    </p:set>
                                    <p:animEffect transition="in" filter="wipe(left)">
                                      <p:cBhvr>
                                        <p:cTn id="12" dur="500"/>
                                        <p:tgtEl>
                                          <p:spTgt spid="5642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4237"/>
                                        </p:tgtEl>
                                        <p:attrNameLst>
                                          <p:attrName>style.visibility</p:attrName>
                                        </p:attrNameLst>
                                      </p:cBhvr>
                                      <p:to>
                                        <p:strVal val="visible"/>
                                      </p:to>
                                    </p:set>
                                    <p:animEffect transition="in" filter="wipe(left)">
                                      <p:cBhvr>
                                        <p:cTn id="17" dur="500"/>
                                        <p:tgtEl>
                                          <p:spTgt spid="5642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4239"/>
                                        </p:tgtEl>
                                        <p:attrNameLst>
                                          <p:attrName>style.visibility</p:attrName>
                                        </p:attrNameLst>
                                      </p:cBhvr>
                                      <p:to>
                                        <p:strVal val="visible"/>
                                      </p:to>
                                    </p:set>
                                    <p:animEffect transition="in" filter="wipe(left)">
                                      <p:cBhvr>
                                        <p:cTn id="22" dur="500"/>
                                        <p:tgtEl>
                                          <p:spTgt spid="5642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64240"/>
                                        </p:tgtEl>
                                        <p:attrNameLst>
                                          <p:attrName>style.visibility</p:attrName>
                                        </p:attrNameLst>
                                      </p:cBhvr>
                                      <p:to>
                                        <p:strVal val="visible"/>
                                      </p:to>
                                    </p:set>
                                    <p:animEffect transition="in" filter="wipe(left)">
                                      <p:cBhvr>
                                        <p:cTn id="27" dur="500"/>
                                        <p:tgtEl>
                                          <p:spTgt spid="5642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64241"/>
                                        </p:tgtEl>
                                        <p:attrNameLst>
                                          <p:attrName>style.visibility</p:attrName>
                                        </p:attrNameLst>
                                      </p:cBhvr>
                                      <p:to>
                                        <p:strVal val="visible"/>
                                      </p:to>
                                    </p:set>
                                    <p:animEffect transition="in" filter="wipe(left)">
                                      <p:cBhvr>
                                        <p:cTn id="32" dur="500"/>
                                        <p:tgtEl>
                                          <p:spTgt spid="5642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64231"/>
                                        </p:tgtEl>
                                        <p:attrNameLst>
                                          <p:attrName>style.visibility</p:attrName>
                                        </p:attrNameLst>
                                      </p:cBhvr>
                                      <p:to>
                                        <p:strVal val="visible"/>
                                      </p:to>
                                    </p:set>
                                    <p:animEffect transition="in" filter="wipe(left)">
                                      <p:cBhvr>
                                        <p:cTn id="37" dur="500"/>
                                        <p:tgtEl>
                                          <p:spTgt spid="5642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64226"/>
                                        </p:tgtEl>
                                        <p:attrNameLst>
                                          <p:attrName>style.visibility</p:attrName>
                                        </p:attrNameLst>
                                      </p:cBhvr>
                                      <p:to>
                                        <p:strVal val="visible"/>
                                      </p:to>
                                    </p:set>
                                    <p:animEffect transition="in" filter="wipe(left)">
                                      <p:cBhvr>
                                        <p:cTn id="42" dur="500"/>
                                        <p:tgtEl>
                                          <p:spTgt spid="5642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4229"/>
                                        </p:tgtEl>
                                        <p:attrNameLst>
                                          <p:attrName>style.visibility</p:attrName>
                                        </p:attrNameLst>
                                      </p:cBhvr>
                                      <p:to>
                                        <p:strVal val="visible"/>
                                      </p:to>
                                    </p:set>
                                    <p:animEffect transition="in" filter="wipe(left)">
                                      <p:cBhvr>
                                        <p:cTn id="47" dur="500"/>
                                        <p:tgtEl>
                                          <p:spTgt spid="5642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64227"/>
                                        </p:tgtEl>
                                        <p:attrNameLst>
                                          <p:attrName>style.visibility</p:attrName>
                                        </p:attrNameLst>
                                      </p:cBhvr>
                                      <p:to>
                                        <p:strVal val="visible"/>
                                      </p:to>
                                    </p:set>
                                    <p:animEffect transition="in" filter="wipe(left)">
                                      <p:cBhvr>
                                        <p:cTn id="52" dur="500"/>
                                        <p:tgtEl>
                                          <p:spTgt spid="56422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64228"/>
                                        </p:tgtEl>
                                        <p:attrNameLst>
                                          <p:attrName>style.visibility</p:attrName>
                                        </p:attrNameLst>
                                      </p:cBhvr>
                                      <p:to>
                                        <p:strVal val="visible"/>
                                      </p:to>
                                    </p:set>
                                    <p:animEffect transition="in" filter="wipe(left)">
                                      <p:cBhvr>
                                        <p:cTn id="57" dur="500"/>
                                        <p:tgtEl>
                                          <p:spTgt spid="56422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64230"/>
                                        </p:tgtEl>
                                        <p:attrNameLst>
                                          <p:attrName>style.visibility</p:attrName>
                                        </p:attrNameLst>
                                      </p:cBhvr>
                                      <p:to>
                                        <p:strVal val="visible"/>
                                      </p:to>
                                    </p:set>
                                    <p:animEffect transition="in" filter="wipe(left)">
                                      <p:cBhvr>
                                        <p:cTn id="62" dur="500"/>
                                        <p:tgtEl>
                                          <p:spTgt spid="5642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64232"/>
                                        </p:tgtEl>
                                        <p:attrNameLst>
                                          <p:attrName>style.visibility</p:attrName>
                                        </p:attrNameLst>
                                      </p:cBhvr>
                                      <p:to>
                                        <p:strVal val="visible"/>
                                      </p:to>
                                    </p:set>
                                    <p:animEffect transition="in" filter="wipe(left)">
                                      <p:cBhvr>
                                        <p:cTn id="67" dur="500"/>
                                        <p:tgtEl>
                                          <p:spTgt spid="56423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64236"/>
                                        </p:tgtEl>
                                        <p:attrNameLst>
                                          <p:attrName>style.visibility</p:attrName>
                                        </p:attrNameLst>
                                      </p:cBhvr>
                                      <p:to>
                                        <p:strVal val="visible"/>
                                      </p:to>
                                    </p:set>
                                    <p:animEffect transition="in" filter="wipe(left)">
                                      <p:cBhvr>
                                        <p:cTn id="72" dur="500"/>
                                        <p:tgtEl>
                                          <p:spTgt spid="5642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564233"/>
                                        </p:tgtEl>
                                        <p:attrNameLst>
                                          <p:attrName>style.visibility</p:attrName>
                                        </p:attrNameLst>
                                      </p:cBhvr>
                                      <p:to>
                                        <p:strVal val="visible"/>
                                      </p:to>
                                    </p:set>
                                    <p:animEffect transition="in" filter="wipe(left)">
                                      <p:cBhvr>
                                        <p:cTn id="77" dur="500"/>
                                        <p:tgtEl>
                                          <p:spTgt spid="56423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564234"/>
                                        </p:tgtEl>
                                        <p:attrNameLst>
                                          <p:attrName>style.visibility</p:attrName>
                                        </p:attrNameLst>
                                      </p:cBhvr>
                                      <p:to>
                                        <p:strVal val="visible"/>
                                      </p:to>
                                    </p:set>
                                    <p:animEffect transition="in" filter="wipe(left)">
                                      <p:cBhvr>
                                        <p:cTn id="82" dur="500"/>
                                        <p:tgtEl>
                                          <p:spTgt spid="56423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64235"/>
                                        </p:tgtEl>
                                        <p:attrNameLst>
                                          <p:attrName>style.visibility</p:attrName>
                                        </p:attrNameLst>
                                      </p:cBhvr>
                                      <p:to>
                                        <p:strVal val="visible"/>
                                      </p:to>
                                    </p:set>
                                    <p:animEffect transition="in" filter="wipe(left)">
                                      <p:cBhvr>
                                        <p:cTn id="87" dur="500"/>
                                        <p:tgtEl>
                                          <p:spTgt spid="564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9" grpId="0" animBg="1" autoUpdateAnimBg="0"/>
      <p:bldP spid="564235" grpId="0" autoUpdateAnimBg="0"/>
      <p:bldP spid="564236" grpId="0" animBg="1" autoUpdateAnimBg="0"/>
      <p:bldP spid="564239" grpId="0" autoUpdateAnimBg="0"/>
      <p:bldP spid="564242"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Text Box 2"/>
          <p:cNvSpPr txBox="1">
            <a:spLocks noChangeArrowheads="1"/>
          </p:cNvSpPr>
          <p:nvPr/>
        </p:nvSpPr>
        <p:spPr bwMode="auto">
          <a:xfrm>
            <a:off x="381000" y="304800"/>
            <a:ext cx="5834063" cy="495300"/>
          </a:xfrm>
          <a:prstGeom prst="rect">
            <a:avLst/>
          </a:prstGeom>
          <a:noFill/>
          <a:ln w="9525">
            <a:noFill/>
            <a:miter lim="800000"/>
            <a:headEnd/>
            <a:tailEnd/>
          </a:ln>
        </p:spPr>
        <p:txBody>
          <a:bodyPr lIns="90000" tIns="46800" rIns="90000" bIns="46800">
            <a:spAutoFit/>
          </a:bodyPr>
          <a:lstStyle/>
          <a:p>
            <a:r>
              <a:rPr lang="en-US" altLang="zh-CN" sz="2600" b="1">
                <a:solidFill>
                  <a:srgbClr val="FF3300"/>
                </a:solidFill>
                <a:latin typeface="楷体_GB2312" pitchFamily="49" charset="-122"/>
              </a:rPr>
              <a:t>2</a:t>
            </a:r>
            <a:r>
              <a:rPr lang="zh-CN" altLang="en-US" sz="2600" b="1">
                <a:solidFill>
                  <a:srgbClr val="FF3300"/>
                </a:solidFill>
                <a:latin typeface="楷体_GB2312" pitchFamily="49" charset="-122"/>
              </a:rPr>
              <a:t> </a:t>
            </a:r>
            <a:r>
              <a:rPr lang="en-US" altLang="zh-CN" sz="2600" b="1">
                <a:solidFill>
                  <a:srgbClr val="FF3300"/>
                </a:solidFill>
              </a:rPr>
              <a:t>Simpson formula and its remainder</a:t>
            </a:r>
            <a:endParaRPr lang="zh-CN" altLang="en-US" sz="2600" b="1">
              <a:solidFill>
                <a:srgbClr val="FF3300"/>
              </a:solidFill>
              <a:latin typeface="楷体_GB2312" pitchFamily="49" charset="-122"/>
            </a:endParaRPr>
          </a:p>
        </p:txBody>
      </p:sp>
      <p:sp>
        <p:nvSpPr>
          <p:cNvPr id="565252" name="Text Box 4">
            <a:hlinkClick r:id="rId3" action="ppaction://hlinksldjump"/>
          </p:cNvPr>
          <p:cNvSpPr txBox="1">
            <a:spLocks noChangeArrowheads="1"/>
          </p:cNvSpPr>
          <p:nvPr/>
        </p:nvSpPr>
        <p:spPr bwMode="auto">
          <a:xfrm>
            <a:off x="0" y="1706563"/>
            <a:ext cx="2779713" cy="525462"/>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dirty="0">
                <a:latin typeface="+mn-lt"/>
              </a:rPr>
              <a:t>Cotes</a:t>
            </a:r>
            <a:r>
              <a:rPr lang="en-US" altLang="zh-CN" sz="2600" b="1" dirty="0"/>
              <a:t> </a:t>
            </a:r>
            <a:r>
              <a:rPr lang="en-US" altLang="zh-CN" dirty="0">
                <a:latin typeface="+mn-lt"/>
              </a:rPr>
              <a:t>coefficient</a:t>
            </a:r>
            <a:r>
              <a:rPr lang="en-US" altLang="zh-CN" sz="2600" b="1" dirty="0"/>
              <a:t> </a:t>
            </a:r>
            <a:r>
              <a:rPr lang="en-US" altLang="zh-CN" dirty="0">
                <a:latin typeface="+mn-lt"/>
              </a:rPr>
              <a:t>:</a:t>
            </a:r>
            <a:endParaRPr lang="zh-CN" altLang="en-US" dirty="0">
              <a:latin typeface="+mn-lt"/>
            </a:endParaRPr>
          </a:p>
        </p:txBody>
      </p:sp>
      <p:graphicFrame>
        <p:nvGraphicFramePr>
          <p:cNvPr id="565253" name="Object 4"/>
          <p:cNvGraphicFramePr>
            <a:graphicFrameLocks noChangeAspect="1"/>
          </p:cNvGraphicFramePr>
          <p:nvPr/>
        </p:nvGraphicFramePr>
        <p:xfrm>
          <a:off x="2673350" y="1425575"/>
          <a:ext cx="3436938" cy="860425"/>
        </p:xfrm>
        <a:graphic>
          <a:graphicData uri="http://schemas.openxmlformats.org/presentationml/2006/ole">
            <p:oleObj spid="_x0000_s254980" name="Equation" r:id="rId4" imgW="1562100" imgH="393700" progId="Equation.3">
              <p:embed/>
            </p:oleObj>
          </a:graphicData>
        </a:graphic>
      </p:graphicFrame>
      <p:graphicFrame>
        <p:nvGraphicFramePr>
          <p:cNvPr id="565254" name="Object 5"/>
          <p:cNvGraphicFramePr>
            <a:graphicFrameLocks noChangeAspect="1"/>
          </p:cNvGraphicFramePr>
          <p:nvPr/>
        </p:nvGraphicFramePr>
        <p:xfrm>
          <a:off x="6122988" y="1425575"/>
          <a:ext cx="582612" cy="860425"/>
        </p:xfrm>
        <a:graphic>
          <a:graphicData uri="http://schemas.openxmlformats.org/presentationml/2006/ole">
            <p:oleObj spid="_x0000_s254981" name="Equation" r:id="rId5" imgW="266469" imgH="393359" progId="Equation.3">
              <p:embed/>
            </p:oleObj>
          </a:graphicData>
        </a:graphic>
      </p:graphicFrame>
      <p:graphicFrame>
        <p:nvGraphicFramePr>
          <p:cNvPr id="565255" name="Object 6"/>
          <p:cNvGraphicFramePr>
            <a:graphicFrameLocks noChangeAspect="1"/>
          </p:cNvGraphicFramePr>
          <p:nvPr/>
        </p:nvGraphicFramePr>
        <p:xfrm>
          <a:off x="2674938" y="2286000"/>
          <a:ext cx="2992437" cy="860425"/>
        </p:xfrm>
        <a:graphic>
          <a:graphicData uri="http://schemas.openxmlformats.org/presentationml/2006/ole">
            <p:oleObj spid="_x0000_s254982" name="Equation" r:id="rId6" imgW="1358310" imgH="393529" progId="Equation.3">
              <p:embed/>
            </p:oleObj>
          </a:graphicData>
        </a:graphic>
      </p:graphicFrame>
      <p:graphicFrame>
        <p:nvGraphicFramePr>
          <p:cNvPr id="565256" name="Object 7"/>
          <p:cNvGraphicFramePr>
            <a:graphicFrameLocks noChangeAspect="1"/>
          </p:cNvGraphicFramePr>
          <p:nvPr/>
        </p:nvGraphicFramePr>
        <p:xfrm>
          <a:off x="5727700" y="2286000"/>
          <a:ext cx="587375" cy="860425"/>
        </p:xfrm>
        <a:graphic>
          <a:graphicData uri="http://schemas.openxmlformats.org/presentationml/2006/ole">
            <p:oleObj spid="_x0000_s254983" name="Equation" r:id="rId7" imgW="266469" imgH="393359" progId="Equation.3">
              <p:embed/>
            </p:oleObj>
          </a:graphicData>
        </a:graphic>
      </p:graphicFrame>
      <p:graphicFrame>
        <p:nvGraphicFramePr>
          <p:cNvPr id="565257" name="Object 8"/>
          <p:cNvGraphicFramePr>
            <a:graphicFrameLocks noChangeAspect="1"/>
          </p:cNvGraphicFramePr>
          <p:nvPr/>
        </p:nvGraphicFramePr>
        <p:xfrm>
          <a:off x="2743200" y="3124200"/>
          <a:ext cx="2738438" cy="860425"/>
        </p:xfrm>
        <a:graphic>
          <a:graphicData uri="http://schemas.openxmlformats.org/presentationml/2006/ole">
            <p:oleObj spid="_x0000_s254984" name="Equation" r:id="rId8" imgW="1244600" imgH="393700" progId="Equation.3">
              <p:embed/>
            </p:oleObj>
          </a:graphicData>
        </a:graphic>
      </p:graphicFrame>
      <p:graphicFrame>
        <p:nvGraphicFramePr>
          <p:cNvPr id="565258" name="Object 9"/>
          <p:cNvGraphicFramePr>
            <a:graphicFrameLocks noChangeAspect="1"/>
          </p:cNvGraphicFramePr>
          <p:nvPr/>
        </p:nvGraphicFramePr>
        <p:xfrm>
          <a:off x="5638800" y="3124200"/>
          <a:ext cx="582613" cy="860425"/>
        </p:xfrm>
        <a:graphic>
          <a:graphicData uri="http://schemas.openxmlformats.org/presentationml/2006/ole">
            <p:oleObj spid="_x0000_s254985" name="Equation" r:id="rId9" imgW="266469" imgH="393359" progId="Equation.3">
              <p:embed/>
            </p:oleObj>
          </a:graphicData>
        </a:graphic>
      </p:graphicFrame>
      <p:sp>
        <p:nvSpPr>
          <p:cNvPr id="565259" name="Text Box 11"/>
          <p:cNvSpPr txBox="1">
            <a:spLocks noChangeArrowheads="1"/>
          </p:cNvSpPr>
          <p:nvPr/>
        </p:nvSpPr>
        <p:spPr bwMode="auto">
          <a:xfrm>
            <a:off x="-23813" y="3817938"/>
            <a:ext cx="3092451" cy="525462"/>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dirty="0">
                <a:latin typeface="+mn-lt"/>
              </a:rPr>
              <a:t>Integration formula:</a:t>
            </a:r>
            <a:endParaRPr lang="zh-CN" altLang="en-US" dirty="0">
              <a:latin typeface="+mn-lt"/>
            </a:endParaRPr>
          </a:p>
        </p:txBody>
      </p:sp>
      <p:graphicFrame>
        <p:nvGraphicFramePr>
          <p:cNvPr id="565260" name="Object 11"/>
          <p:cNvGraphicFramePr>
            <a:graphicFrameLocks noChangeAspect="1"/>
          </p:cNvGraphicFramePr>
          <p:nvPr/>
        </p:nvGraphicFramePr>
        <p:xfrm>
          <a:off x="2590800" y="4114800"/>
          <a:ext cx="385763" cy="469900"/>
        </p:xfrm>
        <a:graphic>
          <a:graphicData uri="http://schemas.openxmlformats.org/presentationml/2006/ole">
            <p:oleObj spid="_x0000_s254987" name="Equation" r:id="rId10" imgW="177569" imgH="215619" progId="Equation.3">
              <p:embed/>
            </p:oleObj>
          </a:graphicData>
        </a:graphic>
      </p:graphicFrame>
      <p:graphicFrame>
        <p:nvGraphicFramePr>
          <p:cNvPr id="565261" name="Object 12"/>
          <p:cNvGraphicFramePr>
            <a:graphicFrameLocks noChangeAspect="1"/>
          </p:cNvGraphicFramePr>
          <p:nvPr/>
        </p:nvGraphicFramePr>
        <p:xfrm>
          <a:off x="3048000" y="3886200"/>
          <a:ext cx="3046413" cy="944563"/>
        </p:xfrm>
        <a:graphic>
          <a:graphicData uri="http://schemas.openxmlformats.org/presentationml/2006/ole">
            <p:oleObj spid="_x0000_s254988" name="Equation" r:id="rId11" imgW="1384300" imgH="431800" progId="Equation.3">
              <p:embed/>
            </p:oleObj>
          </a:graphicData>
        </a:graphic>
      </p:graphicFrame>
      <p:graphicFrame>
        <p:nvGraphicFramePr>
          <p:cNvPr id="565262" name="Object 13"/>
          <p:cNvGraphicFramePr>
            <a:graphicFrameLocks noChangeAspect="1"/>
          </p:cNvGraphicFramePr>
          <p:nvPr/>
        </p:nvGraphicFramePr>
        <p:xfrm>
          <a:off x="1820863" y="4724400"/>
          <a:ext cx="5338762" cy="862013"/>
        </p:xfrm>
        <a:graphic>
          <a:graphicData uri="http://schemas.openxmlformats.org/presentationml/2006/ole">
            <p:oleObj spid="_x0000_s254989" name="Equation" r:id="rId12" imgW="2425700" imgH="393700" progId="Equation.3">
              <p:embed/>
            </p:oleObj>
          </a:graphicData>
        </a:graphic>
      </p:graphicFrame>
      <p:graphicFrame>
        <p:nvGraphicFramePr>
          <p:cNvPr id="565263" name="Object 14"/>
          <p:cNvGraphicFramePr>
            <a:graphicFrameLocks noChangeAspect="1"/>
          </p:cNvGraphicFramePr>
          <p:nvPr/>
        </p:nvGraphicFramePr>
        <p:xfrm>
          <a:off x="1828800" y="5562600"/>
          <a:ext cx="4610100" cy="862013"/>
        </p:xfrm>
        <a:graphic>
          <a:graphicData uri="http://schemas.openxmlformats.org/presentationml/2006/ole">
            <p:oleObj spid="_x0000_s254990" name="Equation" r:id="rId13" imgW="2095500" imgH="393700" progId="Equation.3">
              <p:embed/>
            </p:oleObj>
          </a:graphicData>
        </a:graphic>
      </p:graphicFrame>
      <p:graphicFrame>
        <p:nvGraphicFramePr>
          <p:cNvPr id="565264" name="Object 15"/>
          <p:cNvGraphicFramePr>
            <a:graphicFrameLocks noChangeAspect="1"/>
          </p:cNvGraphicFramePr>
          <p:nvPr/>
        </p:nvGraphicFramePr>
        <p:xfrm>
          <a:off x="746125" y="4876800"/>
          <a:ext cx="1033463" cy="549275"/>
        </p:xfrm>
        <a:graphic>
          <a:graphicData uri="http://schemas.openxmlformats.org/presentationml/2006/ole">
            <p:oleObj spid="_x0000_s254991" name="Equation" r:id="rId14" imgW="406048" imgH="215713" progId="Equation.3">
              <p:embed/>
            </p:oleObj>
          </a:graphicData>
        </a:graphic>
      </p:graphicFrame>
      <p:graphicFrame>
        <p:nvGraphicFramePr>
          <p:cNvPr id="565265" name="Object 16"/>
          <p:cNvGraphicFramePr>
            <a:graphicFrameLocks noChangeAspect="1"/>
          </p:cNvGraphicFramePr>
          <p:nvPr/>
        </p:nvGraphicFramePr>
        <p:xfrm>
          <a:off x="5867400" y="76200"/>
          <a:ext cx="3124200" cy="703263"/>
        </p:xfrm>
        <a:graphic>
          <a:graphicData uri="http://schemas.openxmlformats.org/presentationml/2006/ole">
            <p:oleObj spid="_x0000_s254992" name="Equation" r:id="rId15" imgW="2896200" imgH="736920" progId="Equation.3">
              <p:embed/>
            </p:oleObj>
          </a:graphicData>
        </a:graphic>
      </p:graphicFrame>
      <p:sp>
        <p:nvSpPr>
          <p:cNvPr id="2" name="矩形 1"/>
          <p:cNvSpPr>
            <a:spLocks noRot="1" noChangeAspect="1" noMove="1" noResize="1" noEditPoints="1" noAdjustHandles="1" noChangeArrowheads="1" noChangeShapeType="1" noTextEdit="1"/>
          </p:cNvSpPr>
          <p:nvPr/>
        </p:nvSpPr>
        <p:spPr>
          <a:xfrm>
            <a:off x="381000" y="799424"/>
            <a:ext cx="8460432" cy="907556"/>
          </a:xfrm>
          <a:prstGeom prst="rect">
            <a:avLst/>
          </a:prstGeom>
          <a:blipFill rotWithShape="1">
            <a:blip r:embed="rId16"/>
            <a:stretch>
              <a:fillRect/>
            </a:stretch>
          </a:blipFill>
        </p:spPr>
        <p:txBody>
          <a:bodyPr/>
          <a:lstStyle/>
          <a:p>
            <a:pPr>
              <a:defRPr/>
            </a:pPr>
            <a:r>
              <a:rPr lang="zh-CN" altLang="en-US">
                <a:noFill/>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5250"/>
                                        </p:tgtEl>
                                        <p:attrNameLst>
                                          <p:attrName>style.visibility</p:attrName>
                                        </p:attrNameLst>
                                      </p:cBhvr>
                                      <p:to>
                                        <p:strVal val="visible"/>
                                      </p:to>
                                    </p:set>
                                    <p:animEffect transition="in" filter="wipe(left)">
                                      <p:cBhvr>
                                        <p:cTn id="7" dur="500"/>
                                        <p:tgtEl>
                                          <p:spTgt spid="565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5252"/>
                                        </p:tgtEl>
                                        <p:attrNameLst>
                                          <p:attrName>style.visibility</p:attrName>
                                        </p:attrNameLst>
                                      </p:cBhvr>
                                      <p:to>
                                        <p:strVal val="visible"/>
                                      </p:to>
                                    </p:set>
                                    <p:animEffect transition="in" filter="wipe(left)">
                                      <p:cBhvr>
                                        <p:cTn id="12" dur="500"/>
                                        <p:tgtEl>
                                          <p:spTgt spid="5652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5265"/>
                                        </p:tgtEl>
                                        <p:attrNameLst>
                                          <p:attrName>style.visibility</p:attrName>
                                        </p:attrNameLst>
                                      </p:cBhvr>
                                      <p:to>
                                        <p:strVal val="visible"/>
                                      </p:to>
                                    </p:set>
                                    <p:animEffect transition="in" filter="wipe(left)">
                                      <p:cBhvr>
                                        <p:cTn id="17" dur="500"/>
                                        <p:tgtEl>
                                          <p:spTgt spid="5652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65253"/>
                                        </p:tgtEl>
                                        <p:attrNameLst>
                                          <p:attrName>style.visibility</p:attrName>
                                        </p:attrNameLst>
                                      </p:cBhvr>
                                      <p:to>
                                        <p:strVal val="visible"/>
                                      </p:to>
                                    </p:set>
                                    <p:animEffect transition="in" filter="wipe(left)">
                                      <p:cBhvr>
                                        <p:cTn id="22" dur="500"/>
                                        <p:tgtEl>
                                          <p:spTgt spid="5652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65254"/>
                                        </p:tgtEl>
                                        <p:attrNameLst>
                                          <p:attrName>style.visibility</p:attrName>
                                        </p:attrNameLst>
                                      </p:cBhvr>
                                      <p:to>
                                        <p:strVal val="visible"/>
                                      </p:to>
                                    </p:set>
                                    <p:animEffect transition="in" filter="wipe(left)">
                                      <p:cBhvr>
                                        <p:cTn id="27" dur="500"/>
                                        <p:tgtEl>
                                          <p:spTgt spid="5652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65255"/>
                                        </p:tgtEl>
                                        <p:attrNameLst>
                                          <p:attrName>style.visibility</p:attrName>
                                        </p:attrNameLst>
                                      </p:cBhvr>
                                      <p:to>
                                        <p:strVal val="visible"/>
                                      </p:to>
                                    </p:set>
                                    <p:animEffect transition="in" filter="wipe(left)">
                                      <p:cBhvr>
                                        <p:cTn id="32" dur="500"/>
                                        <p:tgtEl>
                                          <p:spTgt spid="5652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65256"/>
                                        </p:tgtEl>
                                        <p:attrNameLst>
                                          <p:attrName>style.visibility</p:attrName>
                                        </p:attrNameLst>
                                      </p:cBhvr>
                                      <p:to>
                                        <p:strVal val="visible"/>
                                      </p:to>
                                    </p:set>
                                    <p:animEffect transition="in" filter="wipe(left)">
                                      <p:cBhvr>
                                        <p:cTn id="37" dur="500"/>
                                        <p:tgtEl>
                                          <p:spTgt spid="5652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65257"/>
                                        </p:tgtEl>
                                        <p:attrNameLst>
                                          <p:attrName>style.visibility</p:attrName>
                                        </p:attrNameLst>
                                      </p:cBhvr>
                                      <p:to>
                                        <p:strVal val="visible"/>
                                      </p:to>
                                    </p:set>
                                    <p:animEffect transition="in" filter="wipe(left)">
                                      <p:cBhvr>
                                        <p:cTn id="42" dur="500"/>
                                        <p:tgtEl>
                                          <p:spTgt spid="56525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65258"/>
                                        </p:tgtEl>
                                        <p:attrNameLst>
                                          <p:attrName>style.visibility</p:attrName>
                                        </p:attrNameLst>
                                      </p:cBhvr>
                                      <p:to>
                                        <p:strVal val="visible"/>
                                      </p:to>
                                    </p:set>
                                    <p:animEffect transition="in" filter="wipe(left)">
                                      <p:cBhvr>
                                        <p:cTn id="47" dur="500"/>
                                        <p:tgtEl>
                                          <p:spTgt spid="56525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65259"/>
                                        </p:tgtEl>
                                        <p:attrNameLst>
                                          <p:attrName>style.visibility</p:attrName>
                                        </p:attrNameLst>
                                      </p:cBhvr>
                                      <p:to>
                                        <p:strVal val="visible"/>
                                      </p:to>
                                    </p:set>
                                    <p:animEffect transition="in" filter="wipe(left)">
                                      <p:cBhvr>
                                        <p:cTn id="52" dur="500"/>
                                        <p:tgtEl>
                                          <p:spTgt spid="56525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65260"/>
                                        </p:tgtEl>
                                        <p:attrNameLst>
                                          <p:attrName>style.visibility</p:attrName>
                                        </p:attrNameLst>
                                      </p:cBhvr>
                                      <p:to>
                                        <p:strVal val="visible"/>
                                      </p:to>
                                    </p:set>
                                    <p:animEffect transition="in" filter="wipe(left)">
                                      <p:cBhvr>
                                        <p:cTn id="57" dur="500"/>
                                        <p:tgtEl>
                                          <p:spTgt spid="56526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65261"/>
                                        </p:tgtEl>
                                        <p:attrNameLst>
                                          <p:attrName>style.visibility</p:attrName>
                                        </p:attrNameLst>
                                      </p:cBhvr>
                                      <p:to>
                                        <p:strVal val="visible"/>
                                      </p:to>
                                    </p:set>
                                    <p:animEffect transition="in" filter="wipe(left)">
                                      <p:cBhvr>
                                        <p:cTn id="62" dur="500"/>
                                        <p:tgtEl>
                                          <p:spTgt spid="56526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65264"/>
                                        </p:tgtEl>
                                        <p:attrNameLst>
                                          <p:attrName>style.visibility</p:attrName>
                                        </p:attrNameLst>
                                      </p:cBhvr>
                                      <p:to>
                                        <p:strVal val="visible"/>
                                      </p:to>
                                    </p:set>
                                    <p:animEffect transition="in" filter="wipe(left)">
                                      <p:cBhvr>
                                        <p:cTn id="67" dur="500"/>
                                        <p:tgtEl>
                                          <p:spTgt spid="56526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565262"/>
                                        </p:tgtEl>
                                        <p:attrNameLst>
                                          <p:attrName>style.visibility</p:attrName>
                                        </p:attrNameLst>
                                      </p:cBhvr>
                                      <p:to>
                                        <p:strVal val="visible"/>
                                      </p:to>
                                    </p:set>
                                    <p:animEffect transition="in" filter="wipe(left)">
                                      <p:cBhvr>
                                        <p:cTn id="72" dur="500"/>
                                        <p:tgtEl>
                                          <p:spTgt spid="56526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565263"/>
                                        </p:tgtEl>
                                        <p:attrNameLst>
                                          <p:attrName>style.visibility</p:attrName>
                                        </p:attrNameLst>
                                      </p:cBhvr>
                                      <p:to>
                                        <p:strVal val="visible"/>
                                      </p:to>
                                    </p:set>
                                    <p:animEffect transition="in" filter="wipe(left)">
                                      <p:cBhvr>
                                        <p:cTn id="77" dur="500"/>
                                        <p:tgtEl>
                                          <p:spTgt spid="565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autoUpdateAnimBg="0"/>
      <p:bldP spid="565252" grpId="0" autoUpdateAnimBg="0"/>
      <p:bldP spid="56525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6274" name="Picture 2"/>
          <p:cNvPicPr>
            <a:picLocks noChangeAspect="1" noChangeArrowheads="1"/>
          </p:cNvPicPr>
          <p:nvPr/>
        </p:nvPicPr>
        <p:blipFill>
          <a:blip r:embed="rId4"/>
          <a:srcRect/>
          <a:stretch>
            <a:fillRect/>
          </a:stretch>
        </p:blipFill>
        <p:spPr bwMode="auto">
          <a:xfrm>
            <a:off x="4267200" y="2057400"/>
            <a:ext cx="4572000" cy="3419475"/>
          </a:xfrm>
          <a:prstGeom prst="rect">
            <a:avLst/>
          </a:prstGeom>
          <a:noFill/>
          <a:ln w="9525">
            <a:noFill/>
            <a:miter lim="800000"/>
            <a:headEnd/>
            <a:tailEnd/>
          </a:ln>
        </p:spPr>
      </p:pic>
      <p:sp>
        <p:nvSpPr>
          <p:cNvPr id="566275" name="Text Box 3"/>
          <p:cNvSpPr txBox="1">
            <a:spLocks noChangeArrowheads="1"/>
          </p:cNvSpPr>
          <p:nvPr/>
        </p:nvSpPr>
        <p:spPr bwMode="auto">
          <a:xfrm>
            <a:off x="381000" y="333375"/>
            <a:ext cx="8367713" cy="831850"/>
          </a:xfrm>
          <a:prstGeom prst="rect">
            <a:avLst/>
          </a:prstGeom>
          <a:noFill/>
          <a:ln w="28575">
            <a:solidFill>
              <a:srgbClr val="FF0000"/>
            </a:solidFill>
            <a:miter lim="800000"/>
            <a:headEnd/>
            <a:tailEnd/>
          </a:ln>
        </p:spPr>
        <p:txBody>
          <a:bodyPr lIns="90000" tIns="46800" rIns="90000" bIns="46800">
            <a:spAutoFit/>
          </a:bodyPr>
          <a:lstStyle/>
          <a:p>
            <a:r>
              <a:rPr lang="en-US" altLang="zh-CN" sz="2400"/>
              <a:t>Above formula is Simpson integration formula, can also be called as three point formula or parabola formula </a:t>
            </a:r>
            <a:endParaRPr lang="zh-CN" altLang="zh-CN" sz="2400"/>
          </a:p>
        </p:txBody>
      </p:sp>
      <p:sp>
        <p:nvSpPr>
          <p:cNvPr id="566276" name="Text Box 4"/>
          <p:cNvSpPr txBox="1">
            <a:spLocks noChangeArrowheads="1"/>
          </p:cNvSpPr>
          <p:nvPr/>
        </p:nvSpPr>
        <p:spPr bwMode="auto">
          <a:xfrm>
            <a:off x="84138" y="1319213"/>
            <a:ext cx="1557337" cy="463550"/>
          </a:xfrm>
          <a:prstGeom prst="rect">
            <a:avLst/>
          </a:prstGeom>
          <a:noFill/>
          <a:ln w="9525">
            <a:noFill/>
            <a:miter lim="800000"/>
            <a:headEnd/>
            <a:tailEnd/>
          </a:ln>
        </p:spPr>
        <p:txBody>
          <a:bodyPr wrap="none" lIns="90000" tIns="46800" rIns="90000" bIns="46800">
            <a:spAutoFit/>
          </a:bodyPr>
          <a:lstStyle/>
          <a:p>
            <a:r>
              <a:rPr lang="en-US" altLang="zh-CN" sz="2400"/>
              <a:t>Marked as:</a:t>
            </a:r>
            <a:endParaRPr lang="zh-CN" altLang="en-US" sz="2400"/>
          </a:p>
        </p:txBody>
      </p:sp>
      <p:graphicFrame>
        <p:nvGraphicFramePr>
          <p:cNvPr id="566277" name="Object 5"/>
          <p:cNvGraphicFramePr>
            <a:graphicFrameLocks noChangeAspect="1"/>
          </p:cNvGraphicFramePr>
          <p:nvPr/>
        </p:nvGraphicFramePr>
        <p:xfrm>
          <a:off x="1641475" y="1412875"/>
          <a:ext cx="1465263" cy="468313"/>
        </p:xfrm>
        <a:graphic>
          <a:graphicData uri="http://schemas.openxmlformats.org/presentationml/2006/ole">
            <p:oleObj spid="_x0000_s256005" name="Equation" r:id="rId5" imgW="672808" imgH="215806" progId="Equation.3">
              <p:embed/>
            </p:oleObj>
          </a:graphicData>
        </a:graphic>
      </p:graphicFrame>
      <p:sp>
        <p:nvSpPr>
          <p:cNvPr id="566278" name="Text Box 6"/>
          <p:cNvSpPr txBox="1">
            <a:spLocks noChangeArrowheads="1"/>
          </p:cNvSpPr>
          <p:nvPr/>
        </p:nvSpPr>
        <p:spPr bwMode="auto">
          <a:xfrm>
            <a:off x="207963" y="2127250"/>
            <a:ext cx="4502150" cy="463550"/>
          </a:xfrm>
          <a:prstGeom prst="rect">
            <a:avLst/>
          </a:prstGeom>
          <a:noFill/>
          <a:ln w="9525">
            <a:noFill/>
            <a:miter lim="800000"/>
            <a:headEnd/>
            <a:tailEnd/>
          </a:ln>
        </p:spPr>
        <p:txBody>
          <a:bodyPr wrap="none" lIns="90000" tIns="46800" rIns="90000" bIns="46800">
            <a:spAutoFit/>
          </a:bodyPr>
          <a:lstStyle/>
          <a:p>
            <a:r>
              <a:rPr lang="en-US" altLang="zh-CN" sz="2400"/>
              <a:t>the remainder of Simpson formula:</a:t>
            </a:r>
            <a:endParaRPr lang="zh-CN" altLang="en-US" sz="2400"/>
          </a:p>
        </p:txBody>
      </p:sp>
      <p:graphicFrame>
        <p:nvGraphicFramePr>
          <p:cNvPr id="566279" name="Object 7"/>
          <p:cNvGraphicFramePr>
            <a:graphicFrameLocks noChangeAspect="1"/>
          </p:cNvGraphicFramePr>
          <p:nvPr/>
        </p:nvGraphicFramePr>
        <p:xfrm>
          <a:off x="325438" y="3009900"/>
          <a:ext cx="1955800" cy="469900"/>
        </p:xfrm>
        <a:graphic>
          <a:graphicData uri="http://schemas.openxmlformats.org/presentationml/2006/ole">
            <p:oleObj spid="_x0000_s256007" name="Equation" r:id="rId6" imgW="888614" imgH="215806" progId="Equation.3">
              <p:embed/>
            </p:oleObj>
          </a:graphicData>
        </a:graphic>
      </p:graphicFrame>
      <p:graphicFrame>
        <p:nvGraphicFramePr>
          <p:cNvPr id="566280" name="Object 8"/>
          <p:cNvGraphicFramePr>
            <a:graphicFrameLocks noChangeAspect="1"/>
          </p:cNvGraphicFramePr>
          <p:nvPr/>
        </p:nvGraphicFramePr>
        <p:xfrm>
          <a:off x="2192338" y="2819400"/>
          <a:ext cx="1839912" cy="723900"/>
        </p:xfrm>
        <a:graphic>
          <a:graphicData uri="http://schemas.openxmlformats.org/presentationml/2006/ole">
            <p:oleObj spid="_x0000_s256008" name="Equation" r:id="rId7" imgW="838200" imgH="330200" progId="Equation.3">
              <p:embed/>
            </p:oleObj>
          </a:graphicData>
        </a:graphic>
      </p:graphicFrame>
      <p:graphicFrame>
        <p:nvGraphicFramePr>
          <p:cNvPr id="566281" name="Object 9"/>
          <p:cNvGraphicFramePr>
            <a:graphicFrameLocks noChangeAspect="1"/>
          </p:cNvGraphicFramePr>
          <p:nvPr/>
        </p:nvGraphicFramePr>
        <p:xfrm>
          <a:off x="882650" y="3651250"/>
          <a:ext cx="3406775" cy="860425"/>
        </p:xfrm>
        <a:graphic>
          <a:graphicData uri="http://schemas.openxmlformats.org/presentationml/2006/ole">
            <p:oleObj spid="_x0000_s256009" name="Equation" r:id="rId8" imgW="1548728" imgH="393529" progId="Equation.3">
              <p:embed/>
            </p:oleObj>
          </a:graphicData>
        </a:graphic>
      </p:graphicFrame>
      <p:sp>
        <p:nvSpPr>
          <p:cNvPr id="566282" name="Rectangle 10"/>
          <p:cNvSpPr>
            <a:spLocks noChangeArrowheads="1"/>
          </p:cNvSpPr>
          <p:nvPr/>
        </p:nvSpPr>
        <p:spPr bwMode="auto">
          <a:xfrm>
            <a:off x="381000" y="5540375"/>
            <a:ext cx="5970588" cy="463550"/>
          </a:xfrm>
          <a:prstGeom prst="rect">
            <a:avLst/>
          </a:prstGeom>
          <a:noFill/>
          <a:ln w="9525">
            <a:noFill/>
            <a:miter lim="800000"/>
            <a:headEnd/>
            <a:tailEnd/>
          </a:ln>
        </p:spPr>
        <p:txBody>
          <a:bodyPr wrap="none" lIns="90000" tIns="46800" rIns="90000" bIns="46800">
            <a:spAutoFit/>
          </a:bodyPr>
          <a:lstStyle/>
          <a:p>
            <a:r>
              <a:rPr lang="en-US" altLang="zh-CN" sz="2400"/>
              <a:t>Simpson formula has three algebraic precision </a:t>
            </a:r>
            <a:endParaRPr lang="zh-CN" altLang="en-US" sz="2400"/>
          </a:p>
        </p:txBody>
      </p:sp>
      <p:graphicFrame>
        <p:nvGraphicFramePr>
          <p:cNvPr id="566283" name="Object 11"/>
          <p:cNvGraphicFramePr>
            <a:graphicFrameLocks noChangeAspect="1"/>
          </p:cNvGraphicFramePr>
          <p:nvPr/>
        </p:nvGraphicFramePr>
        <p:xfrm>
          <a:off x="3059113" y="1195388"/>
          <a:ext cx="4610100" cy="862012"/>
        </p:xfrm>
        <a:graphic>
          <a:graphicData uri="http://schemas.openxmlformats.org/presentationml/2006/ole">
            <p:oleObj spid="_x0000_s256011" name="Equation" r:id="rId9" imgW="2095500" imgH="393700" progId="Equation.3">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66275"/>
                                        </p:tgtEl>
                                        <p:attrNameLst>
                                          <p:attrName>style.visibility</p:attrName>
                                        </p:attrNameLst>
                                      </p:cBhvr>
                                      <p:to>
                                        <p:strVal val="visible"/>
                                      </p:to>
                                    </p:set>
                                    <p:animEffect transition="in" filter="strips(downRight)">
                                      <p:cBhvr>
                                        <p:cTn id="7" dur="500"/>
                                        <p:tgtEl>
                                          <p:spTgt spid="5662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66276"/>
                                        </p:tgtEl>
                                        <p:attrNameLst>
                                          <p:attrName>style.visibility</p:attrName>
                                        </p:attrNameLst>
                                      </p:cBhvr>
                                      <p:to>
                                        <p:strVal val="visible"/>
                                      </p:to>
                                    </p:set>
                                    <p:animEffect transition="in" filter="strips(downRight)">
                                      <p:cBhvr>
                                        <p:cTn id="12" dur="500"/>
                                        <p:tgtEl>
                                          <p:spTgt spid="566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566277"/>
                                        </p:tgtEl>
                                        <p:attrNameLst>
                                          <p:attrName>style.visibility</p:attrName>
                                        </p:attrNameLst>
                                      </p:cBhvr>
                                      <p:to>
                                        <p:strVal val="visible"/>
                                      </p:to>
                                    </p:set>
                                    <p:animEffect transition="in" filter="strips(downRight)">
                                      <p:cBhvr>
                                        <p:cTn id="17" dur="500"/>
                                        <p:tgtEl>
                                          <p:spTgt spid="5662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566283"/>
                                        </p:tgtEl>
                                        <p:attrNameLst>
                                          <p:attrName>style.visibility</p:attrName>
                                        </p:attrNameLst>
                                      </p:cBhvr>
                                      <p:to>
                                        <p:strVal val="visible"/>
                                      </p:to>
                                    </p:set>
                                    <p:animEffect transition="in" filter="strips(downRight)">
                                      <p:cBhvr>
                                        <p:cTn id="22" dur="500"/>
                                        <p:tgtEl>
                                          <p:spTgt spid="5662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66278"/>
                                        </p:tgtEl>
                                        <p:attrNameLst>
                                          <p:attrName>style.visibility</p:attrName>
                                        </p:attrNameLst>
                                      </p:cBhvr>
                                      <p:to>
                                        <p:strVal val="visible"/>
                                      </p:to>
                                    </p:set>
                                    <p:animEffect transition="in" filter="strips(downRight)">
                                      <p:cBhvr>
                                        <p:cTn id="27" dur="500"/>
                                        <p:tgtEl>
                                          <p:spTgt spid="56627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566279"/>
                                        </p:tgtEl>
                                        <p:attrNameLst>
                                          <p:attrName>style.visibility</p:attrName>
                                        </p:attrNameLst>
                                      </p:cBhvr>
                                      <p:to>
                                        <p:strVal val="visible"/>
                                      </p:to>
                                    </p:set>
                                    <p:animEffect transition="in" filter="strips(downRight)">
                                      <p:cBhvr>
                                        <p:cTn id="32" dur="500"/>
                                        <p:tgtEl>
                                          <p:spTgt spid="5662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566280"/>
                                        </p:tgtEl>
                                        <p:attrNameLst>
                                          <p:attrName>style.visibility</p:attrName>
                                        </p:attrNameLst>
                                      </p:cBhvr>
                                      <p:to>
                                        <p:strVal val="visible"/>
                                      </p:to>
                                    </p:set>
                                    <p:animEffect transition="in" filter="strips(downRight)">
                                      <p:cBhvr>
                                        <p:cTn id="37" dur="500"/>
                                        <p:tgtEl>
                                          <p:spTgt spid="5662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566281"/>
                                        </p:tgtEl>
                                        <p:attrNameLst>
                                          <p:attrName>style.visibility</p:attrName>
                                        </p:attrNameLst>
                                      </p:cBhvr>
                                      <p:to>
                                        <p:strVal val="visible"/>
                                      </p:to>
                                    </p:set>
                                    <p:animEffect transition="in" filter="strips(downRight)">
                                      <p:cBhvr>
                                        <p:cTn id="42" dur="500"/>
                                        <p:tgtEl>
                                          <p:spTgt spid="5662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66282"/>
                                        </p:tgtEl>
                                        <p:attrNameLst>
                                          <p:attrName>style.visibility</p:attrName>
                                        </p:attrNameLst>
                                      </p:cBhvr>
                                      <p:to>
                                        <p:strVal val="visible"/>
                                      </p:to>
                                    </p:set>
                                    <p:animEffect transition="in" filter="strips(downRight)">
                                      <p:cBhvr>
                                        <p:cTn id="47" dur="500"/>
                                        <p:tgtEl>
                                          <p:spTgt spid="5662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nodeType="clickEffect">
                                  <p:stCondLst>
                                    <p:cond delay="0"/>
                                  </p:stCondLst>
                                  <p:childTnLst>
                                    <p:set>
                                      <p:cBhvr>
                                        <p:cTn id="51" dur="1" fill="hold">
                                          <p:stCondLst>
                                            <p:cond delay="0"/>
                                          </p:stCondLst>
                                        </p:cTn>
                                        <p:tgtEl>
                                          <p:spTgt spid="566274"/>
                                        </p:tgtEl>
                                        <p:attrNameLst>
                                          <p:attrName>style.visibility</p:attrName>
                                        </p:attrNameLst>
                                      </p:cBhvr>
                                      <p:to>
                                        <p:strVal val="visible"/>
                                      </p:to>
                                    </p:set>
                                    <p:animEffect transition="in" filter="strips(downRight)">
                                      <p:cBhvr>
                                        <p:cTn id="52" dur="500"/>
                                        <p:tgtEl>
                                          <p:spTgt spid="566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animBg="1" autoUpdateAnimBg="0"/>
      <p:bldP spid="566276" grpId="0" autoUpdateAnimBg="0"/>
      <p:bldP spid="566278" grpId="0" autoUpdateAnimBg="0"/>
      <p:bldP spid="56628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Text Box 2"/>
          <p:cNvSpPr txBox="1">
            <a:spLocks noChangeArrowheads="1"/>
          </p:cNvSpPr>
          <p:nvPr/>
        </p:nvSpPr>
        <p:spPr bwMode="auto">
          <a:xfrm>
            <a:off x="228600" y="457200"/>
            <a:ext cx="4487863" cy="401638"/>
          </a:xfrm>
          <a:prstGeom prst="rect">
            <a:avLst/>
          </a:prstGeom>
          <a:noFill/>
          <a:ln w="9525">
            <a:noFill/>
            <a:miter lim="800000"/>
            <a:headEnd/>
            <a:tailEnd/>
          </a:ln>
        </p:spPr>
        <p:txBody>
          <a:bodyPr lIns="90000" tIns="46800" rIns="90000" bIns="46800">
            <a:spAutoFit/>
          </a:bodyPr>
          <a:lstStyle/>
          <a:p>
            <a:r>
              <a:rPr lang="en-US" altLang="zh-CN" sz="2000" b="1">
                <a:solidFill>
                  <a:srgbClr val="FF3300"/>
                </a:solidFill>
                <a:latin typeface="楷体_GB2312" pitchFamily="49" charset="-122"/>
              </a:rPr>
              <a:t>3.Cotes formula and its remainder </a:t>
            </a:r>
            <a:endParaRPr lang="zh-CN" altLang="en-US" sz="2000" b="1">
              <a:solidFill>
                <a:srgbClr val="FF3300"/>
              </a:solidFill>
              <a:latin typeface="楷体_GB2312" pitchFamily="49" charset="-122"/>
            </a:endParaRPr>
          </a:p>
        </p:txBody>
      </p:sp>
      <p:sp>
        <p:nvSpPr>
          <p:cNvPr id="568324" name="Text Box 4">
            <a:hlinkClick r:id="rId3" action="ppaction://hlinksldjump"/>
          </p:cNvPr>
          <p:cNvSpPr txBox="1">
            <a:spLocks noChangeArrowheads="1"/>
          </p:cNvSpPr>
          <p:nvPr/>
        </p:nvSpPr>
        <p:spPr bwMode="auto">
          <a:xfrm>
            <a:off x="152400" y="1684338"/>
            <a:ext cx="2065338" cy="401637"/>
          </a:xfrm>
          <a:prstGeom prst="rect">
            <a:avLst/>
          </a:prstGeom>
          <a:solidFill>
            <a:srgbClr val="FF9933"/>
          </a:solidFill>
          <a:ln w="9525">
            <a:noFill/>
            <a:miter lim="800000"/>
            <a:headEnd/>
            <a:tailEnd/>
          </a:ln>
        </p:spPr>
        <p:txBody>
          <a:bodyPr wrap="none" lIns="90000" tIns="46800" rIns="90000" bIns="46800">
            <a:spAutoFit/>
          </a:bodyPr>
          <a:lstStyle/>
          <a:p>
            <a:r>
              <a:rPr lang="en-US" altLang="zh-CN" sz="2000" b="1"/>
              <a:t>Cotes coefficient:</a:t>
            </a:r>
            <a:endParaRPr lang="zh-CN" altLang="en-US" sz="2000" b="1"/>
          </a:p>
        </p:txBody>
      </p:sp>
      <p:graphicFrame>
        <p:nvGraphicFramePr>
          <p:cNvPr id="568325" name="Object 4"/>
          <p:cNvGraphicFramePr>
            <a:graphicFrameLocks noChangeAspect="1"/>
          </p:cNvGraphicFramePr>
          <p:nvPr/>
        </p:nvGraphicFramePr>
        <p:xfrm>
          <a:off x="2343150" y="1563688"/>
          <a:ext cx="5505450" cy="860425"/>
        </p:xfrm>
        <a:graphic>
          <a:graphicData uri="http://schemas.openxmlformats.org/presentationml/2006/ole">
            <p:oleObj spid="_x0000_s258052" name="Equation" r:id="rId4" imgW="2501900" imgH="393700" progId="Equation.3">
              <p:embed/>
            </p:oleObj>
          </a:graphicData>
        </a:graphic>
      </p:graphicFrame>
      <p:graphicFrame>
        <p:nvGraphicFramePr>
          <p:cNvPr id="568326" name="Object 5"/>
          <p:cNvGraphicFramePr>
            <a:graphicFrameLocks noChangeAspect="1"/>
          </p:cNvGraphicFramePr>
          <p:nvPr/>
        </p:nvGraphicFramePr>
        <p:xfrm>
          <a:off x="7861300" y="1563688"/>
          <a:ext cx="749300" cy="860425"/>
        </p:xfrm>
        <a:graphic>
          <a:graphicData uri="http://schemas.openxmlformats.org/presentationml/2006/ole">
            <p:oleObj spid="_x0000_s258053" name="Equation" r:id="rId5" imgW="342751" imgH="393529" progId="Equation.3">
              <p:embed/>
            </p:oleObj>
          </a:graphicData>
        </a:graphic>
      </p:graphicFrame>
      <p:graphicFrame>
        <p:nvGraphicFramePr>
          <p:cNvPr id="568327" name="Object 6"/>
          <p:cNvGraphicFramePr>
            <a:graphicFrameLocks noChangeAspect="1"/>
          </p:cNvGraphicFramePr>
          <p:nvPr/>
        </p:nvGraphicFramePr>
        <p:xfrm>
          <a:off x="2305050" y="2424113"/>
          <a:ext cx="5086350" cy="860425"/>
        </p:xfrm>
        <a:graphic>
          <a:graphicData uri="http://schemas.openxmlformats.org/presentationml/2006/ole">
            <p:oleObj spid="_x0000_s258054" name="Equation" r:id="rId6" imgW="2311400" imgH="393700" progId="Equation.3">
              <p:embed/>
            </p:oleObj>
          </a:graphicData>
        </a:graphic>
      </p:graphicFrame>
      <p:graphicFrame>
        <p:nvGraphicFramePr>
          <p:cNvPr id="568328" name="Object 7"/>
          <p:cNvGraphicFramePr>
            <a:graphicFrameLocks noChangeAspect="1"/>
          </p:cNvGraphicFramePr>
          <p:nvPr/>
        </p:nvGraphicFramePr>
        <p:xfrm>
          <a:off x="7478713" y="2424113"/>
          <a:ext cx="750887" cy="860425"/>
        </p:xfrm>
        <a:graphic>
          <a:graphicData uri="http://schemas.openxmlformats.org/presentationml/2006/ole">
            <p:oleObj spid="_x0000_s258055" name="Equation" r:id="rId7" imgW="342751" imgH="393529" progId="Equation.3">
              <p:embed/>
            </p:oleObj>
          </a:graphicData>
        </a:graphic>
      </p:graphicFrame>
      <p:graphicFrame>
        <p:nvGraphicFramePr>
          <p:cNvPr id="568329" name="Object 8"/>
          <p:cNvGraphicFramePr>
            <a:graphicFrameLocks noChangeAspect="1"/>
          </p:cNvGraphicFramePr>
          <p:nvPr/>
        </p:nvGraphicFramePr>
        <p:xfrm>
          <a:off x="2322513" y="3330575"/>
          <a:ext cx="5145087" cy="860425"/>
        </p:xfrm>
        <a:graphic>
          <a:graphicData uri="http://schemas.openxmlformats.org/presentationml/2006/ole">
            <p:oleObj spid="_x0000_s258056" name="Equation" r:id="rId8" imgW="2336800" imgH="393700" progId="Equation.3">
              <p:embed/>
            </p:oleObj>
          </a:graphicData>
        </a:graphic>
      </p:graphicFrame>
      <p:graphicFrame>
        <p:nvGraphicFramePr>
          <p:cNvPr id="568330" name="Object 9"/>
          <p:cNvGraphicFramePr>
            <a:graphicFrameLocks noChangeAspect="1"/>
          </p:cNvGraphicFramePr>
          <p:nvPr/>
        </p:nvGraphicFramePr>
        <p:xfrm>
          <a:off x="7467600" y="3330575"/>
          <a:ext cx="750888" cy="860425"/>
        </p:xfrm>
        <a:graphic>
          <a:graphicData uri="http://schemas.openxmlformats.org/presentationml/2006/ole">
            <p:oleObj spid="_x0000_s258057" name="Equation" r:id="rId9" imgW="342751" imgH="393529" progId="Equation.3">
              <p:embed/>
            </p:oleObj>
          </a:graphicData>
        </a:graphic>
      </p:graphicFrame>
      <p:graphicFrame>
        <p:nvGraphicFramePr>
          <p:cNvPr id="568331" name="Object 10"/>
          <p:cNvGraphicFramePr>
            <a:graphicFrameLocks noChangeAspect="1"/>
          </p:cNvGraphicFramePr>
          <p:nvPr/>
        </p:nvGraphicFramePr>
        <p:xfrm>
          <a:off x="2362200" y="4244975"/>
          <a:ext cx="5059363" cy="860425"/>
        </p:xfrm>
        <a:graphic>
          <a:graphicData uri="http://schemas.openxmlformats.org/presentationml/2006/ole">
            <p:oleObj spid="_x0000_s258058" name="Equation" r:id="rId10" imgW="2298700" imgH="393700" progId="Equation.3">
              <p:embed/>
            </p:oleObj>
          </a:graphicData>
        </a:graphic>
      </p:graphicFrame>
      <p:graphicFrame>
        <p:nvGraphicFramePr>
          <p:cNvPr id="568332" name="Object 11"/>
          <p:cNvGraphicFramePr>
            <a:graphicFrameLocks noChangeAspect="1"/>
          </p:cNvGraphicFramePr>
          <p:nvPr/>
        </p:nvGraphicFramePr>
        <p:xfrm>
          <a:off x="7467600" y="4244975"/>
          <a:ext cx="750888" cy="860425"/>
        </p:xfrm>
        <a:graphic>
          <a:graphicData uri="http://schemas.openxmlformats.org/presentationml/2006/ole">
            <p:oleObj spid="_x0000_s258059" name="Equation" r:id="rId11" imgW="342751" imgH="393529" progId="Equation.3">
              <p:embed/>
            </p:oleObj>
          </a:graphicData>
        </a:graphic>
      </p:graphicFrame>
      <p:graphicFrame>
        <p:nvGraphicFramePr>
          <p:cNvPr id="568333" name="Object 12"/>
          <p:cNvGraphicFramePr>
            <a:graphicFrameLocks noChangeAspect="1"/>
          </p:cNvGraphicFramePr>
          <p:nvPr/>
        </p:nvGraphicFramePr>
        <p:xfrm>
          <a:off x="2408238" y="5159375"/>
          <a:ext cx="5059362" cy="860425"/>
        </p:xfrm>
        <a:graphic>
          <a:graphicData uri="http://schemas.openxmlformats.org/presentationml/2006/ole">
            <p:oleObj spid="_x0000_s258060" name="Equation" r:id="rId12" imgW="2298700" imgH="393700" progId="Equation.3">
              <p:embed/>
            </p:oleObj>
          </a:graphicData>
        </a:graphic>
      </p:graphicFrame>
      <p:graphicFrame>
        <p:nvGraphicFramePr>
          <p:cNvPr id="568334" name="Object 13"/>
          <p:cNvGraphicFramePr>
            <a:graphicFrameLocks noChangeAspect="1"/>
          </p:cNvGraphicFramePr>
          <p:nvPr/>
        </p:nvGraphicFramePr>
        <p:xfrm>
          <a:off x="7467600" y="5159375"/>
          <a:ext cx="752475" cy="860425"/>
        </p:xfrm>
        <a:graphic>
          <a:graphicData uri="http://schemas.openxmlformats.org/presentationml/2006/ole">
            <p:oleObj spid="_x0000_s258061" name="Equation" r:id="rId13" imgW="342751" imgH="393529" progId="Equation.3">
              <p:embed/>
            </p:oleObj>
          </a:graphicData>
        </a:graphic>
      </p:graphicFrame>
      <p:graphicFrame>
        <p:nvGraphicFramePr>
          <p:cNvPr id="568335" name="Object 14"/>
          <p:cNvGraphicFramePr>
            <a:graphicFrameLocks noChangeAspect="1"/>
          </p:cNvGraphicFramePr>
          <p:nvPr/>
        </p:nvGraphicFramePr>
        <p:xfrm>
          <a:off x="4876800" y="98425"/>
          <a:ext cx="3657600" cy="822325"/>
        </p:xfrm>
        <a:graphic>
          <a:graphicData uri="http://schemas.openxmlformats.org/presentationml/2006/ole">
            <p:oleObj spid="_x0000_s258062" name="Equation" r:id="rId14" imgW="2896200" imgH="736920" progId="Equation.3">
              <p:embed/>
            </p:oleObj>
          </a:graphicData>
        </a:graphic>
      </p:graphicFrame>
      <p:sp>
        <p:nvSpPr>
          <p:cNvPr id="2" name="矩形 1"/>
          <p:cNvSpPr>
            <a:spLocks noRot="1" noChangeAspect="1" noMove="1" noResize="1" noEditPoints="1" noAdjustHandles="1" noChangeArrowheads="1" noChangeShapeType="1" noTextEdit="1"/>
          </p:cNvSpPr>
          <p:nvPr/>
        </p:nvSpPr>
        <p:spPr>
          <a:xfrm>
            <a:off x="323528" y="881039"/>
            <a:ext cx="8784976" cy="907556"/>
          </a:xfrm>
          <a:prstGeom prst="rect">
            <a:avLst/>
          </a:prstGeom>
          <a:blipFill rotWithShape="1">
            <a:blip r:embed="rId15"/>
            <a:stretch>
              <a:fillRect/>
            </a:stretch>
          </a:blipFill>
        </p:spPr>
        <p:txBody>
          <a:bodyPr/>
          <a:lstStyle/>
          <a:p>
            <a:pPr>
              <a:defRPr/>
            </a:pPr>
            <a:r>
              <a:rPr lang="zh-CN" altLang="en-US">
                <a:noFill/>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8322"/>
                                        </p:tgtEl>
                                        <p:attrNameLst>
                                          <p:attrName>style.visibility</p:attrName>
                                        </p:attrNameLst>
                                      </p:cBhvr>
                                      <p:to>
                                        <p:strVal val="visible"/>
                                      </p:to>
                                    </p:set>
                                    <p:animEffect transition="in" filter="wipe(left)">
                                      <p:cBhvr>
                                        <p:cTn id="7" dur="500"/>
                                        <p:tgtEl>
                                          <p:spTgt spid="568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8324"/>
                                        </p:tgtEl>
                                        <p:attrNameLst>
                                          <p:attrName>style.visibility</p:attrName>
                                        </p:attrNameLst>
                                      </p:cBhvr>
                                      <p:to>
                                        <p:strVal val="visible"/>
                                      </p:to>
                                    </p:set>
                                    <p:animEffect transition="in" filter="wipe(left)">
                                      <p:cBhvr>
                                        <p:cTn id="12" dur="500"/>
                                        <p:tgtEl>
                                          <p:spTgt spid="5683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8335"/>
                                        </p:tgtEl>
                                        <p:attrNameLst>
                                          <p:attrName>style.visibility</p:attrName>
                                        </p:attrNameLst>
                                      </p:cBhvr>
                                      <p:to>
                                        <p:strVal val="visible"/>
                                      </p:to>
                                    </p:set>
                                    <p:animEffect transition="in" filter="wipe(left)">
                                      <p:cBhvr>
                                        <p:cTn id="17" dur="500"/>
                                        <p:tgtEl>
                                          <p:spTgt spid="5683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68325"/>
                                        </p:tgtEl>
                                        <p:attrNameLst>
                                          <p:attrName>style.visibility</p:attrName>
                                        </p:attrNameLst>
                                      </p:cBhvr>
                                      <p:to>
                                        <p:strVal val="visible"/>
                                      </p:to>
                                    </p:set>
                                    <p:animEffect transition="in" filter="wipe(left)">
                                      <p:cBhvr>
                                        <p:cTn id="22" dur="500"/>
                                        <p:tgtEl>
                                          <p:spTgt spid="5683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68326"/>
                                        </p:tgtEl>
                                        <p:attrNameLst>
                                          <p:attrName>style.visibility</p:attrName>
                                        </p:attrNameLst>
                                      </p:cBhvr>
                                      <p:to>
                                        <p:strVal val="visible"/>
                                      </p:to>
                                    </p:set>
                                    <p:animEffect transition="in" filter="wipe(left)">
                                      <p:cBhvr>
                                        <p:cTn id="27" dur="500"/>
                                        <p:tgtEl>
                                          <p:spTgt spid="5683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68327"/>
                                        </p:tgtEl>
                                        <p:attrNameLst>
                                          <p:attrName>style.visibility</p:attrName>
                                        </p:attrNameLst>
                                      </p:cBhvr>
                                      <p:to>
                                        <p:strVal val="visible"/>
                                      </p:to>
                                    </p:set>
                                    <p:animEffect transition="in" filter="wipe(left)">
                                      <p:cBhvr>
                                        <p:cTn id="32" dur="500"/>
                                        <p:tgtEl>
                                          <p:spTgt spid="5683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68328"/>
                                        </p:tgtEl>
                                        <p:attrNameLst>
                                          <p:attrName>style.visibility</p:attrName>
                                        </p:attrNameLst>
                                      </p:cBhvr>
                                      <p:to>
                                        <p:strVal val="visible"/>
                                      </p:to>
                                    </p:set>
                                    <p:animEffect transition="in" filter="wipe(left)">
                                      <p:cBhvr>
                                        <p:cTn id="37" dur="500"/>
                                        <p:tgtEl>
                                          <p:spTgt spid="5683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68329"/>
                                        </p:tgtEl>
                                        <p:attrNameLst>
                                          <p:attrName>style.visibility</p:attrName>
                                        </p:attrNameLst>
                                      </p:cBhvr>
                                      <p:to>
                                        <p:strVal val="visible"/>
                                      </p:to>
                                    </p:set>
                                    <p:animEffect transition="in" filter="wipe(left)">
                                      <p:cBhvr>
                                        <p:cTn id="42" dur="500"/>
                                        <p:tgtEl>
                                          <p:spTgt spid="5683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68330"/>
                                        </p:tgtEl>
                                        <p:attrNameLst>
                                          <p:attrName>style.visibility</p:attrName>
                                        </p:attrNameLst>
                                      </p:cBhvr>
                                      <p:to>
                                        <p:strVal val="visible"/>
                                      </p:to>
                                    </p:set>
                                    <p:animEffect transition="in" filter="wipe(left)">
                                      <p:cBhvr>
                                        <p:cTn id="47" dur="500"/>
                                        <p:tgtEl>
                                          <p:spTgt spid="5683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68331"/>
                                        </p:tgtEl>
                                        <p:attrNameLst>
                                          <p:attrName>style.visibility</p:attrName>
                                        </p:attrNameLst>
                                      </p:cBhvr>
                                      <p:to>
                                        <p:strVal val="visible"/>
                                      </p:to>
                                    </p:set>
                                    <p:animEffect transition="in" filter="wipe(left)">
                                      <p:cBhvr>
                                        <p:cTn id="52" dur="500"/>
                                        <p:tgtEl>
                                          <p:spTgt spid="56833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68332"/>
                                        </p:tgtEl>
                                        <p:attrNameLst>
                                          <p:attrName>style.visibility</p:attrName>
                                        </p:attrNameLst>
                                      </p:cBhvr>
                                      <p:to>
                                        <p:strVal val="visible"/>
                                      </p:to>
                                    </p:set>
                                    <p:animEffect transition="in" filter="wipe(left)">
                                      <p:cBhvr>
                                        <p:cTn id="57" dur="500"/>
                                        <p:tgtEl>
                                          <p:spTgt spid="56833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68333"/>
                                        </p:tgtEl>
                                        <p:attrNameLst>
                                          <p:attrName>style.visibility</p:attrName>
                                        </p:attrNameLst>
                                      </p:cBhvr>
                                      <p:to>
                                        <p:strVal val="visible"/>
                                      </p:to>
                                    </p:set>
                                    <p:animEffect transition="in" filter="wipe(left)">
                                      <p:cBhvr>
                                        <p:cTn id="62" dur="500"/>
                                        <p:tgtEl>
                                          <p:spTgt spid="56833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68334"/>
                                        </p:tgtEl>
                                        <p:attrNameLst>
                                          <p:attrName>style.visibility</p:attrName>
                                        </p:attrNameLst>
                                      </p:cBhvr>
                                      <p:to>
                                        <p:strVal val="visible"/>
                                      </p:to>
                                    </p:set>
                                    <p:animEffect transition="in" filter="wipe(left)">
                                      <p:cBhvr>
                                        <p:cTn id="67" dur="500"/>
                                        <p:tgtEl>
                                          <p:spTgt spid="568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2" grpId="0" autoUpdateAnimBg="0"/>
      <p:bldP spid="56832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Text Box 2"/>
          <p:cNvSpPr txBox="1">
            <a:spLocks noChangeArrowheads="1"/>
          </p:cNvSpPr>
          <p:nvPr/>
        </p:nvSpPr>
        <p:spPr bwMode="auto">
          <a:xfrm>
            <a:off x="304800" y="425450"/>
            <a:ext cx="3133725" cy="495300"/>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sz="2600" b="1" dirty="0">
                <a:latin typeface="+mn-lt"/>
              </a:rPr>
              <a:t>Integration formula:</a:t>
            </a:r>
            <a:endParaRPr lang="zh-CN" altLang="en-US" sz="2600" b="1" dirty="0">
              <a:latin typeface="+mn-lt"/>
            </a:endParaRPr>
          </a:p>
        </p:txBody>
      </p:sp>
      <p:graphicFrame>
        <p:nvGraphicFramePr>
          <p:cNvPr id="569347" name="Object 3"/>
          <p:cNvGraphicFramePr>
            <a:graphicFrameLocks noChangeAspect="1"/>
          </p:cNvGraphicFramePr>
          <p:nvPr/>
        </p:nvGraphicFramePr>
        <p:xfrm>
          <a:off x="415925" y="1130300"/>
          <a:ext cx="879475" cy="469900"/>
        </p:xfrm>
        <a:graphic>
          <a:graphicData uri="http://schemas.openxmlformats.org/presentationml/2006/ole">
            <p:oleObj spid="_x0000_s259075" name="Equation" r:id="rId3" imgW="406048" imgH="215713" progId="Equation.3">
              <p:embed/>
            </p:oleObj>
          </a:graphicData>
        </a:graphic>
      </p:graphicFrame>
      <p:graphicFrame>
        <p:nvGraphicFramePr>
          <p:cNvPr id="569348" name="Object 4"/>
          <p:cNvGraphicFramePr>
            <a:graphicFrameLocks noChangeAspect="1"/>
          </p:cNvGraphicFramePr>
          <p:nvPr/>
        </p:nvGraphicFramePr>
        <p:xfrm>
          <a:off x="1371600" y="914400"/>
          <a:ext cx="3046413" cy="944563"/>
        </p:xfrm>
        <a:graphic>
          <a:graphicData uri="http://schemas.openxmlformats.org/presentationml/2006/ole">
            <p:oleObj spid="_x0000_s259076" name="Equation" r:id="rId4" imgW="1384300" imgH="431800" progId="Equation.3">
              <p:embed/>
            </p:oleObj>
          </a:graphicData>
        </a:graphic>
      </p:graphicFrame>
      <p:graphicFrame>
        <p:nvGraphicFramePr>
          <p:cNvPr id="569349" name="Object 5"/>
          <p:cNvGraphicFramePr>
            <a:graphicFrameLocks noChangeAspect="1"/>
          </p:cNvGraphicFramePr>
          <p:nvPr/>
        </p:nvGraphicFramePr>
        <p:xfrm>
          <a:off x="457200" y="1752600"/>
          <a:ext cx="8572500" cy="823913"/>
        </p:xfrm>
        <a:graphic>
          <a:graphicData uri="http://schemas.openxmlformats.org/presentationml/2006/ole">
            <p:oleObj spid="_x0000_s259077" name="Equation" r:id="rId5" imgW="4076700" imgH="393700" progId="Equation.3">
              <p:embed/>
            </p:oleObj>
          </a:graphicData>
        </a:graphic>
      </p:graphicFrame>
      <p:graphicFrame>
        <p:nvGraphicFramePr>
          <p:cNvPr id="569350" name="Object 6"/>
          <p:cNvGraphicFramePr>
            <a:graphicFrameLocks noChangeAspect="1"/>
          </p:cNvGraphicFramePr>
          <p:nvPr/>
        </p:nvGraphicFramePr>
        <p:xfrm>
          <a:off x="533400" y="2590800"/>
          <a:ext cx="7637463" cy="823913"/>
        </p:xfrm>
        <a:graphic>
          <a:graphicData uri="http://schemas.openxmlformats.org/presentationml/2006/ole">
            <p:oleObj spid="_x0000_s259078" name="Equation" r:id="rId6" imgW="3632200" imgH="393700" progId="Equation.3">
              <p:embed/>
            </p:oleObj>
          </a:graphicData>
        </a:graphic>
      </p:graphicFrame>
      <p:sp>
        <p:nvSpPr>
          <p:cNvPr id="569351" name="Text Box 7"/>
          <p:cNvSpPr txBox="1">
            <a:spLocks noChangeArrowheads="1"/>
          </p:cNvSpPr>
          <p:nvPr/>
        </p:nvSpPr>
        <p:spPr bwMode="auto">
          <a:xfrm>
            <a:off x="623888" y="3409950"/>
            <a:ext cx="5630862" cy="831850"/>
          </a:xfrm>
          <a:prstGeom prst="rect">
            <a:avLst/>
          </a:prstGeom>
          <a:noFill/>
          <a:ln w="28575">
            <a:solidFill>
              <a:srgbClr val="FF0000"/>
            </a:solidFill>
            <a:miter lim="800000"/>
            <a:headEnd/>
            <a:tailEnd/>
          </a:ln>
        </p:spPr>
        <p:txBody>
          <a:bodyPr lIns="90000" tIns="46800" rIns="90000" bIns="46800">
            <a:spAutoFit/>
          </a:bodyPr>
          <a:lstStyle/>
          <a:p>
            <a:r>
              <a:rPr lang="en-US" altLang="zh-CN" sz="2400"/>
              <a:t>Above formula can be called as Cotes integration formula, or five point formula</a:t>
            </a:r>
            <a:endParaRPr lang="zh-CN" altLang="zh-CN" sz="2400"/>
          </a:p>
        </p:txBody>
      </p:sp>
      <p:sp>
        <p:nvSpPr>
          <p:cNvPr id="569352" name="Text Box 8"/>
          <p:cNvSpPr txBox="1">
            <a:spLocks noChangeArrowheads="1"/>
          </p:cNvSpPr>
          <p:nvPr/>
        </p:nvSpPr>
        <p:spPr bwMode="auto">
          <a:xfrm>
            <a:off x="6372225" y="3384550"/>
            <a:ext cx="1327150" cy="401638"/>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sz="2000" b="1" dirty="0">
                <a:latin typeface="+mn-lt"/>
              </a:rPr>
              <a:t>m</a:t>
            </a:r>
            <a:r>
              <a:rPr lang="en-US" altLang="zh-CN" sz="2000" b="1" dirty="0">
                <a:latin typeface="+mn-lt"/>
              </a:rPr>
              <a:t>arked as</a:t>
            </a:r>
            <a:endParaRPr lang="zh-CN" altLang="en-US" sz="2000" b="1" dirty="0">
              <a:latin typeface="+mn-lt"/>
            </a:endParaRPr>
          </a:p>
        </p:txBody>
      </p:sp>
      <p:graphicFrame>
        <p:nvGraphicFramePr>
          <p:cNvPr id="569353" name="Object 9"/>
          <p:cNvGraphicFramePr>
            <a:graphicFrameLocks noChangeAspect="1"/>
          </p:cNvGraphicFramePr>
          <p:nvPr/>
        </p:nvGraphicFramePr>
        <p:xfrm>
          <a:off x="6516688" y="3862388"/>
          <a:ext cx="1468437" cy="468312"/>
        </p:xfrm>
        <a:graphic>
          <a:graphicData uri="http://schemas.openxmlformats.org/presentationml/2006/ole">
            <p:oleObj spid="_x0000_s259081" name="Equation" r:id="rId7" imgW="672808" imgH="215806" progId="Equation.3">
              <p:embed/>
            </p:oleObj>
          </a:graphicData>
        </a:graphic>
      </p:graphicFrame>
      <p:sp>
        <p:nvSpPr>
          <p:cNvPr id="569354" name="Text Box 10"/>
          <p:cNvSpPr txBox="1">
            <a:spLocks noChangeArrowheads="1"/>
          </p:cNvSpPr>
          <p:nvPr/>
        </p:nvSpPr>
        <p:spPr bwMode="auto">
          <a:xfrm>
            <a:off x="304800" y="4343400"/>
            <a:ext cx="4125913" cy="463550"/>
          </a:xfrm>
          <a:prstGeom prst="rect">
            <a:avLst/>
          </a:prstGeom>
          <a:noFill/>
          <a:ln w="9525">
            <a:noFill/>
            <a:miter lim="800000"/>
            <a:headEnd/>
            <a:tailEnd/>
          </a:ln>
        </p:spPr>
        <p:txBody>
          <a:bodyPr wrap="none" lIns="90000" tIns="46800" rIns="90000" bIns="46800">
            <a:spAutoFit/>
          </a:bodyPr>
          <a:lstStyle/>
          <a:p>
            <a:r>
              <a:rPr lang="en-US" altLang="zh-CN" sz="2400"/>
              <a:t>the remainder of Cotes formula:</a:t>
            </a:r>
            <a:endParaRPr lang="zh-CN" altLang="en-US" sz="2400"/>
          </a:p>
        </p:txBody>
      </p:sp>
      <p:graphicFrame>
        <p:nvGraphicFramePr>
          <p:cNvPr id="569355" name="Object 11"/>
          <p:cNvGraphicFramePr>
            <a:graphicFrameLocks noChangeAspect="1"/>
          </p:cNvGraphicFramePr>
          <p:nvPr/>
        </p:nvGraphicFramePr>
        <p:xfrm>
          <a:off x="481013" y="5029200"/>
          <a:ext cx="1957387" cy="469900"/>
        </p:xfrm>
        <a:graphic>
          <a:graphicData uri="http://schemas.openxmlformats.org/presentationml/2006/ole">
            <p:oleObj spid="_x0000_s259083" name="Equation" r:id="rId8" imgW="888614" imgH="215806" progId="Equation.3">
              <p:embed/>
            </p:oleObj>
          </a:graphicData>
        </a:graphic>
      </p:graphicFrame>
      <p:graphicFrame>
        <p:nvGraphicFramePr>
          <p:cNvPr id="569356" name="Object 12"/>
          <p:cNvGraphicFramePr>
            <a:graphicFrameLocks noChangeAspect="1"/>
          </p:cNvGraphicFramePr>
          <p:nvPr/>
        </p:nvGraphicFramePr>
        <p:xfrm>
          <a:off x="2438400" y="4914900"/>
          <a:ext cx="1839913" cy="723900"/>
        </p:xfrm>
        <a:graphic>
          <a:graphicData uri="http://schemas.openxmlformats.org/presentationml/2006/ole">
            <p:oleObj spid="_x0000_s259084" name="Equation" r:id="rId9" imgW="838200" imgH="330200" progId="Equation.3">
              <p:embed/>
            </p:oleObj>
          </a:graphicData>
        </a:graphic>
      </p:graphicFrame>
      <p:graphicFrame>
        <p:nvGraphicFramePr>
          <p:cNvPr id="569357" name="Object 13"/>
          <p:cNvGraphicFramePr>
            <a:graphicFrameLocks noChangeAspect="1"/>
          </p:cNvGraphicFramePr>
          <p:nvPr/>
        </p:nvGraphicFramePr>
        <p:xfrm>
          <a:off x="4343400" y="4854575"/>
          <a:ext cx="3827463" cy="860425"/>
        </p:xfrm>
        <a:graphic>
          <a:graphicData uri="http://schemas.openxmlformats.org/presentationml/2006/ole">
            <p:oleObj spid="_x0000_s259085" name="Equation" r:id="rId10" imgW="1739900" imgH="393700" progId="Equation.3">
              <p:embed/>
            </p:oleObj>
          </a:graphicData>
        </a:graphic>
      </p:graphicFrame>
      <p:sp>
        <p:nvSpPr>
          <p:cNvPr id="569358" name="Rectangle 14"/>
          <p:cNvSpPr>
            <a:spLocks noChangeArrowheads="1"/>
          </p:cNvSpPr>
          <p:nvPr/>
        </p:nvSpPr>
        <p:spPr bwMode="auto">
          <a:xfrm>
            <a:off x="990600" y="5715000"/>
            <a:ext cx="5380038" cy="463550"/>
          </a:xfrm>
          <a:prstGeom prst="rect">
            <a:avLst/>
          </a:prstGeom>
          <a:noFill/>
          <a:ln w="9525">
            <a:noFill/>
            <a:miter lim="800000"/>
            <a:headEnd/>
            <a:tailEnd/>
          </a:ln>
        </p:spPr>
        <p:txBody>
          <a:bodyPr wrap="none" lIns="90000" tIns="46800" rIns="90000" bIns="46800">
            <a:spAutoFit/>
          </a:bodyPr>
          <a:lstStyle/>
          <a:p>
            <a:r>
              <a:rPr lang="en-US" altLang="zh-CN" sz="2400"/>
              <a:t>Cotes formula has five algebraic precision</a:t>
            </a:r>
            <a:endParaRPr lang="zh-CN" alt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9346"/>
                                        </p:tgtEl>
                                        <p:attrNameLst>
                                          <p:attrName>style.visibility</p:attrName>
                                        </p:attrNameLst>
                                      </p:cBhvr>
                                      <p:to>
                                        <p:strVal val="visible"/>
                                      </p:to>
                                    </p:set>
                                    <p:animEffect transition="in" filter="wipe(left)">
                                      <p:cBhvr>
                                        <p:cTn id="7" dur="500"/>
                                        <p:tgtEl>
                                          <p:spTgt spid="569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9347"/>
                                        </p:tgtEl>
                                        <p:attrNameLst>
                                          <p:attrName>style.visibility</p:attrName>
                                        </p:attrNameLst>
                                      </p:cBhvr>
                                      <p:to>
                                        <p:strVal val="visible"/>
                                      </p:to>
                                    </p:set>
                                    <p:animEffect transition="in" filter="wipe(left)">
                                      <p:cBhvr>
                                        <p:cTn id="12" dur="500"/>
                                        <p:tgtEl>
                                          <p:spTgt spid="5693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9348"/>
                                        </p:tgtEl>
                                        <p:attrNameLst>
                                          <p:attrName>style.visibility</p:attrName>
                                        </p:attrNameLst>
                                      </p:cBhvr>
                                      <p:to>
                                        <p:strVal val="visible"/>
                                      </p:to>
                                    </p:set>
                                    <p:animEffect transition="in" filter="wipe(left)">
                                      <p:cBhvr>
                                        <p:cTn id="17" dur="500"/>
                                        <p:tgtEl>
                                          <p:spTgt spid="5693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69349"/>
                                        </p:tgtEl>
                                        <p:attrNameLst>
                                          <p:attrName>style.visibility</p:attrName>
                                        </p:attrNameLst>
                                      </p:cBhvr>
                                      <p:to>
                                        <p:strVal val="visible"/>
                                      </p:to>
                                    </p:set>
                                    <p:animEffect transition="in" filter="wipe(left)">
                                      <p:cBhvr>
                                        <p:cTn id="22" dur="500"/>
                                        <p:tgtEl>
                                          <p:spTgt spid="5693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69350"/>
                                        </p:tgtEl>
                                        <p:attrNameLst>
                                          <p:attrName>style.visibility</p:attrName>
                                        </p:attrNameLst>
                                      </p:cBhvr>
                                      <p:to>
                                        <p:strVal val="visible"/>
                                      </p:to>
                                    </p:set>
                                    <p:animEffect transition="in" filter="wipe(left)">
                                      <p:cBhvr>
                                        <p:cTn id="27" dur="500"/>
                                        <p:tgtEl>
                                          <p:spTgt spid="5693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9351"/>
                                        </p:tgtEl>
                                        <p:attrNameLst>
                                          <p:attrName>style.visibility</p:attrName>
                                        </p:attrNameLst>
                                      </p:cBhvr>
                                      <p:to>
                                        <p:strVal val="visible"/>
                                      </p:to>
                                    </p:set>
                                    <p:animEffect transition="in" filter="wipe(left)">
                                      <p:cBhvr>
                                        <p:cTn id="32" dur="500"/>
                                        <p:tgtEl>
                                          <p:spTgt spid="56935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69352"/>
                                        </p:tgtEl>
                                        <p:attrNameLst>
                                          <p:attrName>style.visibility</p:attrName>
                                        </p:attrNameLst>
                                      </p:cBhvr>
                                      <p:to>
                                        <p:strVal val="visible"/>
                                      </p:to>
                                    </p:set>
                                    <p:animEffect transition="in" filter="wipe(left)">
                                      <p:cBhvr>
                                        <p:cTn id="37" dur="500"/>
                                        <p:tgtEl>
                                          <p:spTgt spid="5693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69353"/>
                                        </p:tgtEl>
                                        <p:attrNameLst>
                                          <p:attrName>style.visibility</p:attrName>
                                        </p:attrNameLst>
                                      </p:cBhvr>
                                      <p:to>
                                        <p:strVal val="visible"/>
                                      </p:to>
                                    </p:set>
                                    <p:animEffect transition="in" filter="wipe(left)">
                                      <p:cBhvr>
                                        <p:cTn id="42" dur="500"/>
                                        <p:tgtEl>
                                          <p:spTgt spid="56935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9354"/>
                                        </p:tgtEl>
                                        <p:attrNameLst>
                                          <p:attrName>style.visibility</p:attrName>
                                        </p:attrNameLst>
                                      </p:cBhvr>
                                      <p:to>
                                        <p:strVal val="visible"/>
                                      </p:to>
                                    </p:set>
                                    <p:animEffect transition="in" filter="wipe(left)">
                                      <p:cBhvr>
                                        <p:cTn id="47" dur="500"/>
                                        <p:tgtEl>
                                          <p:spTgt spid="56935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69355"/>
                                        </p:tgtEl>
                                        <p:attrNameLst>
                                          <p:attrName>style.visibility</p:attrName>
                                        </p:attrNameLst>
                                      </p:cBhvr>
                                      <p:to>
                                        <p:strVal val="visible"/>
                                      </p:to>
                                    </p:set>
                                    <p:animEffect transition="in" filter="wipe(left)">
                                      <p:cBhvr>
                                        <p:cTn id="52" dur="500"/>
                                        <p:tgtEl>
                                          <p:spTgt spid="5693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69356"/>
                                        </p:tgtEl>
                                        <p:attrNameLst>
                                          <p:attrName>style.visibility</p:attrName>
                                        </p:attrNameLst>
                                      </p:cBhvr>
                                      <p:to>
                                        <p:strVal val="visible"/>
                                      </p:to>
                                    </p:set>
                                    <p:animEffect transition="in" filter="wipe(left)">
                                      <p:cBhvr>
                                        <p:cTn id="57" dur="500"/>
                                        <p:tgtEl>
                                          <p:spTgt spid="56935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69357"/>
                                        </p:tgtEl>
                                        <p:attrNameLst>
                                          <p:attrName>style.visibility</p:attrName>
                                        </p:attrNameLst>
                                      </p:cBhvr>
                                      <p:to>
                                        <p:strVal val="visible"/>
                                      </p:to>
                                    </p:set>
                                    <p:animEffect transition="in" filter="wipe(left)">
                                      <p:cBhvr>
                                        <p:cTn id="62" dur="500"/>
                                        <p:tgtEl>
                                          <p:spTgt spid="56935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69358"/>
                                        </p:tgtEl>
                                        <p:attrNameLst>
                                          <p:attrName>style.visibility</p:attrName>
                                        </p:attrNameLst>
                                      </p:cBhvr>
                                      <p:to>
                                        <p:strVal val="visible"/>
                                      </p:to>
                                    </p:set>
                                    <p:animEffect transition="in" filter="wipe(left)">
                                      <p:cBhvr>
                                        <p:cTn id="67" dur="500"/>
                                        <p:tgtEl>
                                          <p:spTgt spid="569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6" grpId="0" autoUpdateAnimBg="0"/>
      <p:bldP spid="569351" grpId="0" animBg="1" autoUpdateAnimBg="0"/>
      <p:bldP spid="569352" grpId="0" autoUpdateAnimBg="0"/>
      <p:bldP spid="569354" grpId="0" autoUpdateAnimBg="0"/>
      <p:bldP spid="56935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0370" name="Object 2"/>
          <p:cNvGraphicFramePr>
            <a:graphicFrameLocks noChangeAspect="1"/>
          </p:cNvGraphicFramePr>
          <p:nvPr/>
        </p:nvGraphicFramePr>
        <p:xfrm>
          <a:off x="3708400" y="5535613"/>
          <a:ext cx="4319588" cy="773112"/>
        </p:xfrm>
        <a:graphic>
          <a:graphicData uri="http://schemas.openxmlformats.org/presentationml/2006/ole">
            <p:oleObj spid="_x0000_s260098" name="公式" r:id="rId4" imgW="2336800" imgH="419100" progId="Equation.3">
              <p:embed/>
            </p:oleObj>
          </a:graphicData>
        </a:graphic>
      </p:graphicFrame>
      <p:pic>
        <p:nvPicPr>
          <p:cNvPr id="570375" name="Picture 7"/>
          <p:cNvPicPr>
            <a:picLocks noChangeAspect="1" noChangeArrowheads="1"/>
          </p:cNvPicPr>
          <p:nvPr/>
        </p:nvPicPr>
        <p:blipFill>
          <a:blip r:embed="rId5"/>
          <a:srcRect/>
          <a:stretch>
            <a:fillRect/>
          </a:stretch>
        </p:blipFill>
        <p:spPr bwMode="auto">
          <a:xfrm>
            <a:off x="1066800" y="2057400"/>
            <a:ext cx="6565900" cy="665163"/>
          </a:xfrm>
          <a:prstGeom prst="rect">
            <a:avLst/>
          </a:prstGeom>
          <a:noFill/>
          <a:ln w="9525">
            <a:noFill/>
            <a:miter lim="800000"/>
            <a:headEnd/>
            <a:tailEnd/>
          </a:ln>
        </p:spPr>
      </p:pic>
      <p:pic>
        <p:nvPicPr>
          <p:cNvPr id="570376" name="Picture 8"/>
          <p:cNvPicPr>
            <a:picLocks noChangeAspect="1" noChangeArrowheads="1"/>
          </p:cNvPicPr>
          <p:nvPr/>
        </p:nvPicPr>
        <p:blipFill>
          <a:blip r:embed="rId6"/>
          <a:srcRect/>
          <a:stretch>
            <a:fillRect/>
          </a:stretch>
        </p:blipFill>
        <p:spPr bwMode="auto">
          <a:xfrm>
            <a:off x="1600200" y="2774950"/>
            <a:ext cx="3851275" cy="547688"/>
          </a:xfrm>
          <a:prstGeom prst="rect">
            <a:avLst/>
          </a:prstGeom>
          <a:noFill/>
          <a:ln w="9525">
            <a:noFill/>
            <a:miter lim="800000"/>
            <a:headEnd/>
            <a:tailEnd/>
          </a:ln>
        </p:spPr>
      </p:pic>
      <p:pic>
        <p:nvPicPr>
          <p:cNvPr id="570379" name="Picture 11"/>
          <p:cNvPicPr>
            <a:picLocks noChangeAspect="1" noChangeArrowheads="1"/>
          </p:cNvPicPr>
          <p:nvPr/>
        </p:nvPicPr>
        <p:blipFill>
          <a:blip r:embed="rId7"/>
          <a:srcRect/>
          <a:stretch>
            <a:fillRect/>
          </a:stretch>
        </p:blipFill>
        <p:spPr bwMode="auto">
          <a:xfrm>
            <a:off x="381000" y="4724400"/>
            <a:ext cx="8534400" cy="665163"/>
          </a:xfrm>
          <a:prstGeom prst="rect">
            <a:avLst/>
          </a:prstGeom>
          <a:noFill/>
          <a:ln w="9525">
            <a:noFill/>
            <a:miter lim="800000"/>
            <a:headEnd/>
            <a:tailEnd/>
          </a:ln>
        </p:spPr>
      </p:pic>
      <p:sp>
        <p:nvSpPr>
          <p:cNvPr id="260102" name="矩形 1"/>
          <p:cNvSpPr>
            <a:spLocks noChangeArrowheads="1"/>
          </p:cNvSpPr>
          <p:nvPr/>
        </p:nvSpPr>
        <p:spPr bwMode="auto">
          <a:xfrm>
            <a:off x="360363" y="188913"/>
            <a:ext cx="8388350" cy="1384300"/>
          </a:xfrm>
          <a:prstGeom prst="rect">
            <a:avLst/>
          </a:prstGeom>
          <a:noFill/>
          <a:ln w="9525">
            <a:noFill/>
            <a:miter lim="800000"/>
            <a:headEnd/>
            <a:tailEnd/>
          </a:ln>
        </p:spPr>
        <p:txBody>
          <a:bodyPr>
            <a:spAutoFit/>
          </a:bodyPr>
          <a:lstStyle/>
          <a:p>
            <a:r>
              <a:rPr lang="en-US" altLang="zh-CN"/>
              <a:t>Example 5 try to work out the approximation of                with Trapezoid formula and Simpson formula and its truncation error.</a:t>
            </a:r>
            <a:endParaRPr lang="zh-CN" altLang="zh-CN"/>
          </a:p>
        </p:txBody>
      </p:sp>
      <p:sp>
        <p:nvSpPr>
          <p:cNvPr id="260103"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0104" name="Object 8"/>
          <p:cNvGraphicFramePr>
            <a:graphicFrameLocks noChangeAspect="1"/>
          </p:cNvGraphicFramePr>
          <p:nvPr/>
        </p:nvGraphicFramePr>
        <p:xfrm>
          <a:off x="7451725" y="34925"/>
          <a:ext cx="1296988" cy="681038"/>
        </p:xfrm>
        <a:graphic>
          <a:graphicData uri="http://schemas.openxmlformats.org/presentationml/2006/ole">
            <p:oleObj spid="_x0000_s260104" name="Equation" r:id="rId8" imgW="482391" imgH="380835" progId="">
              <p:embed/>
            </p:oleObj>
          </a:graphicData>
        </a:graphic>
      </p:graphicFrame>
      <p:sp>
        <p:nvSpPr>
          <p:cNvPr id="260105" name="矩形 4"/>
          <p:cNvSpPr>
            <a:spLocks noChangeArrowheads="1"/>
          </p:cNvSpPr>
          <p:nvPr/>
        </p:nvSpPr>
        <p:spPr bwMode="auto">
          <a:xfrm>
            <a:off x="360363" y="1573213"/>
            <a:ext cx="4932362" cy="523875"/>
          </a:xfrm>
          <a:prstGeom prst="rect">
            <a:avLst/>
          </a:prstGeom>
          <a:noFill/>
          <a:ln w="9525">
            <a:noFill/>
            <a:miter lim="800000"/>
            <a:headEnd/>
            <a:tailEnd/>
          </a:ln>
        </p:spPr>
        <p:txBody>
          <a:bodyPr>
            <a:spAutoFit/>
          </a:bodyPr>
          <a:lstStyle/>
          <a:p>
            <a:r>
              <a:rPr lang="en-US" altLang="zh-CN"/>
              <a:t>Solution: use Trapezoid formula:</a:t>
            </a:r>
            <a:endParaRPr lang="zh-CN" altLang="en-US"/>
          </a:p>
        </p:txBody>
      </p:sp>
      <p:sp>
        <p:nvSpPr>
          <p:cNvPr id="260106"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0107" name="Object 11"/>
          <p:cNvGraphicFramePr>
            <a:graphicFrameLocks noChangeAspect="1"/>
          </p:cNvGraphicFramePr>
          <p:nvPr/>
        </p:nvGraphicFramePr>
        <p:xfrm>
          <a:off x="5292725" y="1341438"/>
          <a:ext cx="3455988" cy="650875"/>
        </p:xfrm>
        <a:graphic>
          <a:graphicData uri="http://schemas.openxmlformats.org/presentationml/2006/ole">
            <p:oleObj spid="_x0000_s260107" name="Equation" r:id="rId9" imgW="1955800" imgH="419100" progId="">
              <p:embed/>
            </p:oleObj>
          </a:graphicData>
        </a:graphic>
      </p:graphicFrame>
      <p:sp>
        <p:nvSpPr>
          <p:cNvPr id="260108" name="矩形 7"/>
          <p:cNvSpPr>
            <a:spLocks noChangeArrowheads="1"/>
          </p:cNvSpPr>
          <p:nvPr/>
        </p:nvSpPr>
        <p:spPr bwMode="auto">
          <a:xfrm>
            <a:off x="539750" y="3325813"/>
            <a:ext cx="3344863" cy="523875"/>
          </a:xfrm>
          <a:prstGeom prst="rect">
            <a:avLst/>
          </a:prstGeom>
          <a:noFill/>
          <a:ln w="9525">
            <a:noFill/>
            <a:miter lim="800000"/>
            <a:headEnd/>
            <a:tailEnd/>
          </a:ln>
        </p:spPr>
        <p:txBody>
          <a:bodyPr wrap="none">
            <a:spAutoFit/>
          </a:bodyPr>
          <a:lstStyle/>
          <a:p>
            <a:r>
              <a:rPr lang="en-US" altLang="zh-CN"/>
              <a:t>So truncation error </a:t>
            </a:r>
            <a:r>
              <a:rPr lang="zh-CN" altLang="zh-CN"/>
              <a:t>：</a:t>
            </a:r>
            <a:endParaRPr lang="zh-CN" altLang="en-US"/>
          </a:p>
        </p:txBody>
      </p:sp>
      <p:sp>
        <p:nvSpPr>
          <p:cNvPr id="260109"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0110" name="Object 14"/>
          <p:cNvGraphicFramePr>
            <a:graphicFrameLocks noChangeAspect="1"/>
          </p:cNvGraphicFramePr>
          <p:nvPr/>
        </p:nvGraphicFramePr>
        <p:xfrm>
          <a:off x="3708400" y="3213100"/>
          <a:ext cx="4248150" cy="636588"/>
        </p:xfrm>
        <a:graphic>
          <a:graphicData uri="http://schemas.openxmlformats.org/presentationml/2006/ole">
            <p:oleObj spid="_x0000_s260110" name="Equation" r:id="rId10" imgW="2133600" imgH="457200" progId="">
              <p:embed/>
            </p:oleObj>
          </a:graphicData>
        </a:graphic>
      </p:graphicFrame>
      <p:sp>
        <p:nvSpPr>
          <p:cNvPr id="260111" name="矩形 10"/>
          <p:cNvSpPr>
            <a:spLocks noChangeArrowheads="1"/>
          </p:cNvSpPr>
          <p:nvPr/>
        </p:nvSpPr>
        <p:spPr bwMode="auto">
          <a:xfrm>
            <a:off x="436563" y="4005263"/>
            <a:ext cx="3803650" cy="522287"/>
          </a:xfrm>
          <a:prstGeom prst="rect">
            <a:avLst/>
          </a:prstGeom>
          <a:noFill/>
          <a:ln w="9525">
            <a:noFill/>
            <a:miter lim="800000"/>
            <a:headEnd/>
            <a:tailEnd/>
          </a:ln>
        </p:spPr>
        <p:txBody>
          <a:bodyPr wrap="none">
            <a:spAutoFit/>
          </a:bodyPr>
          <a:lstStyle/>
          <a:p>
            <a:r>
              <a:rPr lang="en-US" altLang="zh-CN"/>
              <a:t>Using Simpson formula: </a:t>
            </a:r>
            <a:endParaRPr lang="zh-CN" altLang="en-US"/>
          </a:p>
        </p:txBody>
      </p:sp>
      <p:sp>
        <p:nvSpPr>
          <p:cNvPr id="260112"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0113" name="Object 17"/>
          <p:cNvGraphicFramePr>
            <a:graphicFrameLocks noChangeAspect="1"/>
          </p:cNvGraphicFramePr>
          <p:nvPr/>
        </p:nvGraphicFramePr>
        <p:xfrm>
          <a:off x="4246563" y="3849688"/>
          <a:ext cx="4141787" cy="677862"/>
        </p:xfrm>
        <a:graphic>
          <a:graphicData uri="http://schemas.openxmlformats.org/presentationml/2006/ole">
            <p:oleObj spid="_x0000_s260113" name="Equation" r:id="rId11" imgW="2413000" imgH="482600" progId="">
              <p:embed/>
            </p:oleObj>
          </a:graphicData>
        </a:graphic>
      </p:graphicFrame>
      <p:sp>
        <p:nvSpPr>
          <p:cNvPr id="260114" name="矩形 13"/>
          <p:cNvSpPr>
            <a:spLocks noChangeArrowheads="1"/>
          </p:cNvSpPr>
          <p:nvPr/>
        </p:nvSpPr>
        <p:spPr bwMode="auto">
          <a:xfrm>
            <a:off x="187325" y="5661025"/>
            <a:ext cx="3344863" cy="523875"/>
          </a:xfrm>
          <a:prstGeom prst="rect">
            <a:avLst/>
          </a:prstGeom>
          <a:noFill/>
          <a:ln w="9525">
            <a:noFill/>
            <a:miter lim="800000"/>
            <a:headEnd/>
            <a:tailEnd/>
          </a:ln>
        </p:spPr>
        <p:txBody>
          <a:bodyPr wrap="none">
            <a:spAutoFit/>
          </a:bodyPr>
          <a:lstStyle/>
          <a:p>
            <a:r>
              <a:rPr lang="en-US" altLang="zh-CN"/>
              <a:t>So truncation error </a:t>
            </a:r>
            <a:r>
              <a:rPr lang="zh-CN" altLang="zh-CN"/>
              <a:t>：</a:t>
            </a:r>
            <a:endParaRPr lang="zh-CN"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70375"/>
                                        </p:tgtEl>
                                        <p:attrNameLst>
                                          <p:attrName>style.visibility</p:attrName>
                                        </p:attrNameLst>
                                      </p:cBhvr>
                                      <p:to>
                                        <p:strVal val="visible"/>
                                      </p:to>
                                    </p:set>
                                    <p:animEffect transition="in" filter="wipe(left)">
                                      <p:cBhvr>
                                        <p:cTn id="7" dur="500"/>
                                        <p:tgtEl>
                                          <p:spTgt spid="570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70376"/>
                                        </p:tgtEl>
                                        <p:attrNameLst>
                                          <p:attrName>style.visibility</p:attrName>
                                        </p:attrNameLst>
                                      </p:cBhvr>
                                      <p:to>
                                        <p:strVal val="visible"/>
                                      </p:to>
                                    </p:set>
                                    <p:animEffect transition="in" filter="wipe(left)">
                                      <p:cBhvr>
                                        <p:cTn id="12" dur="500"/>
                                        <p:tgtEl>
                                          <p:spTgt spid="5703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0379"/>
                                        </p:tgtEl>
                                        <p:attrNameLst>
                                          <p:attrName>style.visibility</p:attrName>
                                        </p:attrNameLst>
                                      </p:cBhvr>
                                      <p:to>
                                        <p:strVal val="visible"/>
                                      </p:to>
                                    </p:set>
                                    <p:animEffect transition="in" filter="wipe(left)">
                                      <p:cBhvr>
                                        <p:cTn id="17" dur="500"/>
                                        <p:tgtEl>
                                          <p:spTgt spid="5703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70370"/>
                                        </p:tgtEl>
                                        <p:attrNameLst>
                                          <p:attrName>style.visibility</p:attrName>
                                        </p:attrNameLst>
                                      </p:cBhvr>
                                      <p:to>
                                        <p:strVal val="visible"/>
                                      </p:to>
                                    </p:set>
                                    <p:animEffect transition="in" filter="wipe(left)">
                                      <p:cBhvr>
                                        <p:cTn id="22" dur="500"/>
                                        <p:tgtEl>
                                          <p:spTgt spid="570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Text Box 2"/>
          <p:cNvSpPr txBox="1">
            <a:spLocks noChangeArrowheads="1"/>
          </p:cNvSpPr>
          <p:nvPr/>
        </p:nvSpPr>
        <p:spPr bwMode="auto">
          <a:xfrm>
            <a:off x="381000" y="228600"/>
            <a:ext cx="8505825" cy="525463"/>
          </a:xfrm>
          <a:prstGeom prst="rect">
            <a:avLst/>
          </a:prstGeom>
          <a:noFill/>
          <a:ln w="9525">
            <a:noFill/>
            <a:miter lim="800000"/>
            <a:headEnd/>
            <a:tailEnd/>
          </a:ln>
        </p:spPr>
        <p:txBody>
          <a:bodyPr wrap="none" lIns="90000" tIns="46800" rIns="90000" bIns="46800">
            <a:spAutoFit/>
          </a:bodyPr>
          <a:lstStyle/>
          <a:p>
            <a:r>
              <a:rPr lang="en-US" altLang="zh-CN">
                <a:solidFill>
                  <a:srgbClr val="FF0000"/>
                </a:solidFill>
              </a:rPr>
              <a:t>4. the stability of Newton- Cotes formula (rounding error)</a:t>
            </a:r>
            <a:endParaRPr lang="zh-CN" altLang="zh-CN">
              <a:solidFill>
                <a:srgbClr val="FF0000"/>
              </a:solidFill>
            </a:endParaRPr>
          </a:p>
        </p:txBody>
      </p:sp>
      <p:graphicFrame>
        <p:nvGraphicFramePr>
          <p:cNvPr id="572419" name="Object 3"/>
          <p:cNvGraphicFramePr>
            <a:graphicFrameLocks noChangeAspect="1"/>
          </p:cNvGraphicFramePr>
          <p:nvPr/>
        </p:nvGraphicFramePr>
        <p:xfrm>
          <a:off x="1295400" y="1062038"/>
          <a:ext cx="4751388" cy="1223962"/>
        </p:xfrm>
        <a:graphic>
          <a:graphicData uri="http://schemas.openxmlformats.org/presentationml/2006/ole">
            <p:oleObj spid="_x0000_s262147" name="Equation" r:id="rId3" imgW="2159000" imgH="558800" progId="Equation.3">
              <p:embed/>
            </p:oleObj>
          </a:graphicData>
        </a:graphic>
      </p:graphicFrame>
      <p:sp>
        <p:nvSpPr>
          <p:cNvPr id="572420" name="Text Box 4"/>
          <p:cNvSpPr txBox="1">
            <a:spLocks noChangeArrowheads="1"/>
          </p:cNvSpPr>
          <p:nvPr/>
        </p:nvSpPr>
        <p:spPr bwMode="auto">
          <a:xfrm>
            <a:off x="442913" y="685800"/>
            <a:ext cx="2520950" cy="495300"/>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sz="2600" b="1" dirty="0">
                <a:latin typeface="+mn-lt"/>
              </a:rPr>
              <a:t>Cotes coefficient</a:t>
            </a:r>
            <a:endParaRPr lang="zh-CN" altLang="en-US" sz="2600" b="1" dirty="0">
              <a:latin typeface="+mn-lt"/>
            </a:endParaRPr>
          </a:p>
        </p:txBody>
      </p:sp>
      <p:sp>
        <p:nvSpPr>
          <p:cNvPr id="262149" name="矩形 1"/>
          <p:cNvSpPr>
            <a:spLocks noChangeArrowheads="1"/>
          </p:cNvSpPr>
          <p:nvPr/>
        </p:nvSpPr>
        <p:spPr bwMode="auto">
          <a:xfrm>
            <a:off x="442913" y="2044700"/>
            <a:ext cx="7585075" cy="954088"/>
          </a:xfrm>
          <a:prstGeom prst="rect">
            <a:avLst/>
          </a:prstGeom>
          <a:noFill/>
          <a:ln w="9525">
            <a:noFill/>
            <a:miter lim="800000"/>
            <a:headEnd/>
            <a:tailEnd/>
          </a:ln>
        </p:spPr>
        <p:txBody>
          <a:bodyPr>
            <a:spAutoFit/>
          </a:bodyPr>
          <a:lstStyle/>
          <a:p>
            <a:r>
              <a:rPr lang="en-US" altLang="zh-CN"/>
              <a:t>It is only related with the division of node       in integration section[a,b], has nothing to do with </a:t>
            </a:r>
            <a:endParaRPr lang="zh-CN" altLang="en-US"/>
          </a:p>
        </p:txBody>
      </p:sp>
      <p:sp>
        <p:nvSpPr>
          <p:cNvPr id="22" name="Text Box 8"/>
          <p:cNvSpPr txBox="1">
            <a:spLocks noChangeArrowheads="1"/>
          </p:cNvSpPr>
          <p:nvPr/>
        </p:nvSpPr>
        <p:spPr bwMode="auto">
          <a:xfrm>
            <a:off x="381000" y="3136900"/>
            <a:ext cx="5846763" cy="525463"/>
          </a:xfrm>
          <a:prstGeom prst="rect">
            <a:avLst/>
          </a:prstGeom>
          <a:noFill/>
          <a:ln w="9525">
            <a:noFill/>
            <a:miter lim="800000"/>
            <a:headEnd/>
            <a:tailEnd/>
          </a:ln>
        </p:spPr>
        <p:txBody>
          <a:bodyPr wrap="none" lIns="90000" tIns="46800" rIns="90000" bIns="46800">
            <a:spAutoFit/>
          </a:bodyPr>
          <a:lstStyle/>
          <a:p>
            <a:r>
              <a:rPr lang="en-US" altLang="zh-CN"/>
              <a:t>Its value could be accurately confirmed</a:t>
            </a:r>
            <a:endParaRPr lang="zh-CN" altLang="zh-CN"/>
          </a:p>
        </p:txBody>
      </p:sp>
      <p:sp>
        <p:nvSpPr>
          <p:cNvPr id="262151" name="Rectangle 5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2152" name="Object 8"/>
          <p:cNvGraphicFramePr>
            <a:graphicFrameLocks noChangeAspect="1"/>
          </p:cNvGraphicFramePr>
          <p:nvPr/>
        </p:nvGraphicFramePr>
        <p:xfrm>
          <a:off x="6516688" y="2044700"/>
          <a:ext cx="576262" cy="476250"/>
        </p:xfrm>
        <a:graphic>
          <a:graphicData uri="http://schemas.openxmlformats.org/presentationml/2006/ole">
            <p:oleObj spid="_x0000_s262152" name="Equation" r:id="rId4" imgW="164957" imgH="241091" progId="">
              <p:embed/>
            </p:oleObj>
          </a:graphicData>
        </a:graphic>
      </p:graphicFrame>
      <p:sp>
        <p:nvSpPr>
          <p:cNvPr id="262153" name="Rectangle 5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2154" name="Object 10"/>
          <p:cNvGraphicFramePr>
            <a:graphicFrameLocks noChangeAspect="1"/>
          </p:cNvGraphicFramePr>
          <p:nvPr/>
        </p:nvGraphicFramePr>
        <p:xfrm>
          <a:off x="7308850" y="2520950"/>
          <a:ext cx="719138" cy="381000"/>
        </p:xfrm>
        <a:graphic>
          <a:graphicData uri="http://schemas.openxmlformats.org/presentationml/2006/ole">
            <p:oleObj spid="_x0000_s262154" name="Equation" r:id="rId5" imgW="342751" imgH="203112" progId="">
              <p:embed/>
            </p:oleObj>
          </a:graphicData>
        </a:graphic>
      </p:graphicFrame>
      <p:sp>
        <p:nvSpPr>
          <p:cNvPr id="262155" name="矩形 6"/>
          <p:cNvSpPr>
            <a:spLocks noChangeArrowheads="1"/>
          </p:cNvSpPr>
          <p:nvPr/>
        </p:nvSpPr>
        <p:spPr bwMode="auto">
          <a:xfrm>
            <a:off x="442913" y="3603625"/>
            <a:ext cx="8443912" cy="3970338"/>
          </a:xfrm>
          <a:prstGeom prst="rect">
            <a:avLst/>
          </a:prstGeom>
          <a:noFill/>
          <a:ln w="9525">
            <a:noFill/>
            <a:miter lim="800000"/>
            <a:headEnd/>
            <a:tailEnd/>
          </a:ln>
        </p:spPr>
        <p:txBody>
          <a:bodyPr>
            <a:spAutoFit/>
          </a:bodyPr>
          <a:lstStyle/>
          <a:p>
            <a:r>
              <a:rPr lang="en-US" altLang="zh-CN"/>
              <a:t>Considering of the rounding error of Newton-Cotes formula integration is mainly caused by the calculation of</a:t>
            </a:r>
          </a:p>
          <a:p>
            <a:r>
              <a:rPr lang="en-US" altLang="zh-CN"/>
              <a:t>            , We only need to discuss the formula influence of rounding error on            . Assume that             is accurate</a:t>
            </a:r>
            <a:r>
              <a:rPr lang="zh-CN" altLang="zh-CN"/>
              <a:t>，</a:t>
            </a:r>
            <a:endParaRPr lang="en-US" altLang="zh-CN"/>
          </a:p>
          <a:p>
            <a:r>
              <a:rPr lang="en-US" altLang="zh-CN"/>
              <a:t>          can be treated as approximate value of </a:t>
            </a:r>
            <a:r>
              <a:rPr lang="zh-CN" altLang="zh-CN"/>
              <a:t>（</a:t>
            </a:r>
            <a:r>
              <a:rPr lang="en-US" altLang="zh-CN"/>
              <a:t>calculating value).</a:t>
            </a:r>
            <a:endParaRPr lang="zh-CN" altLang="zh-CN"/>
          </a:p>
          <a:p>
            <a:endParaRPr lang="en-US" altLang="zh-CN"/>
          </a:p>
          <a:p>
            <a:endParaRPr lang="en-US" altLang="zh-CN"/>
          </a:p>
          <a:p>
            <a:endParaRPr lang="zh-CN" altLang="en-US"/>
          </a:p>
        </p:txBody>
      </p:sp>
      <p:sp>
        <p:nvSpPr>
          <p:cNvPr id="262156" name="Rectangle 7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2157" name="Object 13"/>
          <p:cNvGraphicFramePr>
            <a:graphicFrameLocks noChangeAspect="1"/>
          </p:cNvGraphicFramePr>
          <p:nvPr/>
        </p:nvGraphicFramePr>
        <p:xfrm>
          <a:off x="461963" y="4598988"/>
          <a:ext cx="1014412" cy="485775"/>
        </p:xfrm>
        <a:graphic>
          <a:graphicData uri="http://schemas.openxmlformats.org/presentationml/2006/ole">
            <p:oleObj spid="_x0000_s262157" name="Equation" r:id="rId6" imgW="393529" imgH="228501" progId="">
              <p:embed/>
            </p:oleObj>
          </a:graphicData>
        </a:graphic>
      </p:graphicFrame>
      <p:graphicFrame>
        <p:nvGraphicFramePr>
          <p:cNvPr id="262158" name="Object 14"/>
          <p:cNvGraphicFramePr>
            <a:graphicFrameLocks noChangeAspect="1"/>
          </p:cNvGraphicFramePr>
          <p:nvPr/>
        </p:nvGraphicFramePr>
        <p:xfrm>
          <a:off x="6156325" y="4941888"/>
          <a:ext cx="1014413" cy="485775"/>
        </p:xfrm>
        <a:graphic>
          <a:graphicData uri="http://schemas.openxmlformats.org/presentationml/2006/ole">
            <p:oleObj spid="_x0000_s262158" name="Equation" r:id="rId7" imgW="393529" imgH="228501" progId="">
              <p:embed/>
            </p:oleObj>
          </a:graphicData>
        </a:graphic>
      </p:graphicFrame>
      <p:graphicFrame>
        <p:nvGraphicFramePr>
          <p:cNvPr id="262159" name="Object 15"/>
          <p:cNvGraphicFramePr>
            <a:graphicFrameLocks noChangeAspect="1"/>
          </p:cNvGraphicFramePr>
          <p:nvPr/>
        </p:nvGraphicFramePr>
        <p:xfrm>
          <a:off x="3221038" y="4941888"/>
          <a:ext cx="1014412" cy="485775"/>
        </p:xfrm>
        <a:graphic>
          <a:graphicData uri="http://schemas.openxmlformats.org/presentationml/2006/ole">
            <p:oleObj spid="_x0000_s262159" name="Equation" r:id="rId8" imgW="393529" imgH="228501" progId="">
              <p:embed/>
            </p:oleObj>
          </a:graphicData>
        </a:graphic>
      </p:graphicFrame>
      <p:sp>
        <p:nvSpPr>
          <p:cNvPr id="262160" name="Rectangle 7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2161" name="Object 17"/>
          <p:cNvGraphicFramePr>
            <a:graphicFrameLocks noChangeAspect="1"/>
          </p:cNvGraphicFramePr>
          <p:nvPr/>
        </p:nvGraphicFramePr>
        <p:xfrm>
          <a:off x="444500" y="5321300"/>
          <a:ext cx="887413" cy="533400"/>
        </p:xfrm>
        <a:graphic>
          <a:graphicData uri="http://schemas.openxmlformats.org/presentationml/2006/ole">
            <p:oleObj spid="_x0000_s262161" name="Equation" r:id="rId9" imgW="393529" imgH="253890" progId="">
              <p:embed/>
            </p:oleObj>
          </a:graphicData>
        </a:graphic>
      </p:graphicFrame>
      <p:sp>
        <p:nvSpPr>
          <p:cNvPr id="262162" name="Rectangle 7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2163" name="Object 19"/>
          <p:cNvGraphicFramePr>
            <a:graphicFrameLocks noChangeAspect="1"/>
          </p:cNvGraphicFramePr>
          <p:nvPr/>
        </p:nvGraphicFramePr>
        <p:xfrm>
          <a:off x="7140575" y="5351463"/>
          <a:ext cx="863600" cy="474662"/>
        </p:xfrm>
        <a:graphic>
          <a:graphicData uri="http://schemas.openxmlformats.org/presentationml/2006/ole">
            <p:oleObj spid="_x0000_s262163" name="Equation" r:id="rId10" imgW="393529" imgH="228501"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2418"/>
                                        </p:tgtEl>
                                        <p:attrNameLst>
                                          <p:attrName>style.visibility</p:attrName>
                                        </p:attrNameLst>
                                      </p:cBhvr>
                                      <p:to>
                                        <p:strVal val="visible"/>
                                      </p:to>
                                    </p:set>
                                    <p:animEffect transition="in" filter="wipe(left)">
                                      <p:cBhvr>
                                        <p:cTn id="7" dur="500"/>
                                        <p:tgtEl>
                                          <p:spTgt spid="5724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2420"/>
                                        </p:tgtEl>
                                        <p:attrNameLst>
                                          <p:attrName>style.visibility</p:attrName>
                                        </p:attrNameLst>
                                      </p:cBhvr>
                                      <p:to>
                                        <p:strVal val="visible"/>
                                      </p:to>
                                    </p:set>
                                    <p:animEffect transition="in" filter="wipe(left)">
                                      <p:cBhvr>
                                        <p:cTn id="12" dur="500"/>
                                        <p:tgtEl>
                                          <p:spTgt spid="5724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2419"/>
                                        </p:tgtEl>
                                        <p:attrNameLst>
                                          <p:attrName>style.visibility</p:attrName>
                                        </p:attrNameLst>
                                      </p:cBhvr>
                                      <p:to>
                                        <p:strVal val="visible"/>
                                      </p:to>
                                    </p:set>
                                    <p:animEffect transition="in" filter="wipe(left)">
                                      <p:cBhvr>
                                        <p:cTn id="17" dur="500"/>
                                        <p:tgtEl>
                                          <p:spTgt spid="5724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8" grpId="0" autoUpdateAnimBg="0"/>
      <p:bldP spid="572420" grpId="0" autoUpdateAnimBg="0"/>
      <p:bldP spid="2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Rot="1" noChangeAspect="1" noMove="1" noResize="1" noEditPoints="1" noAdjustHandles="1" noChangeArrowheads="1" noChangeShapeType="1" noTextEdit="1"/>
          </p:cNvSpPr>
          <p:nvPr/>
        </p:nvSpPr>
        <p:spPr>
          <a:xfrm>
            <a:off x="1649880" y="1124744"/>
            <a:ext cx="4866336" cy="533800"/>
          </a:xfrm>
          <a:prstGeom prst="rect">
            <a:avLst/>
          </a:prstGeom>
          <a:blipFill rotWithShape="1">
            <a:blip r:embed="rId3"/>
            <a:stretch>
              <a:fillRect/>
            </a:stretch>
          </a:blipFill>
        </p:spPr>
        <p:txBody>
          <a:bodyPr/>
          <a:lstStyle/>
          <a:p>
            <a:pPr>
              <a:defRPr/>
            </a:pPr>
            <a:r>
              <a:rPr lang="zh-CN" altLang="en-US">
                <a:noFill/>
              </a:rPr>
              <a:t> </a:t>
            </a:r>
          </a:p>
        </p:txBody>
      </p:sp>
      <p:sp>
        <p:nvSpPr>
          <p:cNvPr id="12" name="Text Box 16"/>
          <p:cNvSpPr txBox="1">
            <a:spLocks noChangeArrowheads="1"/>
          </p:cNvSpPr>
          <p:nvPr/>
        </p:nvSpPr>
        <p:spPr bwMode="auto">
          <a:xfrm>
            <a:off x="611188" y="4437063"/>
            <a:ext cx="2824162" cy="525462"/>
          </a:xfrm>
          <a:prstGeom prst="rect">
            <a:avLst/>
          </a:prstGeom>
          <a:noFill/>
          <a:ln w="9525">
            <a:noFill/>
            <a:miter lim="800000"/>
            <a:headEnd/>
            <a:tailEnd/>
          </a:ln>
        </p:spPr>
        <p:txBody>
          <a:bodyPr wrap="none" lIns="90000" tIns="46800" rIns="90000" bIns="46800">
            <a:spAutoFit/>
          </a:bodyPr>
          <a:lstStyle/>
          <a:p>
            <a:r>
              <a:rPr lang="en-US" altLang="zh-CN"/>
              <a:t> theoretical value :</a:t>
            </a:r>
            <a:endParaRPr lang="zh-CN" altLang="en-US"/>
          </a:p>
        </p:txBody>
      </p:sp>
      <p:sp>
        <p:nvSpPr>
          <p:cNvPr id="15" name="Text Box 14"/>
          <p:cNvSpPr txBox="1">
            <a:spLocks noChangeArrowheads="1"/>
          </p:cNvSpPr>
          <p:nvPr/>
        </p:nvSpPr>
        <p:spPr bwMode="auto">
          <a:xfrm>
            <a:off x="982663" y="2020888"/>
            <a:ext cx="1136650" cy="525462"/>
          </a:xfrm>
          <a:prstGeom prst="rect">
            <a:avLst/>
          </a:prstGeom>
          <a:noFill/>
          <a:ln w="9525">
            <a:noFill/>
            <a:miter lim="800000"/>
            <a:headEnd/>
            <a:tailEnd/>
          </a:ln>
        </p:spPr>
        <p:txBody>
          <a:bodyPr wrap="none" lIns="90000" tIns="46800" rIns="90000" bIns="46800">
            <a:spAutoFit/>
          </a:bodyPr>
          <a:lstStyle/>
          <a:p>
            <a:r>
              <a:rPr lang="en-US" altLang="zh-CN"/>
              <a:t>We set</a:t>
            </a:r>
            <a:endParaRPr lang="zh-CN" altLang="en-US"/>
          </a:p>
        </p:txBody>
      </p:sp>
      <p:graphicFrame>
        <p:nvGraphicFramePr>
          <p:cNvPr id="16" name="Object 5"/>
          <p:cNvGraphicFramePr>
            <a:graphicFrameLocks noChangeAspect="1"/>
          </p:cNvGraphicFramePr>
          <p:nvPr/>
        </p:nvGraphicFramePr>
        <p:xfrm>
          <a:off x="2100263" y="2020888"/>
          <a:ext cx="387350" cy="527050"/>
        </p:xfrm>
        <a:graphic>
          <a:graphicData uri="http://schemas.openxmlformats.org/presentationml/2006/ole">
            <p:oleObj spid="_x0000_s263173" name="Equation" r:id="rId4" imgW="177646" imgH="241091" progId="Equation.3">
              <p:embed/>
            </p:oleObj>
          </a:graphicData>
        </a:graphic>
      </p:graphicFrame>
      <p:graphicFrame>
        <p:nvGraphicFramePr>
          <p:cNvPr id="17" name="Object 6"/>
          <p:cNvGraphicFramePr>
            <a:graphicFrameLocks noChangeAspect="1"/>
          </p:cNvGraphicFramePr>
          <p:nvPr/>
        </p:nvGraphicFramePr>
        <p:xfrm>
          <a:off x="2573338" y="1811338"/>
          <a:ext cx="3046412" cy="944562"/>
        </p:xfrm>
        <a:graphic>
          <a:graphicData uri="http://schemas.openxmlformats.org/presentationml/2006/ole">
            <p:oleObj spid="_x0000_s263174" name="Equation" r:id="rId5" imgW="1384300" imgH="431800" progId="Equation.3">
              <p:embed/>
            </p:oleObj>
          </a:graphicData>
        </a:graphic>
      </p:graphicFrame>
      <p:sp>
        <p:nvSpPr>
          <p:cNvPr id="18" name="矩形 17"/>
          <p:cNvSpPr>
            <a:spLocks noRot="1" noChangeAspect="1" noMove="1" noResize="1" noEditPoints="1" noAdjustHandles="1" noChangeArrowheads="1" noChangeShapeType="1" noTextEdit="1"/>
          </p:cNvSpPr>
          <p:nvPr/>
        </p:nvSpPr>
        <p:spPr>
          <a:xfrm>
            <a:off x="981948" y="2746442"/>
            <a:ext cx="7982540" cy="523220"/>
          </a:xfrm>
          <a:prstGeom prst="rect">
            <a:avLst/>
          </a:prstGeom>
          <a:blipFill rotWithShape="1">
            <a:blip r:embed="rId6"/>
            <a:stretch>
              <a:fillRect/>
            </a:stretch>
          </a:blipFill>
        </p:spPr>
        <p:txBody>
          <a:bodyPr/>
          <a:lstStyle/>
          <a:p>
            <a:pPr>
              <a:defRPr/>
            </a:pPr>
            <a:r>
              <a:rPr lang="zh-CN" altLang="en-US">
                <a:noFill/>
              </a:rPr>
              <a:t> </a:t>
            </a:r>
          </a:p>
        </p:txBody>
      </p:sp>
      <p:graphicFrame>
        <p:nvGraphicFramePr>
          <p:cNvPr id="19" name="Object 8"/>
          <p:cNvGraphicFramePr>
            <a:graphicFrameLocks noChangeAspect="1"/>
          </p:cNvGraphicFramePr>
          <p:nvPr/>
        </p:nvGraphicFramePr>
        <p:xfrm>
          <a:off x="3925888" y="4430713"/>
          <a:ext cx="387350" cy="496887"/>
        </p:xfrm>
        <a:graphic>
          <a:graphicData uri="http://schemas.openxmlformats.org/presentationml/2006/ole">
            <p:oleObj spid="_x0000_s263176" name="Equation" r:id="rId7" imgW="177646" imgH="228402" progId="Equation.3">
              <p:embed/>
            </p:oleObj>
          </a:graphicData>
        </a:graphic>
      </p:graphicFrame>
      <p:graphicFrame>
        <p:nvGraphicFramePr>
          <p:cNvPr id="20" name="Object 9"/>
          <p:cNvGraphicFramePr>
            <a:graphicFrameLocks noChangeAspect="1"/>
          </p:cNvGraphicFramePr>
          <p:nvPr/>
        </p:nvGraphicFramePr>
        <p:xfrm>
          <a:off x="4211638" y="4227513"/>
          <a:ext cx="3046412" cy="944562"/>
        </p:xfrm>
        <a:graphic>
          <a:graphicData uri="http://schemas.openxmlformats.org/presentationml/2006/ole">
            <p:oleObj spid="_x0000_s263177" name="Equation" r:id="rId8" imgW="1384300" imgH="431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42" name="Object 2"/>
          <p:cNvGraphicFramePr>
            <a:graphicFrameLocks noChangeAspect="1"/>
          </p:cNvGraphicFramePr>
          <p:nvPr/>
        </p:nvGraphicFramePr>
        <p:xfrm>
          <a:off x="2209800" y="1454150"/>
          <a:ext cx="2514600" cy="944563"/>
        </p:xfrm>
        <a:graphic>
          <a:graphicData uri="http://schemas.openxmlformats.org/presentationml/2006/ole">
            <p:oleObj spid="_x0000_s264194" name="Equation" r:id="rId3" imgW="1143000" imgH="431800" progId="Equation.3">
              <p:embed/>
            </p:oleObj>
          </a:graphicData>
        </a:graphic>
      </p:graphicFrame>
      <p:graphicFrame>
        <p:nvGraphicFramePr>
          <p:cNvPr id="573443" name="Object 3"/>
          <p:cNvGraphicFramePr>
            <a:graphicFrameLocks noChangeAspect="1"/>
          </p:cNvGraphicFramePr>
          <p:nvPr/>
        </p:nvGraphicFramePr>
        <p:xfrm>
          <a:off x="2149475" y="2292350"/>
          <a:ext cx="2879725" cy="944563"/>
        </p:xfrm>
        <a:graphic>
          <a:graphicData uri="http://schemas.openxmlformats.org/presentationml/2006/ole">
            <p:oleObj spid="_x0000_s264195" name="Equation" r:id="rId4" imgW="1307532" imgH="431613" progId="Equation.3">
              <p:embed/>
            </p:oleObj>
          </a:graphicData>
        </a:graphic>
      </p:graphicFrame>
      <p:graphicFrame>
        <p:nvGraphicFramePr>
          <p:cNvPr id="573444" name="Object 4"/>
          <p:cNvGraphicFramePr>
            <a:graphicFrameLocks noChangeAspect="1"/>
          </p:cNvGraphicFramePr>
          <p:nvPr/>
        </p:nvGraphicFramePr>
        <p:xfrm>
          <a:off x="1027113" y="2470150"/>
          <a:ext cx="1138237" cy="614363"/>
        </p:xfrm>
        <a:graphic>
          <a:graphicData uri="http://schemas.openxmlformats.org/presentationml/2006/ole">
            <p:oleObj spid="_x0000_s264196" name="Equation" r:id="rId5" imgW="520474" imgH="279279" progId="Equation.3">
              <p:embed/>
            </p:oleObj>
          </a:graphicData>
        </a:graphic>
      </p:graphicFrame>
      <p:graphicFrame>
        <p:nvGraphicFramePr>
          <p:cNvPr id="573445" name="Object 5"/>
          <p:cNvGraphicFramePr>
            <a:graphicFrameLocks noChangeAspect="1"/>
          </p:cNvGraphicFramePr>
          <p:nvPr/>
        </p:nvGraphicFramePr>
        <p:xfrm>
          <a:off x="2230438" y="3130550"/>
          <a:ext cx="2655887" cy="944563"/>
        </p:xfrm>
        <a:graphic>
          <a:graphicData uri="http://schemas.openxmlformats.org/presentationml/2006/ole">
            <p:oleObj spid="_x0000_s264197" name="Equation" r:id="rId6" imgW="1206500" imgH="431800" progId="Equation.3">
              <p:embed/>
            </p:oleObj>
          </a:graphicData>
        </a:graphic>
      </p:graphicFrame>
      <p:graphicFrame>
        <p:nvGraphicFramePr>
          <p:cNvPr id="573446" name="Object 6"/>
          <p:cNvGraphicFramePr>
            <a:graphicFrameLocks noChangeAspect="1"/>
          </p:cNvGraphicFramePr>
          <p:nvPr/>
        </p:nvGraphicFramePr>
        <p:xfrm>
          <a:off x="5943600" y="3389313"/>
          <a:ext cx="2041525" cy="500062"/>
        </p:xfrm>
        <a:graphic>
          <a:graphicData uri="http://schemas.openxmlformats.org/presentationml/2006/ole">
            <p:oleObj spid="_x0000_s264198" name="Equation" r:id="rId7" imgW="927100" imgH="228600" progId="Equation.3">
              <p:embed/>
            </p:oleObj>
          </a:graphicData>
        </a:graphic>
      </p:graphicFrame>
      <p:graphicFrame>
        <p:nvGraphicFramePr>
          <p:cNvPr id="573453" name="Object 7"/>
          <p:cNvGraphicFramePr>
            <a:graphicFrameLocks noChangeAspect="1"/>
          </p:cNvGraphicFramePr>
          <p:nvPr/>
        </p:nvGraphicFramePr>
        <p:xfrm>
          <a:off x="1276350" y="762000"/>
          <a:ext cx="998538" cy="527050"/>
        </p:xfrm>
        <a:graphic>
          <a:graphicData uri="http://schemas.openxmlformats.org/presentationml/2006/ole">
            <p:oleObj spid="_x0000_s264199" name="Equation" r:id="rId8" imgW="457200" imgH="241300" progId="Equation.3">
              <p:embed/>
            </p:oleObj>
          </a:graphicData>
        </a:graphic>
      </p:graphicFrame>
      <p:graphicFrame>
        <p:nvGraphicFramePr>
          <p:cNvPr id="573454" name="Object 8"/>
          <p:cNvGraphicFramePr>
            <a:graphicFrameLocks noChangeAspect="1"/>
          </p:cNvGraphicFramePr>
          <p:nvPr/>
        </p:nvGraphicFramePr>
        <p:xfrm>
          <a:off x="2214563" y="609600"/>
          <a:ext cx="4414837" cy="944563"/>
        </p:xfrm>
        <a:graphic>
          <a:graphicData uri="http://schemas.openxmlformats.org/presentationml/2006/ole">
            <p:oleObj spid="_x0000_s264200" name="Equation" r:id="rId9" imgW="2006600" imgH="431800" progId="Equation.3">
              <p:embed/>
            </p:oleObj>
          </a:graphicData>
        </a:graphic>
      </p:graphicFrame>
      <p:sp>
        <p:nvSpPr>
          <p:cNvPr id="2" name="矩形 1"/>
          <p:cNvSpPr>
            <a:spLocks noRot="1" noChangeAspect="1" noMove="1" noResize="1" noEditPoints="1" noAdjustHandles="1" noChangeArrowheads="1" noChangeShapeType="1" noTextEdit="1"/>
          </p:cNvSpPr>
          <p:nvPr/>
        </p:nvSpPr>
        <p:spPr>
          <a:xfrm>
            <a:off x="251520" y="260648"/>
            <a:ext cx="3707362" cy="523220"/>
          </a:xfrm>
          <a:prstGeom prst="rect">
            <a:avLst/>
          </a:prstGeom>
          <a:blipFill rotWithShape="1">
            <a:blip r:embed="rId10"/>
            <a:stretch>
              <a:fillRect/>
            </a:stretch>
          </a:blipFill>
        </p:spPr>
        <p:txBody>
          <a:bodyPr/>
          <a:lstStyle/>
          <a:p>
            <a:pPr>
              <a:defRPr/>
            </a:pPr>
            <a:r>
              <a:rPr lang="zh-CN" altLang="en-US">
                <a:noFill/>
              </a:rPr>
              <a:t> </a:t>
            </a:r>
          </a:p>
        </p:txBody>
      </p:sp>
      <p:sp>
        <p:nvSpPr>
          <p:cNvPr id="3" name="矩形 2"/>
          <p:cNvSpPr>
            <a:spLocks noRot="1" noChangeAspect="1" noMove="1" noResize="1" noEditPoints="1" noAdjustHandles="1" noChangeArrowheads="1" noChangeShapeType="1" noTextEdit="1"/>
          </p:cNvSpPr>
          <p:nvPr/>
        </p:nvSpPr>
        <p:spPr>
          <a:xfrm>
            <a:off x="5508105" y="1484784"/>
            <a:ext cx="3528392" cy="1693028"/>
          </a:xfrm>
          <a:prstGeom prst="rect">
            <a:avLst/>
          </a:prstGeom>
          <a:blipFill rotWithShape="1">
            <a:blip r:embed="rId11"/>
            <a:stretch>
              <a:fillRect/>
            </a:stretch>
          </a:blipFill>
        </p:spPr>
        <p:txBody>
          <a:bodyPr/>
          <a:lstStyle/>
          <a:p>
            <a:pPr>
              <a:defRPr/>
            </a:pPr>
            <a:r>
              <a:rPr lang="zh-CN" altLang="en-US">
                <a:noFill/>
              </a:rPr>
              <a:t> </a:t>
            </a:r>
          </a:p>
        </p:txBody>
      </p:sp>
      <p:sp>
        <p:nvSpPr>
          <p:cNvPr id="4" name="矩形 3"/>
          <p:cNvSpPr>
            <a:spLocks noRot="1" noChangeAspect="1" noMove="1" noResize="1" noEditPoints="1" noAdjustHandles="1" noChangeArrowheads="1" noChangeShapeType="1" noTextEdit="1"/>
          </p:cNvSpPr>
          <p:nvPr/>
        </p:nvSpPr>
        <p:spPr>
          <a:xfrm>
            <a:off x="1115616" y="4077072"/>
            <a:ext cx="3939925" cy="625364"/>
          </a:xfrm>
          <a:prstGeom prst="rect">
            <a:avLst/>
          </a:prstGeom>
          <a:blipFill rotWithShape="1">
            <a:blip r:embed="rId12"/>
            <a:stretch>
              <a:fillRect/>
            </a:stretch>
          </a:blipFill>
        </p:spPr>
        <p:txBody>
          <a:bodyPr/>
          <a:lstStyle/>
          <a:p>
            <a:pPr>
              <a:defRPr/>
            </a:pPr>
            <a:r>
              <a:rPr lang="zh-CN" altLang="en-US">
                <a:noFill/>
              </a:rPr>
              <a:t> </a:t>
            </a:r>
          </a:p>
        </p:txBody>
      </p:sp>
      <p:graphicFrame>
        <p:nvGraphicFramePr>
          <p:cNvPr id="5" name="Object 12"/>
          <p:cNvGraphicFramePr>
            <a:graphicFrameLocks noChangeAspect="1"/>
          </p:cNvGraphicFramePr>
          <p:nvPr/>
        </p:nvGraphicFramePr>
        <p:xfrm>
          <a:off x="1571625" y="4975225"/>
          <a:ext cx="1136650" cy="614363"/>
        </p:xfrm>
        <a:graphic>
          <a:graphicData uri="http://schemas.openxmlformats.org/presentationml/2006/ole">
            <p:oleObj spid="_x0000_s264204" name="Equation" r:id="rId13" imgW="520474" imgH="279279" progId="Equation.3">
              <p:embed/>
            </p:oleObj>
          </a:graphicData>
        </a:graphic>
      </p:graphicFrame>
      <p:graphicFrame>
        <p:nvGraphicFramePr>
          <p:cNvPr id="6" name="Object 13"/>
          <p:cNvGraphicFramePr>
            <a:graphicFrameLocks noChangeAspect="1"/>
          </p:cNvGraphicFramePr>
          <p:nvPr/>
        </p:nvGraphicFramePr>
        <p:xfrm>
          <a:off x="2728913" y="4797425"/>
          <a:ext cx="2459037" cy="944563"/>
        </p:xfrm>
        <a:graphic>
          <a:graphicData uri="http://schemas.openxmlformats.org/presentationml/2006/ole">
            <p:oleObj spid="_x0000_s264205" name="Equation" r:id="rId14" imgW="1117600" imgH="431800" progId="Equation.3">
              <p:embed/>
            </p:oleObj>
          </a:graphicData>
        </a:graphic>
      </p:graphicFrame>
      <p:graphicFrame>
        <p:nvGraphicFramePr>
          <p:cNvPr id="7" name="Object 14"/>
          <p:cNvGraphicFramePr>
            <a:graphicFrameLocks noChangeAspect="1"/>
          </p:cNvGraphicFramePr>
          <p:nvPr/>
        </p:nvGraphicFramePr>
        <p:xfrm>
          <a:off x="5305425" y="5095875"/>
          <a:ext cx="1425575" cy="441325"/>
        </p:xfrm>
        <a:graphic>
          <a:graphicData uri="http://schemas.openxmlformats.org/presentationml/2006/ole">
            <p:oleObj spid="_x0000_s264206" name="Equation" r:id="rId15" imgW="647419" imgH="203112" progId="Equation.3">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73453"/>
                                        </p:tgtEl>
                                        <p:attrNameLst>
                                          <p:attrName>style.visibility</p:attrName>
                                        </p:attrNameLst>
                                      </p:cBhvr>
                                      <p:to>
                                        <p:strVal val="visible"/>
                                      </p:to>
                                    </p:set>
                                    <p:animEffect transition="in" filter="wipe(left)">
                                      <p:cBhvr>
                                        <p:cTn id="7" dur="500"/>
                                        <p:tgtEl>
                                          <p:spTgt spid="5734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73454"/>
                                        </p:tgtEl>
                                        <p:attrNameLst>
                                          <p:attrName>style.visibility</p:attrName>
                                        </p:attrNameLst>
                                      </p:cBhvr>
                                      <p:to>
                                        <p:strVal val="visible"/>
                                      </p:to>
                                    </p:set>
                                    <p:animEffect transition="in" filter="wipe(left)">
                                      <p:cBhvr>
                                        <p:cTn id="12" dur="500"/>
                                        <p:tgtEl>
                                          <p:spTgt spid="5734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3442"/>
                                        </p:tgtEl>
                                        <p:attrNameLst>
                                          <p:attrName>style.visibility</p:attrName>
                                        </p:attrNameLst>
                                      </p:cBhvr>
                                      <p:to>
                                        <p:strVal val="visible"/>
                                      </p:to>
                                    </p:set>
                                    <p:animEffect transition="in" filter="wipe(left)">
                                      <p:cBhvr>
                                        <p:cTn id="17" dur="500"/>
                                        <p:tgtEl>
                                          <p:spTgt spid="5734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73444"/>
                                        </p:tgtEl>
                                        <p:attrNameLst>
                                          <p:attrName>style.visibility</p:attrName>
                                        </p:attrNameLst>
                                      </p:cBhvr>
                                      <p:to>
                                        <p:strVal val="visible"/>
                                      </p:to>
                                    </p:set>
                                    <p:animEffect transition="in" filter="wipe(left)">
                                      <p:cBhvr>
                                        <p:cTn id="22" dur="500"/>
                                        <p:tgtEl>
                                          <p:spTgt spid="5734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73443"/>
                                        </p:tgtEl>
                                        <p:attrNameLst>
                                          <p:attrName>style.visibility</p:attrName>
                                        </p:attrNameLst>
                                      </p:cBhvr>
                                      <p:to>
                                        <p:strVal val="visible"/>
                                      </p:to>
                                    </p:set>
                                    <p:animEffect transition="in" filter="wipe(left)">
                                      <p:cBhvr>
                                        <p:cTn id="27" dur="500"/>
                                        <p:tgtEl>
                                          <p:spTgt spid="5734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73445"/>
                                        </p:tgtEl>
                                        <p:attrNameLst>
                                          <p:attrName>style.visibility</p:attrName>
                                        </p:attrNameLst>
                                      </p:cBhvr>
                                      <p:to>
                                        <p:strVal val="visible"/>
                                      </p:to>
                                    </p:set>
                                    <p:animEffect transition="in" filter="wipe(left)">
                                      <p:cBhvr>
                                        <p:cTn id="32" dur="500"/>
                                        <p:tgtEl>
                                          <p:spTgt spid="5734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73446"/>
                                        </p:tgtEl>
                                        <p:attrNameLst>
                                          <p:attrName>style.visibility</p:attrName>
                                        </p:attrNameLst>
                                      </p:cBhvr>
                                      <p:to>
                                        <p:strVal val="visible"/>
                                      </p:to>
                                    </p:set>
                                    <p:animEffect transition="in" filter="wipe(left)">
                                      <p:cBhvr>
                                        <p:cTn id="37" dur="500"/>
                                        <p:tgtEl>
                                          <p:spTgt spid="5734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ext Box 1026"/>
          <p:cNvSpPr txBox="1">
            <a:spLocks noChangeArrowheads="1"/>
          </p:cNvSpPr>
          <p:nvPr/>
        </p:nvSpPr>
        <p:spPr bwMode="auto">
          <a:xfrm>
            <a:off x="327025" y="379413"/>
            <a:ext cx="1225550" cy="525462"/>
          </a:xfrm>
          <a:prstGeom prst="rect">
            <a:avLst/>
          </a:prstGeom>
          <a:noFill/>
          <a:ln w="9525">
            <a:noFill/>
            <a:miter lim="800000"/>
            <a:headEnd/>
            <a:tailEnd/>
          </a:ln>
        </p:spPr>
        <p:txBody>
          <a:bodyPr wrap="none" lIns="90000" tIns="46800" rIns="90000" bIns="46800">
            <a:spAutoFit/>
          </a:bodyPr>
          <a:lstStyle/>
          <a:p>
            <a:r>
              <a:rPr lang="en-US" altLang="zh-CN"/>
              <a:t>namely</a:t>
            </a:r>
            <a:endParaRPr lang="zh-CN" altLang="en-US"/>
          </a:p>
        </p:txBody>
      </p:sp>
      <p:sp>
        <p:nvSpPr>
          <p:cNvPr id="574469" name="Text Box 1029"/>
          <p:cNvSpPr txBox="1">
            <a:spLocks noChangeArrowheads="1"/>
          </p:cNvSpPr>
          <p:nvPr/>
        </p:nvSpPr>
        <p:spPr bwMode="auto">
          <a:xfrm>
            <a:off x="381000" y="914400"/>
            <a:ext cx="182563" cy="495300"/>
          </a:xfrm>
          <a:prstGeom prst="rect">
            <a:avLst/>
          </a:prstGeom>
          <a:noFill/>
          <a:ln w="9525">
            <a:noFill/>
            <a:miter lim="800000"/>
            <a:headEnd/>
            <a:tailEnd/>
          </a:ln>
        </p:spPr>
        <p:txBody>
          <a:bodyPr wrap="none" lIns="90000" tIns="46800" rIns="90000" bIns="46800">
            <a:spAutoFit/>
          </a:bodyPr>
          <a:lstStyle/>
          <a:p>
            <a:endParaRPr lang="zh-CN" altLang="en-US" sz="2600" b="1">
              <a:latin typeface="楷体_GB2312" pitchFamily="49" charset="-122"/>
            </a:endParaRPr>
          </a:p>
        </p:txBody>
      </p:sp>
      <p:sp>
        <p:nvSpPr>
          <p:cNvPr id="574473" name="AutoShape 1033"/>
          <p:cNvSpPr>
            <a:spLocks noChangeArrowheads="1"/>
          </p:cNvSpPr>
          <p:nvPr/>
        </p:nvSpPr>
        <p:spPr bwMode="auto">
          <a:xfrm>
            <a:off x="6588125" y="1238250"/>
            <a:ext cx="2357438" cy="2224088"/>
          </a:xfrm>
          <a:prstGeom prst="star16">
            <a:avLst>
              <a:gd name="adj" fmla="val 41769"/>
            </a:avLst>
          </a:prstGeom>
          <a:solidFill>
            <a:srgbClr val="FF9933"/>
          </a:solidFill>
          <a:ln w="28575">
            <a:solidFill>
              <a:srgbClr val="FF0000"/>
            </a:solidFill>
            <a:miter lim="800000"/>
            <a:headEnd/>
            <a:tailEnd/>
          </a:ln>
        </p:spPr>
        <p:txBody>
          <a:bodyPr lIns="90000" tIns="46800" rIns="90000" bIns="46800" anchor="ctr">
            <a:spAutoFit/>
          </a:bodyPr>
          <a:lstStyle/>
          <a:p>
            <a:pPr algn="ctr"/>
            <a:r>
              <a:rPr lang="en-US" altLang="zh-CN" sz="2000" b="1">
                <a:solidFill>
                  <a:schemeClr val="accent2"/>
                </a:solidFill>
                <a:latin typeface="楷体_GB2312" pitchFamily="49" charset="-122"/>
              </a:rPr>
              <a:t>Reference textbook</a:t>
            </a:r>
            <a:endParaRPr lang="zh-CN" altLang="en-US" sz="2000" b="1">
              <a:solidFill>
                <a:schemeClr val="accent2"/>
              </a:solidFill>
              <a:latin typeface="楷体_GB2312" pitchFamily="49" charset="-122"/>
            </a:endParaRPr>
          </a:p>
          <a:p>
            <a:pPr algn="ctr"/>
            <a:r>
              <a:rPr lang="en-US" altLang="zh-CN" sz="2000" b="1">
                <a:solidFill>
                  <a:schemeClr val="accent2"/>
                </a:solidFill>
                <a:latin typeface="楷体_GB2312" pitchFamily="49" charset="-122"/>
              </a:rPr>
              <a:t>P82diagram 3.1</a:t>
            </a:r>
          </a:p>
        </p:txBody>
      </p:sp>
      <p:graphicFrame>
        <p:nvGraphicFramePr>
          <p:cNvPr id="2" name="Object 5"/>
          <p:cNvGraphicFramePr>
            <a:graphicFrameLocks noChangeAspect="1"/>
          </p:cNvGraphicFramePr>
          <p:nvPr/>
        </p:nvGraphicFramePr>
        <p:xfrm>
          <a:off x="2028825" y="314325"/>
          <a:ext cx="1136650" cy="614363"/>
        </p:xfrm>
        <a:graphic>
          <a:graphicData uri="http://schemas.openxmlformats.org/presentationml/2006/ole">
            <p:oleObj spid="_x0000_s265221" name="Equation" r:id="rId3" imgW="520474" imgH="279279" progId="Equation.3">
              <p:embed/>
            </p:oleObj>
          </a:graphicData>
        </a:graphic>
      </p:graphicFrame>
      <p:graphicFrame>
        <p:nvGraphicFramePr>
          <p:cNvPr id="3" name="Object 6"/>
          <p:cNvGraphicFramePr>
            <a:graphicFrameLocks noChangeAspect="1"/>
          </p:cNvGraphicFramePr>
          <p:nvPr/>
        </p:nvGraphicFramePr>
        <p:xfrm>
          <a:off x="3159125" y="395288"/>
          <a:ext cx="1425575" cy="442912"/>
        </p:xfrm>
        <a:graphic>
          <a:graphicData uri="http://schemas.openxmlformats.org/presentationml/2006/ole">
            <p:oleObj spid="_x0000_s265222" name="Equation" r:id="rId4" imgW="647419" imgH="203112" progId="Equation.3">
              <p:embed/>
            </p:oleObj>
          </a:graphicData>
        </a:graphic>
      </p:graphicFrame>
      <p:sp>
        <p:nvSpPr>
          <p:cNvPr id="265223" name="矩形 3"/>
          <p:cNvSpPr>
            <a:spLocks noChangeArrowheads="1"/>
          </p:cNvSpPr>
          <p:nvPr/>
        </p:nvSpPr>
        <p:spPr bwMode="auto">
          <a:xfrm>
            <a:off x="449263" y="819150"/>
            <a:ext cx="7578725" cy="954088"/>
          </a:xfrm>
          <a:prstGeom prst="rect">
            <a:avLst/>
          </a:prstGeom>
          <a:noFill/>
          <a:ln w="9525">
            <a:noFill/>
            <a:miter lim="800000"/>
            <a:headEnd/>
            <a:tailEnd/>
          </a:ln>
        </p:spPr>
        <p:txBody>
          <a:bodyPr>
            <a:spAutoFit/>
          </a:bodyPr>
          <a:lstStyle/>
          <a:p>
            <a:r>
              <a:rPr lang="en-US" altLang="zh-CN"/>
              <a:t>the rounding error of Newton-Cotes formula is only (b-a) times of error of function. </a:t>
            </a:r>
            <a:endParaRPr lang="zh-CN" altLang="zh-CN"/>
          </a:p>
        </p:txBody>
      </p:sp>
      <p:sp>
        <p:nvSpPr>
          <p:cNvPr id="265224" name="Rectangle 107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8" name="矩形 7"/>
          <p:cNvSpPr>
            <a:spLocks noRot="1" noChangeAspect="1" noMove="1" noResize="1" noEditPoints="1" noAdjustHandles="1" noChangeArrowheads="1" noChangeShapeType="1" noTextEdit="1"/>
          </p:cNvSpPr>
          <p:nvPr/>
        </p:nvSpPr>
        <p:spPr>
          <a:xfrm>
            <a:off x="327025" y="1798046"/>
            <a:ext cx="5757143" cy="625364"/>
          </a:xfrm>
          <a:prstGeom prst="rect">
            <a:avLst/>
          </a:prstGeom>
          <a:blipFill rotWithShape="1">
            <a:blip r:embed="rId5"/>
            <a:stretch>
              <a:fillRect/>
            </a:stretch>
          </a:blipFill>
        </p:spPr>
        <p:txBody>
          <a:bodyPr/>
          <a:lstStyle/>
          <a:p>
            <a:pPr>
              <a:defRPr/>
            </a:pPr>
            <a:r>
              <a:rPr lang="zh-CN" altLang="en-US">
                <a:noFill/>
              </a:rPr>
              <a:t> </a:t>
            </a:r>
          </a:p>
        </p:txBody>
      </p:sp>
      <p:sp>
        <p:nvSpPr>
          <p:cNvPr id="9" name="矩形 8"/>
          <p:cNvSpPr>
            <a:spLocks noRot="1" noChangeAspect="1" noMove="1" noResize="1" noEditPoints="1" noAdjustHandles="1" noChangeArrowheads="1" noChangeShapeType="1" noTextEdit="1"/>
          </p:cNvSpPr>
          <p:nvPr/>
        </p:nvSpPr>
        <p:spPr>
          <a:xfrm>
            <a:off x="31358" y="2604417"/>
            <a:ext cx="5836786" cy="523220"/>
          </a:xfrm>
          <a:prstGeom prst="rect">
            <a:avLst/>
          </a:prstGeom>
          <a:blipFill rotWithShape="1">
            <a:blip r:embed="rId6"/>
            <a:stretch>
              <a:fillRect/>
            </a:stretch>
          </a:blipFill>
        </p:spPr>
        <p:txBody>
          <a:bodyPr/>
          <a:lstStyle/>
          <a:p>
            <a:pPr>
              <a:defRPr/>
            </a:pPr>
            <a:r>
              <a:rPr lang="zh-CN" altLang="en-US">
                <a:noFill/>
              </a:rPr>
              <a:t> </a:t>
            </a:r>
          </a:p>
        </p:txBody>
      </p:sp>
      <p:sp>
        <p:nvSpPr>
          <p:cNvPr id="265227" name="Rectangle 108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5228" name="Object 12"/>
          <p:cNvGraphicFramePr>
            <a:graphicFrameLocks noChangeAspect="1"/>
          </p:cNvGraphicFramePr>
          <p:nvPr/>
        </p:nvGraphicFramePr>
        <p:xfrm>
          <a:off x="3887788" y="3409950"/>
          <a:ext cx="1368425" cy="431800"/>
        </p:xfrm>
        <a:graphic>
          <a:graphicData uri="http://schemas.openxmlformats.org/presentationml/2006/ole">
            <p:oleObj spid="_x0000_s265228" name="Equation" r:id="rId7" imgW="419040" imgH="203040" progId="">
              <p:embed/>
            </p:oleObj>
          </a:graphicData>
        </a:graphic>
      </p:graphicFrame>
      <p:sp>
        <p:nvSpPr>
          <p:cNvPr id="16" name="矩形 15"/>
          <p:cNvSpPr>
            <a:spLocks noRot="1" noChangeAspect="1" noMove="1" noResize="1" noEditPoints="1" noAdjustHandles="1" noChangeArrowheads="1" noChangeShapeType="1" noTextEdit="1"/>
          </p:cNvSpPr>
          <p:nvPr/>
        </p:nvSpPr>
        <p:spPr>
          <a:xfrm>
            <a:off x="132355" y="3409836"/>
            <a:ext cx="9036385" cy="523220"/>
          </a:xfrm>
          <a:prstGeom prst="rect">
            <a:avLst/>
          </a:prstGeom>
          <a:blipFill rotWithShape="1">
            <a:blip r:embed="rId8"/>
            <a:stretch>
              <a:fillRect/>
            </a:stretch>
          </a:blipFill>
        </p:spPr>
        <p:txBody>
          <a:bodyPr/>
          <a:lstStyle/>
          <a:p>
            <a:pPr>
              <a:defRPr/>
            </a:pPr>
            <a:r>
              <a:rPr lang="zh-CN" altLang="en-US">
                <a:noFill/>
              </a:rPr>
              <a:t> </a:t>
            </a:r>
          </a:p>
        </p:txBody>
      </p:sp>
      <p:sp>
        <p:nvSpPr>
          <p:cNvPr id="265230" name="Rectangle 108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5231" name="Object 15"/>
          <p:cNvGraphicFramePr>
            <a:graphicFrameLocks noChangeAspect="1"/>
          </p:cNvGraphicFramePr>
          <p:nvPr/>
        </p:nvGraphicFramePr>
        <p:xfrm>
          <a:off x="1835150" y="4105275"/>
          <a:ext cx="941388" cy="720725"/>
        </p:xfrm>
        <a:graphic>
          <a:graphicData uri="http://schemas.openxmlformats.org/presentationml/2006/ole">
            <p:oleObj spid="_x0000_s265231" name="Equation" r:id="rId9" imgW="342720" imgH="241200" progId="">
              <p:embed/>
            </p:oleObj>
          </a:graphicData>
        </a:graphic>
      </p:graphicFrame>
      <p:graphicFrame>
        <p:nvGraphicFramePr>
          <p:cNvPr id="19" name="Object 16"/>
          <p:cNvGraphicFramePr>
            <a:graphicFrameLocks noChangeAspect="1"/>
          </p:cNvGraphicFramePr>
          <p:nvPr/>
        </p:nvGraphicFramePr>
        <p:xfrm>
          <a:off x="939800" y="4941888"/>
          <a:ext cx="2403475" cy="944562"/>
        </p:xfrm>
        <a:graphic>
          <a:graphicData uri="http://schemas.openxmlformats.org/presentationml/2006/ole">
            <p:oleObj spid="_x0000_s265232" name="Equation" r:id="rId10" imgW="1091726" imgH="431613" progId="Equation.3">
              <p:embed/>
            </p:oleObj>
          </a:graphicData>
        </a:graphic>
      </p:graphicFrame>
      <p:graphicFrame>
        <p:nvGraphicFramePr>
          <p:cNvPr id="20" name="Object 17"/>
          <p:cNvGraphicFramePr>
            <a:graphicFrameLocks noChangeAspect="1"/>
          </p:cNvGraphicFramePr>
          <p:nvPr/>
        </p:nvGraphicFramePr>
        <p:xfrm>
          <a:off x="3406775" y="5013325"/>
          <a:ext cx="2460625" cy="944563"/>
        </p:xfrm>
        <a:graphic>
          <a:graphicData uri="http://schemas.openxmlformats.org/presentationml/2006/ole">
            <p:oleObj spid="_x0000_s265233" name="Equation" r:id="rId11" imgW="1117600" imgH="431800" progId="Equation.3">
              <p:embed/>
            </p:oleObj>
          </a:graphicData>
        </a:graphic>
      </p:graphicFrame>
      <p:graphicFrame>
        <p:nvGraphicFramePr>
          <p:cNvPr id="21" name="Object 18"/>
          <p:cNvGraphicFramePr>
            <a:graphicFrameLocks noChangeAspect="1"/>
          </p:cNvGraphicFramePr>
          <p:nvPr/>
        </p:nvGraphicFramePr>
        <p:xfrm>
          <a:off x="5935663" y="5241925"/>
          <a:ext cx="1425575" cy="442913"/>
        </p:xfrm>
        <a:graphic>
          <a:graphicData uri="http://schemas.openxmlformats.org/presentationml/2006/ole">
            <p:oleObj spid="_x0000_s265234" name="Equation" r:id="rId12" imgW="647419" imgH="203112" progId="Equation.3">
              <p:embed/>
            </p:oleObj>
          </a:graphicData>
        </a:graphic>
      </p:graphicFrame>
      <p:sp>
        <p:nvSpPr>
          <p:cNvPr id="22" name="矩形 21"/>
          <p:cNvSpPr>
            <a:spLocks noRot="1" noChangeAspect="1" noMove="1" noResize="1" noEditPoints="1" noAdjustHandles="1" noChangeArrowheads="1" noChangeShapeType="1" noTextEdit="1"/>
          </p:cNvSpPr>
          <p:nvPr/>
        </p:nvSpPr>
        <p:spPr>
          <a:xfrm>
            <a:off x="562822" y="4221088"/>
            <a:ext cx="8185642" cy="523220"/>
          </a:xfrm>
          <a:prstGeom prst="rect">
            <a:avLst/>
          </a:prstGeom>
          <a:blipFill rotWithShape="1">
            <a:blip r:embed="rId13"/>
            <a:stretch>
              <a:fillRect/>
            </a:stretch>
          </a:blipFill>
        </p:spPr>
        <p:txBody>
          <a:bodyPr/>
          <a:lstStyle/>
          <a:p>
            <a:pPr>
              <a:defRPr/>
            </a:pPr>
            <a:r>
              <a:rPr lang="zh-CN" altLang="en-US">
                <a:noFill/>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74466"/>
                                        </p:tgtEl>
                                        <p:attrNameLst>
                                          <p:attrName>style.visibility</p:attrName>
                                        </p:attrNameLst>
                                      </p:cBhvr>
                                      <p:to>
                                        <p:strVal val="visible"/>
                                      </p:to>
                                    </p:set>
                                    <p:animEffect transition="in" filter="strips(downRight)">
                                      <p:cBhvr>
                                        <p:cTn id="7" dur="500"/>
                                        <p:tgtEl>
                                          <p:spTgt spid="574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nodePh="1">
                                  <p:stCondLst>
                                    <p:cond delay="0"/>
                                  </p:stCondLst>
                                  <p:endCondLst>
                                    <p:cond evt="begin" delay="0">
                                      <p:tn val="10"/>
                                    </p:cond>
                                  </p:endCondLst>
                                  <p:childTnLst>
                                    <p:set>
                                      <p:cBhvr>
                                        <p:cTn id="11" dur="1" fill="hold">
                                          <p:stCondLst>
                                            <p:cond delay="0"/>
                                          </p:stCondLst>
                                        </p:cTn>
                                        <p:tgtEl>
                                          <p:spTgt spid="574469"/>
                                        </p:tgtEl>
                                        <p:attrNameLst>
                                          <p:attrName>style.visibility</p:attrName>
                                        </p:attrNameLst>
                                      </p:cBhvr>
                                      <p:to>
                                        <p:strVal val="visible"/>
                                      </p:to>
                                    </p:set>
                                    <p:animEffect transition="in" filter="strips(downRight)">
                                      <p:cBhvr>
                                        <p:cTn id="12" dur="500"/>
                                        <p:tgtEl>
                                          <p:spTgt spid="574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74473"/>
                                        </p:tgtEl>
                                        <p:attrNameLst>
                                          <p:attrName>style.visibility</p:attrName>
                                        </p:attrNameLst>
                                      </p:cBhvr>
                                      <p:to>
                                        <p:strVal val="visible"/>
                                      </p:to>
                                    </p:set>
                                    <p:animEffect transition="in" filter="strips(downRight)">
                                      <p:cBhvr>
                                        <p:cTn id="17" dur="500"/>
                                        <p:tgtEl>
                                          <p:spTgt spid="57447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Righ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Righ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trips(downRigh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trips(downRight)">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6" grpId="0" autoUpdateAnimBg="0"/>
      <p:bldP spid="574469" grpId="0" autoUpdateAnimBg="0"/>
      <p:bldP spid="57447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883" name="Object 2"/>
          <p:cNvGraphicFramePr>
            <a:graphicFrameLocks noChangeAspect="1"/>
          </p:cNvGraphicFramePr>
          <p:nvPr/>
        </p:nvGraphicFramePr>
        <p:xfrm>
          <a:off x="2124075" y="2417763"/>
          <a:ext cx="4895850" cy="1082675"/>
        </p:xfrm>
        <a:graphic>
          <a:graphicData uri="http://schemas.openxmlformats.org/presentationml/2006/ole">
            <p:oleObj spid="_x0000_s210946" name="公式" r:id="rId4" imgW="1562100" imgH="304800" progId="Equation.3">
              <p:embed/>
            </p:oleObj>
          </a:graphicData>
        </a:graphic>
      </p:graphicFrame>
      <p:sp>
        <p:nvSpPr>
          <p:cNvPr id="210947" name="Rectangle 5"/>
          <p:cNvSpPr>
            <a:spLocks noChangeArrowheads="1"/>
          </p:cNvSpPr>
          <p:nvPr/>
        </p:nvSpPr>
        <p:spPr bwMode="auto">
          <a:xfrm>
            <a:off x="468313" y="620713"/>
            <a:ext cx="8370887" cy="1800225"/>
          </a:xfrm>
          <a:prstGeom prst="rect">
            <a:avLst/>
          </a:prstGeom>
          <a:noFill/>
          <a:ln w="9525">
            <a:noFill/>
            <a:miter lim="800000"/>
            <a:headEnd/>
            <a:tailEnd/>
          </a:ln>
        </p:spPr>
        <p:txBody>
          <a:bodyPr lIns="92073" tIns="46036" rIns="92073" bIns="46036"/>
          <a:lstStyle/>
          <a:p>
            <a:pPr defTabSz="915988" eaLnBrk="0" hangingPunct="0">
              <a:lnSpc>
                <a:spcPct val="140000"/>
              </a:lnSpc>
            </a:pPr>
            <a:r>
              <a:rPr lang="en-US" altLang="zh-CN" sz="2400"/>
              <a:t>According to</a:t>
            </a:r>
            <a:r>
              <a:rPr lang="zh-CN" altLang="en-US" sz="2200" b="1">
                <a:ea typeface="宋体" charset="-122"/>
              </a:rPr>
              <a:t>                        </a:t>
            </a:r>
            <a:r>
              <a:rPr lang="en-US" altLang="zh-CN" sz="2200" b="1">
                <a:ea typeface="宋体" charset="-122"/>
              </a:rPr>
              <a:t>, </a:t>
            </a:r>
            <a:r>
              <a:rPr lang="en-US" altLang="zh-CN" sz="2400"/>
              <a:t>if we can find out Integrand function </a:t>
            </a:r>
            <a:r>
              <a:rPr lang="en-US" altLang="zh-CN" sz="2200" b="1" i="1">
                <a:ea typeface="宋体" charset="-122"/>
              </a:rPr>
              <a:t>f </a:t>
            </a:r>
            <a:r>
              <a:rPr lang="en-US" altLang="zh-CN" sz="2200" b="1">
                <a:ea typeface="宋体" charset="-122"/>
              </a:rPr>
              <a:t>(</a:t>
            </a:r>
            <a:r>
              <a:rPr lang="en-US" altLang="zh-CN" sz="2200" b="1" i="1">
                <a:ea typeface="宋体" charset="-122"/>
              </a:rPr>
              <a:t>x</a:t>
            </a:r>
            <a:r>
              <a:rPr lang="en-US" altLang="zh-CN" sz="2200" b="1">
                <a:ea typeface="宋体" charset="-122"/>
              </a:rPr>
              <a:t>) </a:t>
            </a:r>
            <a:r>
              <a:rPr lang="en-US" altLang="zh-CN" sz="2400"/>
              <a:t>and original function </a:t>
            </a:r>
            <a:r>
              <a:rPr lang="zh-CN" altLang="zh-CN" sz="2200" b="1" i="1">
                <a:ea typeface="宋体" charset="-122"/>
              </a:rPr>
              <a:t>F</a:t>
            </a:r>
            <a:r>
              <a:rPr lang="zh-CN" altLang="zh-CN" sz="2200" b="1">
                <a:ea typeface="宋体" charset="-122"/>
              </a:rPr>
              <a:t>(</a:t>
            </a:r>
            <a:r>
              <a:rPr lang="en-US" altLang="zh-CN" sz="2200" b="1" i="1">
                <a:ea typeface="宋体" charset="-122"/>
              </a:rPr>
              <a:t>x</a:t>
            </a:r>
            <a:r>
              <a:rPr lang="zh-CN" altLang="zh-CN" sz="2200" b="1">
                <a:ea typeface="宋体" charset="-122"/>
              </a:rPr>
              <a:t>)，</a:t>
            </a:r>
            <a:r>
              <a:rPr lang="en-US" altLang="zh-CN" sz="2400"/>
              <a:t> then we can work out the following Newton</a:t>
            </a:r>
            <a:r>
              <a:rPr lang="zh-CN" altLang="zh-CN" sz="2400"/>
              <a:t>—</a:t>
            </a:r>
            <a:r>
              <a:rPr lang="en-US" altLang="zh-CN" sz="2400"/>
              <a:t>Leibniz formula</a:t>
            </a:r>
            <a:endParaRPr lang="zh-CN" altLang="en-US" sz="2200" b="1">
              <a:ea typeface="宋体" charset="-122"/>
            </a:endParaRPr>
          </a:p>
        </p:txBody>
      </p:sp>
      <p:sp>
        <p:nvSpPr>
          <p:cNvPr id="210948" name="Rectangle 11"/>
          <p:cNvSpPr>
            <a:spLocks noChangeArrowheads="1"/>
          </p:cNvSpPr>
          <p:nvPr/>
        </p:nvSpPr>
        <p:spPr bwMode="auto">
          <a:xfrm>
            <a:off x="76200" y="2595563"/>
            <a:ext cx="9144000" cy="546100"/>
          </a:xfrm>
          <a:prstGeom prst="rect">
            <a:avLst/>
          </a:prstGeom>
          <a:noFill/>
          <a:ln w="9525">
            <a:noFill/>
            <a:miter lim="800000"/>
            <a:headEnd/>
            <a:tailEnd/>
          </a:ln>
        </p:spPr>
        <p:txBody>
          <a:bodyPr lIns="92073" tIns="46036" rIns="92073" bIns="46036"/>
          <a:lstStyle/>
          <a:p>
            <a:pPr defTabSz="915988" eaLnBrk="0" hangingPunct="0"/>
            <a:endParaRPr lang="zh-CN" altLang="en-US" sz="2200" b="1">
              <a:ea typeface="宋体" charset="-122"/>
            </a:endParaRPr>
          </a:p>
        </p:txBody>
      </p:sp>
      <p:sp>
        <p:nvSpPr>
          <p:cNvPr id="634894" name="Rectangle 14"/>
          <p:cNvSpPr>
            <a:spLocks noChangeArrowheads="1"/>
          </p:cNvSpPr>
          <p:nvPr/>
        </p:nvSpPr>
        <p:spPr bwMode="auto">
          <a:xfrm>
            <a:off x="582613" y="4770438"/>
            <a:ext cx="5437187" cy="533400"/>
          </a:xfrm>
          <a:prstGeom prst="rect">
            <a:avLst/>
          </a:prstGeom>
          <a:noFill/>
          <a:ln w="9525">
            <a:noFill/>
            <a:miter lim="800000"/>
            <a:headEnd/>
            <a:tailEnd/>
          </a:ln>
        </p:spPr>
        <p:txBody>
          <a:bodyPr lIns="92073" tIns="46036" rIns="92073" bIns="46036"/>
          <a:lstStyle/>
          <a:p>
            <a:pPr defTabSz="915988" eaLnBrk="0" hangingPunct="0"/>
            <a:endParaRPr lang="zh-CN" altLang="en-US" sz="2200" b="1">
              <a:ea typeface="宋体" charset="-122"/>
            </a:endParaRPr>
          </a:p>
        </p:txBody>
      </p:sp>
      <p:graphicFrame>
        <p:nvGraphicFramePr>
          <p:cNvPr id="210950" name="Object 6"/>
          <p:cNvGraphicFramePr>
            <a:graphicFrameLocks noChangeAspect="1"/>
          </p:cNvGraphicFramePr>
          <p:nvPr/>
        </p:nvGraphicFramePr>
        <p:xfrm>
          <a:off x="2195513" y="620713"/>
          <a:ext cx="1641475" cy="595312"/>
        </p:xfrm>
        <a:graphic>
          <a:graphicData uri="http://schemas.openxmlformats.org/presentationml/2006/ole">
            <p:oleObj spid="_x0000_s210950" name="公式" r:id="rId5" imgW="952200" imgH="342720" progId="Equation.3">
              <p:embed/>
            </p:oleObj>
          </a:graphicData>
        </a:graphic>
      </p:graphicFrame>
      <p:sp>
        <p:nvSpPr>
          <p:cNvPr id="210951" name="矩形 3"/>
          <p:cNvSpPr>
            <a:spLocks noChangeArrowheads="1"/>
          </p:cNvSpPr>
          <p:nvPr/>
        </p:nvSpPr>
        <p:spPr bwMode="auto">
          <a:xfrm>
            <a:off x="755650" y="3929063"/>
            <a:ext cx="7561263" cy="830262"/>
          </a:xfrm>
          <a:prstGeom prst="rect">
            <a:avLst/>
          </a:prstGeom>
          <a:noFill/>
          <a:ln w="9525">
            <a:noFill/>
            <a:miter lim="800000"/>
            <a:headEnd/>
            <a:tailEnd/>
          </a:ln>
        </p:spPr>
        <p:txBody>
          <a:bodyPr>
            <a:spAutoFit/>
          </a:bodyPr>
          <a:lstStyle/>
          <a:p>
            <a:r>
              <a:rPr lang="en-US" altLang="zh-CN" sz="2400"/>
              <a:t>But considering of large number of integrand functions f (x), actually it’s difficult in practical problems.</a:t>
            </a:r>
            <a:endParaRPr lang="zh-CN" altLang="zh-CN" sz="2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34883"/>
                                        </p:tgtEl>
                                        <p:attrNameLst>
                                          <p:attrName>style.visibility</p:attrName>
                                        </p:attrNameLst>
                                      </p:cBhvr>
                                      <p:to>
                                        <p:strVal val="visible"/>
                                      </p:to>
                                    </p:set>
                                    <p:animEffect transition="in" filter="wipe(left)">
                                      <p:cBhvr>
                                        <p:cTn id="7" dur="500"/>
                                        <p:tgtEl>
                                          <p:spTgt spid="634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634894"/>
                                        </p:tgtEl>
                                        <p:attrNameLst>
                                          <p:attrName>style.visibility</p:attrName>
                                        </p:attrNameLst>
                                      </p:cBhvr>
                                      <p:to>
                                        <p:strVal val="visible"/>
                                      </p:to>
                                    </p:set>
                                    <p:animEffect transition="in" filter="wipe(left)">
                                      <p:cBhvr>
                                        <p:cTn id="12" dur="500"/>
                                        <p:tgtEl>
                                          <p:spTgt spid="634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矩形 4"/>
          <p:cNvSpPr>
            <a:spLocks noChangeArrowheads="1"/>
          </p:cNvSpPr>
          <p:nvPr/>
        </p:nvSpPr>
        <p:spPr bwMode="auto">
          <a:xfrm>
            <a:off x="539750" y="1052513"/>
            <a:ext cx="7272338" cy="954087"/>
          </a:xfrm>
          <a:prstGeom prst="rect">
            <a:avLst/>
          </a:prstGeom>
          <a:noFill/>
          <a:ln w="9525">
            <a:noFill/>
            <a:miter lim="800000"/>
            <a:headEnd/>
            <a:tailEnd/>
          </a:ln>
        </p:spPr>
        <p:txBody>
          <a:bodyPr>
            <a:spAutoFit/>
          </a:bodyPr>
          <a:lstStyle/>
          <a:p>
            <a:r>
              <a:rPr lang="en-US" altLang="zh-CN"/>
              <a:t>At that time, the stability of formula is not guaranteed. </a:t>
            </a:r>
            <a:endParaRPr lang="zh-CN" altLang="zh-CN"/>
          </a:p>
        </p:txBody>
      </p:sp>
      <p:sp>
        <p:nvSpPr>
          <p:cNvPr id="266243" name="矩形 5"/>
          <p:cNvSpPr>
            <a:spLocks noChangeArrowheads="1"/>
          </p:cNvSpPr>
          <p:nvPr/>
        </p:nvSpPr>
        <p:spPr bwMode="auto">
          <a:xfrm>
            <a:off x="563563" y="2565400"/>
            <a:ext cx="7608887" cy="1384300"/>
          </a:xfrm>
          <a:prstGeom prst="rect">
            <a:avLst/>
          </a:prstGeom>
          <a:noFill/>
          <a:ln w="9525">
            <a:noFill/>
            <a:miter lim="800000"/>
            <a:headEnd/>
            <a:tailEnd/>
          </a:ln>
        </p:spPr>
        <p:txBody>
          <a:bodyPr>
            <a:spAutoFit/>
          </a:bodyPr>
          <a:lstStyle/>
          <a:p>
            <a:r>
              <a:rPr lang="en-US" altLang="zh-CN"/>
              <a:t>Hence, high-order Newton-Cotes formula generally not available in practical problem, we normally choose low-order Compound Multiplicative</a:t>
            </a:r>
            <a:endParaRPr lang="zh-CN" altLang="zh-C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4706" name="Rectangle 2"/>
          <p:cNvSpPr>
            <a:spLocks noGrp="1" noChangeArrowheads="1"/>
          </p:cNvSpPr>
          <p:nvPr>
            <p:ph type="title" idx="4294967295"/>
          </p:nvPr>
        </p:nvSpPr>
        <p:spPr>
          <a:xfrm>
            <a:off x="228600" y="304800"/>
            <a:ext cx="7512050" cy="609600"/>
          </a:xfrm>
        </p:spPr>
        <p:txBody>
          <a:bodyPr/>
          <a:lstStyle/>
          <a:p>
            <a:pPr algn="l" eaLnBrk="1" hangingPunct="1"/>
            <a:r>
              <a:rPr lang="en-US" altLang="zh-CN" sz="3200" b="1" smtClean="0">
                <a:solidFill>
                  <a:schemeClr val="tx1"/>
                </a:solidFill>
                <a:latin typeface="楷体_GB2312" pitchFamily="49" charset="-122"/>
                <a:ea typeface="楷体_GB2312" pitchFamily="49" charset="-122"/>
              </a:rPr>
              <a:t>§4 </a:t>
            </a:r>
            <a:r>
              <a:rPr lang="en-US" altLang="zh-CN" sz="3200" smtClean="0"/>
              <a:t>Compound Multiplicative Formula</a:t>
            </a:r>
            <a:endParaRPr lang="zh-CN" altLang="en-US" sz="3200" smtClean="0">
              <a:latin typeface="楷体_GB2312" pitchFamily="49" charset="-122"/>
              <a:ea typeface="楷体_GB2312" pitchFamily="49" charset="-122"/>
            </a:endParaRPr>
          </a:p>
        </p:txBody>
      </p:sp>
      <p:sp>
        <p:nvSpPr>
          <p:cNvPr id="267267" name="矩形 1"/>
          <p:cNvSpPr>
            <a:spLocks noChangeArrowheads="1"/>
          </p:cNvSpPr>
          <p:nvPr/>
        </p:nvSpPr>
        <p:spPr bwMode="auto">
          <a:xfrm>
            <a:off x="395288" y="1268413"/>
            <a:ext cx="8280400" cy="4832350"/>
          </a:xfrm>
          <a:prstGeom prst="rect">
            <a:avLst/>
          </a:prstGeom>
          <a:noFill/>
          <a:ln w="9525">
            <a:noFill/>
            <a:miter lim="800000"/>
            <a:headEnd/>
            <a:tailEnd/>
          </a:ln>
        </p:spPr>
        <p:txBody>
          <a:bodyPr>
            <a:spAutoFit/>
          </a:bodyPr>
          <a:lstStyle/>
          <a:p>
            <a:r>
              <a:rPr lang="en-US" altLang="zh-CN"/>
              <a:t>When the length of integration section [a,b] is larger, but the number of nodes is fixed on n+1, the remainder would be large if we use Newton-Cotes formula directly. </a:t>
            </a:r>
            <a:endParaRPr lang="zh-CN" altLang="zh-CN"/>
          </a:p>
          <a:p>
            <a:r>
              <a:rPr lang="en-US" altLang="zh-CN"/>
              <a:t>But if we increase the number of nodes, it’s hard to control the rounding error, so the stability would not be guaranteed. </a:t>
            </a:r>
            <a:endParaRPr lang="zh-CN" altLang="zh-CN"/>
          </a:p>
          <a:p>
            <a:r>
              <a:rPr lang="en-US" altLang="zh-CN"/>
              <a:t>In order to improve precision and make the algorithm easy, we commonly use compounding methods. </a:t>
            </a:r>
            <a:endParaRPr lang="zh-CN" altLang="zh-CN"/>
          </a:p>
          <a:p>
            <a:r>
              <a:rPr lang="en-US" altLang="zh-CN"/>
              <a:t>Divide the section [a,b] into several parts, and use the low-order Newton-Cotes formula in every part, finally sum up all the approximations. </a:t>
            </a:r>
            <a:endParaRPr lang="zh-CN" altLang="zh-C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4706"/>
                                        </p:tgtEl>
                                        <p:attrNameLst>
                                          <p:attrName>style.visibility</p:attrName>
                                        </p:attrNameLst>
                                      </p:cBhvr>
                                      <p:to>
                                        <p:strVal val="visible"/>
                                      </p:to>
                                    </p:set>
                                    <p:animEffect transition="in" filter="wipe(left)">
                                      <p:cBhvr>
                                        <p:cTn id="7" dur="500"/>
                                        <p:tgtEl>
                                          <p:spTgt spid="584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Box 2"/>
          <p:cNvSpPr txBox="1">
            <a:spLocks noChangeArrowheads="1"/>
          </p:cNvSpPr>
          <p:nvPr/>
        </p:nvSpPr>
        <p:spPr bwMode="auto">
          <a:xfrm>
            <a:off x="304800" y="261938"/>
            <a:ext cx="5930900" cy="525462"/>
          </a:xfrm>
          <a:prstGeom prst="rect">
            <a:avLst/>
          </a:prstGeom>
          <a:noFill/>
          <a:ln w="9525">
            <a:noFill/>
            <a:miter lim="800000"/>
            <a:headEnd/>
            <a:tailEnd/>
          </a:ln>
        </p:spPr>
        <p:txBody>
          <a:bodyPr wrap="none" lIns="90000" tIns="46800" rIns="90000" bIns="46800">
            <a:spAutoFit/>
          </a:bodyPr>
          <a:lstStyle/>
          <a:p>
            <a:r>
              <a:rPr lang="en-US" altLang="zh-CN" b="1">
                <a:solidFill>
                  <a:srgbClr val="FF3300"/>
                </a:solidFill>
              </a:rPr>
              <a:t>1. Compound Multiplicative Formula</a:t>
            </a:r>
            <a:endParaRPr lang="zh-CN" altLang="en-US" b="1">
              <a:solidFill>
                <a:srgbClr val="FF3300"/>
              </a:solidFill>
            </a:endParaRPr>
          </a:p>
        </p:txBody>
      </p:sp>
      <p:graphicFrame>
        <p:nvGraphicFramePr>
          <p:cNvPr id="585732" name="Object 3"/>
          <p:cNvGraphicFramePr>
            <a:graphicFrameLocks noChangeAspect="1"/>
          </p:cNvGraphicFramePr>
          <p:nvPr/>
        </p:nvGraphicFramePr>
        <p:xfrm>
          <a:off x="487363" y="1781175"/>
          <a:ext cx="3910012" cy="496888"/>
        </p:xfrm>
        <a:graphic>
          <a:graphicData uri="http://schemas.openxmlformats.org/presentationml/2006/ole">
            <p:oleObj spid="_x0000_s268291" name="Equation" r:id="rId3" imgW="1778000" imgH="228600" progId="Equation.3">
              <p:embed/>
            </p:oleObj>
          </a:graphicData>
        </a:graphic>
      </p:graphicFrame>
      <p:graphicFrame>
        <p:nvGraphicFramePr>
          <p:cNvPr id="585733" name="Object 4"/>
          <p:cNvGraphicFramePr>
            <a:graphicFrameLocks noChangeAspect="1"/>
          </p:cNvGraphicFramePr>
          <p:nvPr/>
        </p:nvGraphicFramePr>
        <p:xfrm>
          <a:off x="7380288" y="1125538"/>
          <a:ext cx="1306512" cy="835025"/>
        </p:xfrm>
        <a:graphic>
          <a:graphicData uri="http://schemas.openxmlformats.org/presentationml/2006/ole">
            <p:oleObj spid="_x0000_s268292" name="Equation" r:id="rId4" imgW="609336" imgH="393529" progId="Equation.3">
              <p:embed/>
            </p:oleObj>
          </a:graphicData>
        </a:graphic>
      </p:graphicFrame>
      <p:graphicFrame>
        <p:nvGraphicFramePr>
          <p:cNvPr id="585737" name="Object 5"/>
          <p:cNvGraphicFramePr>
            <a:graphicFrameLocks noChangeAspect="1"/>
          </p:cNvGraphicFramePr>
          <p:nvPr/>
        </p:nvGraphicFramePr>
        <p:xfrm>
          <a:off x="1331913" y="4149725"/>
          <a:ext cx="5194300" cy="860425"/>
        </p:xfrm>
        <a:graphic>
          <a:graphicData uri="http://schemas.openxmlformats.org/presentationml/2006/ole">
            <p:oleObj spid="_x0000_s268293" name="Equation" r:id="rId5" imgW="2362200" imgH="393700" progId="Equation.3">
              <p:embed/>
            </p:oleObj>
          </a:graphicData>
        </a:graphic>
      </p:graphicFrame>
      <p:sp>
        <p:nvSpPr>
          <p:cNvPr id="2" name="Rectangle 39"/>
          <p:cNvSpPr>
            <a:spLocks noChangeArrowheads="1"/>
          </p:cNvSpPr>
          <p:nvPr/>
        </p:nvSpPr>
        <p:spPr bwMode="auto">
          <a:xfrm>
            <a:off x="0" y="787400"/>
            <a:ext cx="9396413" cy="1816100"/>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r>
              <a:rPr kumimoji="0" lang="en-US" altLang="zh-CN">
                <a:ea typeface="宋体" charset="-122"/>
                <a:cs typeface="Times New Roman" pitchFamily="18" charset="0"/>
              </a:rPr>
              <a:t>We divide the integration section [a,b] of definite integration                                      </a:t>
            </a:r>
          </a:p>
          <a:p>
            <a:r>
              <a:rPr kumimoji="0" lang="en-US" altLang="zh-CN">
                <a:ea typeface="宋体" charset="-122"/>
                <a:cs typeface="Times New Roman" pitchFamily="18" charset="0"/>
              </a:rPr>
              <a:t>                   into equally n parts.  Several nodes are </a:t>
            </a:r>
          </a:p>
          <a:p>
            <a:r>
              <a:rPr kumimoji="0" lang="en-US" altLang="zh-CN">
                <a:ea typeface="宋体" charset="-122"/>
                <a:cs typeface="Times New Roman" pitchFamily="18" charset="0"/>
              </a:rPr>
              <a:t>                                                 .</a:t>
            </a:r>
          </a:p>
          <a:p>
            <a:r>
              <a:rPr kumimoji="0" lang="en-US" altLang="zh-CN">
                <a:ea typeface="宋体" charset="-122"/>
                <a:cs typeface="Times New Roman" pitchFamily="18" charset="0"/>
              </a:rPr>
              <a:t> </a:t>
            </a:r>
          </a:p>
        </p:txBody>
      </p:sp>
      <p:graphicFrame>
        <p:nvGraphicFramePr>
          <p:cNvPr id="268295" name="Object 7"/>
          <p:cNvGraphicFramePr>
            <a:graphicFrameLocks noChangeAspect="1"/>
          </p:cNvGraphicFramePr>
          <p:nvPr/>
        </p:nvGraphicFramePr>
        <p:xfrm>
          <a:off x="206375" y="1196975"/>
          <a:ext cx="1481138" cy="642938"/>
        </p:xfrm>
        <a:graphic>
          <a:graphicData uri="http://schemas.openxmlformats.org/presentationml/2006/ole">
            <p:oleObj spid="_x0000_s268295" name="Equation" r:id="rId6" imgW="634725" imgH="330057" progId="">
              <p:embed/>
            </p:oleObj>
          </a:graphicData>
        </a:graphic>
      </p:graphicFrame>
      <p:sp>
        <p:nvSpPr>
          <p:cNvPr id="268296" name="矩形 13"/>
          <p:cNvSpPr>
            <a:spLocks noChangeArrowheads="1"/>
          </p:cNvSpPr>
          <p:nvPr/>
        </p:nvSpPr>
        <p:spPr bwMode="auto">
          <a:xfrm>
            <a:off x="287338" y="2349500"/>
            <a:ext cx="8443912" cy="1384300"/>
          </a:xfrm>
          <a:prstGeom prst="rect">
            <a:avLst/>
          </a:prstGeom>
          <a:noFill/>
          <a:ln w="9525">
            <a:noFill/>
            <a:miter lim="800000"/>
            <a:headEnd/>
            <a:tailEnd/>
          </a:ln>
        </p:spPr>
        <p:txBody>
          <a:bodyPr>
            <a:spAutoFit/>
          </a:bodyPr>
          <a:lstStyle/>
          <a:p>
            <a:r>
              <a:rPr lang="en-US" altLang="zh-CN"/>
              <a:t>We use Newton-Cotes formula on subinterval  </a:t>
            </a:r>
          </a:p>
          <a:p>
            <a:r>
              <a:rPr lang="en-US" altLang="zh-CN"/>
              <a:t>                                           , we divide                   into equally       parts, step is         , nodes are </a:t>
            </a:r>
          </a:p>
        </p:txBody>
      </p:sp>
      <p:sp>
        <p:nvSpPr>
          <p:cNvPr id="268297" name="Rectangle 6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8298" name="Object 10"/>
          <p:cNvGraphicFramePr>
            <a:graphicFrameLocks noChangeAspect="1"/>
          </p:cNvGraphicFramePr>
          <p:nvPr/>
        </p:nvGraphicFramePr>
        <p:xfrm>
          <a:off x="304800" y="2781300"/>
          <a:ext cx="3671888" cy="547688"/>
        </p:xfrm>
        <a:graphic>
          <a:graphicData uri="http://schemas.openxmlformats.org/presentationml/2006/ole">
            <p:oleObj spid="_x0000_s268298" name="Equation" r:id="rId7" imgW="1562100" imgH="254000" progId="">
              <p:embed/>
            </p:oleObj>
          </a:graphicData>
        </a:graphic>
      </p:graphicFrame>
      <p:sp>
        <p:nvSpPr>
          <p:cNvPr id="268299" name="Rectangle 6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8300" name="Object 12"/>
          <p:cNvGraphicFramePr>
            <a:graphicFrameLocks noChangeAspect="1"/>
          </p:cNvGraphicFramePr>
          <p:nvPr/>
        </p:nvGraphicFramePr>
        <p:xfrm>
          <a:off x="5795963" y="2781300"/>
          <a:ext cx="1584325" cy="544513"/>
        </p:xfrm>
        <a:graphic>
          <a:graphicData uri="http://schemas.openxmlformats.org/presentationml/2006/ole">
            <p:oleObj spid="_x0000_s268300" name="Equation" r:id="rId8" imgW="571252" imgH="253890" progId="">
              <p:embed/>
            </p:oleObj>
          </a:graphicData>
        </a:graphic>
      </p:graphicFrame>
      <p:sp>
        <p:nvSpPr>
          <p:cNvPr id="268301" name="Rectangle 6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8302" name="Object 14"/>
          <p:cNvGraphicFramePr>
            <a:graphicFrameLocks noChangeAspect="1"/>
          </p:cNvGraphicFramePr>
          <p:nvPr/>
        </p:nvGraphicFramePr>
        <p:xfrm>
          <a:off x="1692275" y="3357563"/>
          <a:ext cx="358775" cy="415925"/>
        </p:xfrm>
        <a:graphic>
          <a:graphicData uri="http://schemas.openxmlformats.org/presentationml/2006/ole">
            <p:oleObj spid="_x0000_s268302" name="Equation" r:id="rId9" imgW="101512" imgH="203024" progId="">
              <p:embed/>
            </p:oleObj>
          </a:graphicData>
        </a:graphic>
      </p:graphicFrame>
      <p:sp>
        <p:nvSpPr>
          <p:cNvPr id="268303" name="Rectangle 6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8304" name="Object 16"/>
          <p:cNvGraphicFramePr>
            <a:graphicFrameLocks noChangeAspect="1"/>
          </p:cNvGraphicFramePr>
          <p:nvPr/>
        </p:nvGraphicFramePr>
        <p:xfrm>
          <a:off x="4005263" y="3087688"/>
          <a:ext cx="504825" cy="677862"/>
        </p:xfrm>
        <a:graphic>
          <a:graphicData uri="http://schemas.openxmlformats.org/presentationml/2006/ole">
            <p:oleObj spid="_x0000_s268304" name="Equation" r:id="rId10" imgW="152334" imgH="393529"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5730"/>
                                        </p:tgtEl>
                                        <p:attrNameLst>
                                          <p:attrName>style.visibility</p:attrName>
                                        </p:attrNameLst>
                                      </p:cBhvr>
                                      <p:to>
                                        <p:strVal val="visible"/>
                                      </p:to>
                                    </p:set>
                                    <p:animEffect transition="in" filter="wipe(left)">
                                      <p:cBhvr>
                                        <p:cTn id="7" dur="500"/>
                                        <p:tgtEl>
                                          <p:spTgt spid="585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nodeType="clickEffect">
                                  <p:stCondLst>
                                    <p:cond delay="0"/>
                                  </p:stCondLst>
                                  <p:childTnLst>
                                    <p:set>
                                      <p:cBhvr>
                                        <p:cTn id="11" dur="1" fill="hold">
                                          <p:stCondLst>
                                            <p:cond delay="0"/>
                                          </p:stCondLst>
                                        </p:cTn>
                                        <p:tgtEl>
                                          <p:spTgt spid="585732"/>
                                        </p:tgtEl>
                                        <p:attrNameLst>
                                          <p:attrName>style.visibility</p:attrName>
                                        </p:attrNameLst>
                                      </p:cBhvr>
                                      <p:to>
                                        <p:strVal val="visible"/>
                                      </p:to>
                                    </p:set>
                                    <p:anim calcmode="lin" valueType="num">
                                      <p:cBhvr>
                                        <p:cTn id="12" dur="500" fill="hold"/>
                                        <p:tgtEl>
                                          <p:spTgt spid="585732"/>
                                        </p:tgtEl>
                                        <p:attrNameLst>
                                          <p:attrName>ppt_x</p:attrName>
                                        </p:attrNameLst>
                                      </p:cBhvr>
                                      <p:tavLst>
                                        <p:tav tm="0">
                                          <p:val>
                                            <p:strVal val="#ppt_x-#ppt_w/2"/>
                                          </p:val>
                                        </p:tav>
                                        <p:tav tm="100000">
                                          <p:val>
                                            <p:strVal val="#ppt_x"/>
                                          </p:val>
                                        </p:tav>
                                      </p:tavLst>
                                    </p:anim>
                                    <p:anim calcmode="lin" valueType="num">
                                      <p:cBhvr>
                                        <p:cTn id="13" dur="500" fill="hold"/>
                                        <p:tgtEl>
                                          <p:spTgt spid="585732"/>
                                        </p:tgtEl>
                                        <p:attrNameLst>
                                          <p:attrName>ppt_y</p:attrName>
                                        </p:attrNameLst>
                                      </p:cBhvr>
                                      <p:tavLst>
                                        <p:tav tm="0">
                                          <p:val>
                                            <p:strVal val="#ppt_y"/>
                                          </p:val>
                                        </p:tav>
                                        <p:tav tm="100000">
                                          <p:val>
                                            <p:strVal val="#ppt_y"/>
                                          </p:val>
                                        </p:tav>
                                      </p:tavLst>
                                    </p:anim>
                                    <p:anim calcmode="lin" valueType="num">
                                      <p:cBhvr>
                                        <p:cTn id="14" dur="500" fill="hold"/>
                                        <p:tgtEl>
                                          <p:spTgt spid="585732"/>
                                        </p:tgtEl>
                                        <p:attrNameLst>
                                          <p:attrName>ppt_w</p:attrName>
                                        </p:attrNameLst>
                                      </p:cBhvr>
                                      <p:tavLst>
                                        <p:tav tm="0">
                                          <p:val>
                                            <p:fltVal val="0"/>
                                          </p:val>
                                        </p:tav>
                                        <p:tav tm="100000">
                                          <p:val>
                                            <p:strVal val="#ppt_w"/>
                                          </p:val>
                                        </p:tav>
                                      </p:tavLst>
                                    </p:anim>
                                    <p:anim calcmode="lin" valueType="num">
                                      <p:cBhvr>
                                        <p:cTn id="15" dur="500" fill="hold"/>
                                        <p:tgtEl>
                                          <p:spTgt spid="585732"/>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nodeType="clickEffect">
                                  <p:stCondLst>
                                    <p:cond delay="0"/>
                                  </p:stCondLst>
                                  <p:childTnLst>
                                    <p:set>
                                      <p:cBhvr>
                                        <p:cTn id="19" dur="1" fill="hold">
                                          <p:stCondLst>
                                            <p:cond delay="0"/>
                                          </p:stCondLst>
                                        </p:cTn>
                                        <p:tgtEl>
                                          <p:spTgt spid="585733"/>
                                        </p:tgtEl>
                                        <p:attrNameLst>
                                          <p:attrName>style.visibility</p:attrName>
                                        </p:attrNameLst>
                                      </p:cBhvr>
                                      <p:to>
                                        <p:strVal val="visible"/>
                                      </p:to>
                                    </p:set>
                                    <p:anim calcmode="lin" valueType="num">
                                      <p:cBhvr>
                                        <p:cTn id="20" dur="500" fill="hold"/>
                                        <p:tgtEl>
                                          <p:spTgt spid="585733"/>
                                        </p:tgtEl>
                                        <p:attrNameLst>
                                          <p:attrName>ppt_x</p:attrName>
                                        </p:attrNameLst>
                                      </p:cBhvr>
                                      <p:tavLst>
                                        <p:tav tm="0">
                                          <p:val>
                                            <p:strVal val="#ppt_x-#ppt_w/2"/>
                                          </p:val>
                                        </p:tav>
                                        <p:tav tm="100000">
                                          <p:val>
                                            <p:strVal val="#ppt_x"/>
                                          </p:val>
                                        </p:tav>
                                      </p:tavLst>
                                    </p:anim>
                                    <p:anim calcmode="lin" valueType="num">
                                      <p:cBhvr>
                                        <p:cTn id="21" dur="500" fill="hold"/>
                                        <p:tgtEl>
                                          <p:spTgt spid="585733"/>
                                        </p:tgtEl>
                                        <p:attrNameLst>
                                          <p:attrName>ppt_y</p:attrName>
                                        </p:attrNameLst>
                                      </p:cBhvr>
                                      <p:tavLst>
                                        <p:tav tm="0">
                                          <p:val>
                                            <p:strVal val="#ppt_y"/>
                                          </p:val>
                                        </p:tav>
                                        <p:tav tm="100000">
                                          <p:val>
                                            <p:strVal val="#ppt_y"/>
                                          </p:val>
                                        </p:tav>
                                      </p:tavLst>
                                    </p:anim>
                                    <p:anim calcmode="lin" valueType="num">
                                      <p:cBhvr>
                                        <p:cTn id="22" dur="500" fill="hold"/>
                                        <p:tgtEl>
                                          <p:spTgt spid="585733"/>
                                        </p:tgtEl>
                                        <p:attrNameLst>
                                          <p:attrName>ppt_w</p:attrName>
                                        </p:attrNameLst>
                                      </p:cBhvr>
                                      <p:tavLst>
                                        <p:tav tm="0">
                                          <p:val>
                                            <p:fltVal val="0"/>
                                          </p:val>
                                        </p:tav>
                                        <p:tav tm="100000">
                                          <p:val>
                                            <p:strVal val="#ppt_w"/>
                                          </p:val>
                                        </p:tav>
                                      </p:tavLst>
                                    </p:anim>
                                    <p:anim calcmode="lin" valueType="num">
                                      <p:cBhvr>
                                        <p:cTn id="23" dur="500" fill="hold"/>
                                        <p:tgtEl>
                                          <p:spTgt spid="585733"/>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nodeType="clickEffect">
                                  <p:stCondLst>
                                    <p:cond delay="0"/>
                                  </p:stCondLst>
                                  <p:childTnLst>
                                    <p:set>
                                      <p:cBhvr>
                                        <p:cTn id="27" dur="1" fill="hold">
                                          <p:stCondLst>
                                            <p:cond delay="0"/>
                                          </p:stCondLst>
                                        </p:cTn>
                                        <p:tgtEl>
                                          <p:spTgt spid="585737"/>
                                        </p:tgtEl>
                                        <p:attrNameLst>
                                          <p:attrName>style.visibility</p:attrName>
                                        </p:attrNameLst>
                                      </p:cBhvr>
                                      <p:to>
                                        <p:strVal val="visible"/>
                                      </p:to>
                                    </p:set>
                                    <p:anim calcmode="lin" valueType="num">
                                      <p:cBhvr>
                                        <p:cTn id="28" dur="500" fill="hold"/>
                                        <p:tgtEl>
                                          <p:spTgt spid="585737"/>
                                        </p:tgtEl>
                                        <p:attrNameLst>
                                          <p:attrName>ppt_x</p:attrName>
                                        </p:attrNameLst>
                                      </p:cBhvr>
                                      <p:tavLst>
                                        <p:tav tm="0">
                                          <p:val>
                                            <p:strVal val="#ppt_x-#ppt_w/2"/>
                                          </p:val>
                                        </p:tav>
                                        <p:tav tm="100000">
                                          <p:val>
                                            <p:strVal val="#ppt_x"/>
                                          </p:val>
                                        </p:tav>
                                      </p:tavLst>
                                    </p:anim>
                                    <p:anim calcmode="lin" valueType="num">
                                      <p:cBhvr>
                                        <p:cTn id="29" dur="500" fill="hold"/>
                                        <p:tgtEl>
                                          <p:spTgt spid="585737"/>
                                        </p:tgtEl>
                                        <p:attrNameLst>
                                          <p:attrName>ppt_y</p:attrName>
                                        </p:attrNameLst>
                                      </p:cBhvr>
                                      <p:tavLst>
                                        <p:tav tm="0">
                                          <p:val>
                                            <p:strVal val="#ppt_y"/>
                                          </p:val>
                                        </p:tav>
                                        <p:tav tm="100000">
                                          <p:val>
                                            <p:strVal val="#ppt_y"/>
                                          </p:val>
                                        </p:tav>
                                      </p:tavLst>
                                    </p:anim>
                                    <p:anim calcmode="lin" valueType="num">
                                      <p:cBhvr>
                                        <p:cTn id="30" dur="500" fill="hold"/>
                                        <p:tgtEl>
                                          <p:spTgt spid="585737"/>
                                        </p:tgtEl>
                                        <p:attrNameLst>
                                          <p:attrName>ppt_w</p:attrName>
                                        </p:attrNameLst>
                                      </p:cBhvr>
                                      <p:tavLst>
                                        <p:tav tm="0">
                                          <p:val>
                                            <p:fltVal val="0"/>
                                          </p:val>
                                        </p:tav>
                                        <p:tav tm="100000">
                                          <p:val>
                                            <p:strVal val="#ppt_w"/>
                                          </p:val>
                                        </p:tav>
                                      </p:tavLst>
                                    </p:anim>
                                    <p:anim calcmode="lin" valueType="num">
                                      <p:cBhvr>
                                        <p:cTn id="31" dur="500" fill="hold"/>
                                        <p:tgtEl>
                                          <p:spTgt spid="58573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3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755650" y="908050"/>
            <a:ext cx="1677988" cy="523875"/>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algn="ctr"/>
            <a:r>
              <a:rPr kumimoji="0" lang="en-US" altLang="zh-CN">
                <a:ea typeface="宋体" charset="-122"/>
                <a:cs typeface="Times New Roman" pitchFamily="18" charset="0"/>
              </a:rPr>
              <a:t>Marked a</a:t>
            </a:r>
            <a:r>
              <a:rPr lang="en-US" altLang="zh-CN" sz="2600" b="1">
                <a:solidFill>
                  <a:schemeClr val="tx2"/>
                </a:solidFill>
                <a:ea typeface="宋体" charset="-122"/>
                <a:cs typeface="Times New Roman" pitchFamily="18" charset="0"/>
              </a:rPr>
              <a:t>s</a:t>
            </a:r>
            <a:endParaRPr lang="zh-CN" altLang="en-US" sz="2600" b="1">
              <a:solidFill>
                <a:schemeClr val="tx2"/>
              </a:solidFill>
              <a:ea typeface="宋体" charset="-122"/>
              <a:cs typeface="Times New Roman" pitchFamily="18" charset="0"/>
            </a:endParaRPr>
          </a:p>
        </p:txBody>
      </p:sp>
      <p:graphicFrame>
        <p:nvGraphicFramePr>
          <p:cNvPr id="3" name="Object 3"/>
          <p:cNvGraphicFramePr>
            <a:graphicFrameLocks noChangeAspect="1"/>
          </p:cNvGraphicFramePr>
          <p:nvPr/>
        </p:nvGraphicFramePr>
        <p:xfrm>
          <a:off x="2843213" y="908050"/>
          <a:ext cx="4970462" cy="749300"/>
        </p:xfrm>
        <a:graphic>
          <a:graphicData uri="http://schemas.openxmlformats.org/presentationml/2006/ole">
            <p:oleObj spid="_x0000_s269315" name="Equation" r:id="rId3" imgW="2260600" imgH="342900" progId="Equation.3">
              <p:embed/>
            </p:oleObj>
          </a:graphicData>
        </a:graphic>
      </p:graphicFrame>
      <p:graphicFrame>
        <p:nvGraphicFramePr>
          <p:cNvPr id="8" name="Object 4"/>
          <p:cNvGraphicFramePr>
            <a:graphicFrameLocks noChangeAspect="1"/>
          </p:cNvGraphicFramePr>
          <p:nvPr/>
        </p:nvGraphicFramePr>
        <p:xfrm>
          <a:off x="3527425" y="3827463"/>
          <a:ext cx="2573338" cy="976312"/>
        </p:xfrm>
        <a:graphic>
          <a:graphicData uri="http://schemas.openxmlformats.org/presentationml/2006/ole">
            <p:oleObj spid="_x0000_s269316" name="Equation" r:id="rId4" imgW="1167893" imgH="444307" progId="Equation.3">
              <p:embed/>
            </p:oleObj>
          </a:graphicData>
        </a:graphic>
      </p:graphicFrame>
      <p:graphicFrame>
        <p:nvGraphicFramePr>
          <p:cNvPr id="9" name="Object 5"/>
          <p:cNvGraphicFramePr>
            <a:graphicFrameLocks noChangeAspect="1"/>
          </p:cNvGraphicFramePr>
          <p:nvPr/>
        </p:nvGraphicFramePr>
        <p:xfrm>
          <a:off x="1120775" y="3232150"/>
          <a:ext cx="2459038" cy="776288"/>
        </p:xfrm>
        <a:graphic>
          <a:graphicData uri="http://schemas.openxmlformats.org/presentationml/2006/ole">
            <p:oleObj spid="_x0000_s269317" name="Equation" r:id="rId5" imgW="1117115" imgH="355446" progId="Equation.3">
              <p:embed/>
            </p:oleObj>
          </a:graphicData>
        </a:graphic>
      </p:graphicFrame>
      <p:graphicFrame>
        <p:nvGraphicFramePr>
          <p:cNvPr id="10" name="Object 6"/>
          <p:cNvGraphicFramePr>
            <a:graphicFrameLocks noChangeAspect="1"/>
          </p:cNvGraphicFramePr>
          <p:nvPr/>
        </p:nvGraphicFramePr>
        <p:xfrm>
          <a:off x="3563938" y="3141663"/>
          <a:ext cx="3832225" cy="976312"/>
        </p:xfrm>
        <a:graphic>
          <a:graphicData uri="http://schemas.openxmlformats.org/presentationml/2006/ole">
            <p:oleObj spid="_x0000_s269318" name="Equation" r:id="rId6" imgW="1739900" imgH="444500" progId="Equation.3">
              <p:embed/>
            </p:oleObj>
          </a:graphicData>
        </a:graphic>
      </p:graphicFrame>
      <p:sp>
        <p:nvSpPr>
          <p:cNvPr id="269319" name="矩形 10"/>
          <p:cNvSpPr>
            <a:spLocks noChangeArrowheads="1"/>
          </p:cNvSpPr>
          <p:nvPr/>
        </p:nvSpPr>
        <p:spPr bwMode="auto">
          <a:xfrm>
            <a:off x="755650" y="1700213"/>
            <a:ext cx="7561263" cy="1816100"/>
          </a:xfrm>
          <a:prstGeom prst="rect">
            <a:avLst/>
          </a:prstGeom>
          <a:noFill/>
          <a:ln w="9525">
            <a:noFill/>
            <a:miter lim="800000"/>
            <a:headEnd/>
            <a:tailEnd/>
          </a:ln>
        </p:spPr>
        <p:txBody>
          <a:bodyPr>
            <a:spAutoFit/>
          </a:bodyPr>
          <a:lstStyle/>
          <a:p>
            <a:r>
              <a:rPr lang="en-US" altLang="zh-CN"/>
              <a:t>We work out      -order Newton-Cotes formula </a:t>
            </a:r>
          </a:p>
          <a:p>
            <a:r>
              <a:rPr lang="en-US" altLang="zh-CN"/>
              <a:t>on               .</a:t>
            </a:r>
          </a:p>
          <a:p>
            <a:endParaRPr lang="en-US" altLang="zh-CN"/>
          </a:p>
          <a:p>
            <a:r>
              <a:rPr lang="en-US" altLang="zh-CN"/>
              <a:t> </a:t>
            </a:r>
            <a:endParaRPr lang="zh-CN" altLang="zh-CN"/>
          </a:p>
        </p:txBody>
      </p:sp>
      <p:sp>
        <p:nvSpPr>
          <p:cNvPr id="26932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9321" name="Object 9"/>
          <p:cNvGraphicFramePr>
            <a:graphicFrameLocks noChangeAspect="1"/>
          </p:cNvGraphicFramePr>
          <p:nvPr/>
        </p:nvGraphicFramePr>
        <p:xfrm>
          <a:off x="2916238" y="1716088"/>
          <a:ext cx="431800" cy="504825"/>
        </p:xfrm>
        <a:graphic>
          <a:graphicData uri="http://schemas.openxmlformats.org/presentationml/2006/ole">
            <p:oleObj spid="_x0000_s269321" name="Equation" r:id="rId7" imgW="101512" imgH="203024" progId="">
              <p:embed/>
            </p:oleObj>
          </a:graphicData>
        </a:graphic>
      </p:graphicFrame>
      <p:sp>
        <p:nvSpPr>
          <p:cNvPr id="26932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9323" name="Object 11"/>
          <p:cNvGraphicFramePr>
            <a:graphicFrameLocks noChangeAspect="1"/>
          </p:cNvGraphicFramePr>
          <p:nvPr/>
        </p:nvGraphicFramePr>
        <p:xfrm>
          <a:off x="7524750" y="1700213"/>
          <a:ext cx="647700" cy="433387"/>
        </p:xfrm>
        <a:graphic>
          <a:graphicData uri="http://schemas.openxmlformats.org/presentationml/2006/ole">
            <p:oleObj spid="_x0000_s269323" name="Equation" r:id="rId8" imgW="342751" imgH="203112" progId="">
              <p:embed/>
            </p:oleObj>
          </a:graphicData>
        </a:graphic>
      </p:graphicFrame>
      <p:sp>
        <p:nvSpPr>
          <p:cNvPr id="269324"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69325" name="Object 13"/>
          <p:cNvGraphicFramePr>
            <a:graphicFrameLocks noChangeAspect="1"/>
          </p:cNvGraphicFramePr>
          <p:nvPr/>
        </p:nvGraphicFramePr>
        <p:xfrm>
          <a:off x="1403350" y="2125663"/>
          <a:ext cx="1152525" cy="573087"/>
        </p:xfrm>
        <a:graphic>
          <a:graphicData uri="http://schemas.openxmlformats.org/presentationml/2006/ole">
            <p:oleObj spid="_x0000_s269325" name="Equation" r:id="rId9" imgW="571252" imgH="25389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6754" name="Object 2"/>
          <p:cNvGraphicFramePr>
            <a:graphicFrameLocks noChangeAspect="1"/>
          </p:cNvGraphicFramePr>
          <p:nvPr/>
        </p:nvGraphicFramePr>
        <p:xfrm>
          <a:off x="381000" y="990600"/>
          <a:ext cx="1481138" cy="723900"/>
        </p:xfrm>
        <a:graphic>
          <a:graphicData uri="http://schemas.openxmlformats.org/presentationml/2006/ole">
            <p:oleObj spid="_x0000_s270338" name="Equation" r:id="rId3" imgW="672808" imgH="330057" progId="Equation.3">
              <p:embed/>
            </p:oleObj>
          </a:graphicData>
        </a:graphic>
      </p:graphicFrame>
      <p:graphicFrame>
        <p:nvGraphicFramePr>
          <p:cNvPr id="586755" name="Object 3"/>
          <p:cNvGraphicFramePr>
            <a:graphicFrameLocks noChangeAspect="1"/>
          </p:cNvGraphicFramePr>
          <p:nvPr/>
        </p:nvGraphicFramePr>
        <p:xfrm>
          <a:off x="1828800" y="914400"/>
          <a:ext cx="2403475" cy="944563"/>
        </p:xfrm>
        <a:graphic>
          <a:graphicData uri="http://schemas.openxmlformats.org/presentationml/2006/ole">
            <p:oleObj spid="_x0000_s270339" name="Equation" r:id="rId4" imgW="1091726" imgH="431613" progId="Equation.3">
              <p:embed/>
            </p:oleObj>
          </a:graphicData>
        </a:graphic>
      </p:graphicFrame>
      <p:graphicFrame>
        <p:nvGraphicFramePr>
          <p:cNvPr id="586756" name="Object 4"/>
          <p:cNvGraphicFramePr>
            <a:graphicFrameLocks noChangeAspect="1"/>
          </p:cNvGraphicFramePr>
          <p:nvPr/>
        </p:nvGraphicFramePr>
        <p:xfrm>
          <a:off x="4267200" y="900113"/>
          <a:ext cx="1284288" cy="942975"/>
        </p:xfrm>
        <a:graphic>
          <a:graphicData uri="http://schemas.openxmlformats.org/presentationml/2006/ole">
            <p:oleObj spid="_x0000_s270340" name="Equation" r:id="rId5" imgW="583947" imgH="431613" progId="Equation.3">
              <p:embed/>
            </p:oleObj>
          </a:graphicData>
        </a:graphic>
      </p:graphicFrame>
      <p:sp>
        <p:nvSpPr>
          <p:cNvPr id="586757" name="Text Box 5"/>
          <p:cNvSpPr txBox="1">
            <a:spLocks noChangeArrowheads="1"/>
          </p:cNvSpPr>
          <p:nvPr/>
        </p:nvSpPr>
        <p:spPr bwMode="auto">
          <a:xfrm>
            <a:off x="381000" y="395288"/>
            <a:ext cx="8945563" cy="460375"/>
          </a:xfrm>
          <a:prstGeom prst="rect">
            <a:avLst/>
          </a:prstGeom>
          <a:noFill/>
          <a:ln w="9525">
            <a:noFill/>
            <a:miter lim="800000"/>
            <a:headEnd/>
            <a:tailEnd/>
          </a:ln>
        </p:spPr>
        <p:txBody>
          <a:bodyPr wrap="none" anchor="ctr">
            <a:spAutoFit/>
          </a:bodyPr>
          <a:lstStyle/>
          <a:p>
            <a:r>
              <a:rPr lang="en-US" altLang="zh-CN" sz="2400"/>
              <a:t>According to additive property of integration section, we can work out </a:t>
            </a:r>
            <a:endParaRPr lang="zh-CN" altLang="zh-CN" sz="2400"/>
          </a:p>
        </p:txBody>
      </p:sp>
      <p:graphicFrame>
        <p:nvGraphicFramePr>
          <p:cNvPr id="586758" name="Object 6"/>
          <p:cNvGraphicFramePr>
            <a:graphicFrameLocks noChangeAspect="1"/>
          </p:cNvGraphicFramePr>
          <p:nvPr/>
        </p:nvGraphicFramePr>
        <p:xfrm>
          <a:off x="5334000" y="928688"/>
          <a:ext cx="2963863" cy="976312"/>
        </p:xfrm>
        <a:graphic>
          <a:graphicData uri="http://schemas.openxmlformats.org/presentationml/2006/ole">
            <p:oleObj spid="_x0000_s270342" name="Equation" r:id="rId6" imgW="1345616" imgH="444307" progId="Equation.3">
              <p:embed/>
            </p:oleObj>
          </a:graphicData>
        </a:graphic>
      </p:graphicFrame>
      <p:sp>
        <p:nvSpPr>
          <p:cNvPr id="586759" name="Text Box 7"/>
          <p:cNvSpPr txBox="1">
            <a:spLocks noChangeArrowheads="1"/>
          </p:cNvSpPr>
          <p:nvPr/>
        </p:nvSpPr>
        <p:spPr bwMode="auto">
          <a:xfrm>
            <a:off x="5795963" y="1905000"/>
            <a:ext cx="2808287" cy="709613"/>
          </a:xfrm>
          <a:prstGeom prst="rect">
            <a:avLst/>
          </a:prstGeom>
          <a:solidFill>
            <a:srgbClr val="FFFF00"/>
          </a:solidFill>
          <a:ln w="9525">
            <a:solidFill>
              <a:schemeClr val="tx1"/>
            </a:solidFill>
            <a:miter lim="800000"/>
            <a:headEnd/>
            <a:tailEnd/>
          </a:ln>
        </p:spPr>
        <p:txBody>
          <a:bodyPr lIns="90000" tIns="46800" rIns="90000" bIns="46800">
            <a:spAutoFit/>
          </a:bodyPr>
          <a:lstStyle/>
          <a:p>
            <a:r>
              <a:rPr lang="en-US" altLang="zh-CN" sz="2000"/>
              <a:t>Compound Multiplicative Formula </a:t>
            </a:r>
            <a:endParaRPr lang="zh-CN" altLang="en-US" sz="2000" b="1">
              <a:solidFill>
                <a:srgbClr val="CC0000"/>
              </a:solidFill>
              <a:latin typeface="楷体_GB2312" pitchFamily="49" charset="-122"/>
            </a:endParaRPr>
          </a:p>
        </p:txBody>
      </p:sp>
      <p:graphicFrame>
        <p:nvGraphicFramePr>
          <p:cNvPr id="586760" name="Object 8"/>
          <p:cNvGraphicFramePr>
            <a:graphicFrameLocks noChangeAspect="1"/>
          </p:cNvGraphicFramePr>
          <p:nvPr/>
        </p:nvGraphicFramePr>
        <p:xfrm>
          <a:off x="8229600" y="1143000"/>
          <a:ext cx="671513" cy="496888"/>
        </p:xfrm>
        <a:graphic>
          <a:graphicData uri="http://schemas.openxmlformats.org/presentationml/2006/ole">
            <p:oleObj spid="_x0000_s270344" name="Equation" r:id="rId7" imgW="304668" imgH="228501" progId="Equation.3">
              <p:embed/>
            </p:oleObj>
          </a:graphicData>
        </a:graphic>
      </p:graphicFrame>
      <p:graphicFrame>
        <p:nvGraphicFramePr>
          <p:cNvPr id="586762" name="Object 9"/>
          <p:cNvGraphicFramePr>
            <a:graphicFrameLocks noChangeAspect="1"/>
          </p:cNvGraphicFramePr>
          <p:nvPr/>
        </p:nvGraphicFramePr>
        <p:xfrm>
          <a:off x="1193800" y="2895600"/>
          <a:ext cx="2093913" cy="723900"/>
        </p:xfrm>
        <a:graphic>
          <a:graphicData uri="http://schemas.openxmlformats.org/presentationml/2006/ole">
            <p:oleObj spid="_x0000_s270345" name="Equation" r:id="rId8" imgW="952087" imgH="330057" progId="Equation.3">
              <p:embed/>
            </p:oleObj>
          </a:graphicData>
        </a:graphic>
      </p:graphicFrame>
      <p:graphicFrame>
        <p:nvGraphicFramePr>
          <p:cNvPr id="586763" name="Object 10"/>
          <p:cNvGraphicFramePr>
            <a:graphicFrameLocks noChangeAspect="1"/>
          </p:cNvGraphicFramePr>
          <p:nvPr/>
        </p:nvGraphicFramePr>
        <p:xfrm>
          <a:off x="3155950" y="2819400"/>
          <a:ext cx="2936875" cy="946150"/>
        </p:xfrm>
        <a:graphic>
          <a:graphicData uri="http://schemas.openxmlformats.org/presentationml/2006/ole">
            <p:oleObj spid="_x0000_s270346" name="Equation" r:id="rId9" imgW="1333500" imgH="431800" progId="Equation.3">
              <p:embed/>
            </p:oleObj>
          </a:graphicData>
        </a:graphic>
      </p:graphicFrame>
      <p:graphicFrame>
        <p:nvGraphicFramePr>
          <p:cNvPr id="586764" name="Object 11"/>
          <p:cNvGraphicFramePr>
            <a:graphicFrameLocks noChangeAspect="1"/>
          </p:cNvGraphicFramePr>
          <p:nvPr/>
        </p:nvGraphicFramePr>
        <p:xfrm>
          <a:off x="3098800" y="3733800"/>
          <a:ext cx="3638550" cy="946150"/>
        </p:xfrm>
        <a:graphic>
          <a:graphicData uri="http://schemas.openxmlformats.org/presentationml/2006/ole">
            <p:oleObj spid="_x0000_s270347" name="Equation" r:id="rId10" imgW="1651000" imgH="431800" progId="Equation.3">
              <p:embed/>
            </p:oleObj>
          </a:graphicData>
        </a:graphic>
      </p:graphicFrame>
      <p:graphicFrame>
        <p:nvGraphicFramePr>
          <p:cNvPr id="586765" name="Object 12"/>
          <p:cNvGraphicFramePr>
            <a:graphicFrameLocks noChangeAspect="1"/>
          </p:cNvGraphicFramePr>
          <p:nvPr/>
        </p:nvGraphicFramePr>
        <p:xfrm>
          <a:off x="3098800" y="4540250"/>
          <a:ext cx="4673600" cy="946150"/>
        </p:xfrm>
        <a:graphic>
          <a:graphicData uri="http://schemas.openxmlformats.org/presentationml/2006/ole">
            <p:oleObj spid="_x0000_s270348" name="Equation" r:id="rId11" imgW="2120900" imgH="431800" progId="Equation.3">
              <p:embed/>
            </p:oleObj>
          </a:graphicData>
        </a:graphic>
      </p:graphicFrame>
      <p:sp>
        <p:nvSpPr>
          <p:cNvPr id="586766" name="Text Box 14"/>
          <p:cNvSpPr txBox="1">
            <a:spLocks noChangeArrowheads="1"/>
          </p:cNvSpPr>
          <p:nvPr/>
        </p:nvSpPr>
        <p:spPr bwMode="auto">
          <a:xfrm>
            <a:off x="358775" y="5084763"/>
            <a:ext cx="1968500" cy="1203325"/>
          </a:xfrm>
          <a:prstGeom prst="rect">
            <a:avLst/>
          </a:prstGeom>
          <a:solidFill>
            <a:srgbClr val="FFFF00"/>
          </a:solidFill>
          <a:ln w="9525">
            <a:solidFill>
              <a:schemeClr val="tx1"/>
            </a:solidFill>
            <a:miter lim="800000"/>
            <a:headEnd/>
            <a:tailEnd/>
          </a:ln>
        </p:spPr>
        <p:txBody>
          <a:bodyPr lIns="90000" tIns="46800" rIns="90000" bIns="46800">
            <a:spAutoFit/>
          </a:bodyPr>
          <a:lstStyle/>
          <a:p>
            <a:r>
              <a:rPr lang="en-US" altLang="zh-CN" sz="2400"/>
              <a:t>composite trapezoidal formula</a:t>
            </a:r>
            <a:endParaRPr lang="zh-CN" altLang="en-US" sz="2600" b="1">
              <a:solidFill>
                <a:srgbClr val="CC0000"/>
              </a:solidFill>
            </a:endParaRPr>
          </a:p>
        </p:txBody>
      </p:sp>
      <p:graphicFrame>
        <p:nvGraphicFramePr>
          <p:cNvPr id="586767" name="Object 14"/>
          <p:cNvGraphicFramePr>
            <a:graphicFrameLocks noChangeAspect="1"/>
          </p:cNvGraphicFramePr>
          <p:nvPr/>
        </p:nvGraphicFramePr>
        <p:xfrm>
          <a:off x="2681288" y="5378450"/>
          <a:ext cx="5065712" cy="946150"/>
        </p:xfrm>
        <a:graphic>
          <a:graphicData uri="http://schemas.openxmlformats.org/presentationml/2006/ole">
            <p:oleObj spid="_x0000_s270350" name="Equation" r:id="rId12" imgW="2298700" imgH="431800" progId="Equation.3">
              <p:embed/>
            </p:oleObj>
          </a:graphicData>
        </a:graphic>
      </p:graphicFrame>
      <p:sp>
        <p:nvSpPr>
          <p:cNvPr id="270351" name="矩形 1"/>
          <p:cNvSpPr>
            <a:spLocks noChangeArrowheads="1"/>
          </p:cNvSpPr>
          <p:nvPr/>
        </p:nvSpPr>
        <p:spPr bwMode="auto">
          <a:xfrm>
            <a:off x="358775" y="1970088"/>
            <a:ext cx="5437188" cy="892175"/>
          </a:xfrm>
          <a:prstGeom prst="rect">
            <a:avLst/>
          </a:prstGeom>
          <a:noFill/>
          <a:ln w="9525">
            <a:noFill/>
            <a:miter lim="800000"/>
            <a:headEnd/>
            <a:tailEnd/>
          </a:ln>
        </p:spPr>
        <p:txBody>
          <a:bodyPr>
            <a:spAutoFit/>
          </a:bodyPr>
          <a:lstStyle/>
          <a:p>
            <a:r>
              <a:rPr lang="en-US" altLang="zh-CN" sz="2400"/>
              <a:t>When              , we can get composite trapezoidal formula</a:t>
            </a:r>
            <a:r>
              <a:rPr lang="zh-CN" altLang="zh-CN"/>
              <a:t>： </a:t>
            </a:r>
          </a:p>
        </p:txBody>
      </p:sp>
      <p:sp>
        <p:nvSpPr>
          <p:cNvPr id="270352" name="Rectangle 3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70353" name="Object 17"/>
          <p:cNvGraphicFramePr>
            <a:graphicFrameLocks noChangeAspect="1"/>
          </p:cNvGraphicFramePr>
          <p:nvPr/>
        </p:nvGraphicFramePr>
        <p:xfrm>
          <a:off x="1258888" y="2065338"/>
          <a:ext cx="873125" cy="350837"/>
        </p:xfrm>
        <a:graphic>
          <a:graphicData uri="http://schemas.openxmlformats.org/presentationml/2006/ole">
            <p:oleObj spid="_x0000_s270353" name="Equation" r:id="rId13" imgW="291847" imgH="177646"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6757"/>
                                        </p:tgtEl>
                                        <p:attrNameLst>
                                          <p:attrName>style.visibility</p:attrName>
                                        </p:attrNameLst>
                                      </p:cBhvr>
                                      <p:to>
                                        <p:strVal val="visible"/>
                                      </p:to>
                                    </p:set>
                                    <p:animEffect transition="in" filter="wipe(left)">
                                      <p:cBhvr>
                                        <p:cTn id="7" dur="500"/>
                                        <p:tgtEl>
                                          <p:spTgt spid="586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6754"/>
                                        </p:tgtEl>
                                        <p:attrNameLst>
                                          <p:attrName>style.visibility</p:attrName>
                                        </p:attrNameLst>
                                      </p:cBhvr>
                                      <p:to>
                                        <p:strVal val="visible"/>
                                      </p:to>
                                    </p:set>
                                    <p:animEffect transition="in" filter="wipe(left)">
                                      <p:cBhvr>
                                        <p:cTn id="12" dur="500"/>
                                        <p:tgtEl>
                                          <p:spTgt spid="5867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86755"/>
                                        </p:tgtEl>
                                        <p:attrNameLst>
                                          <p:attrName>style.visibility</p:attrName>
                                        </p:attrNameLst>
                                      </p:cBhvr>
                                      <p:to>
                                        <p:strVal val="visible"/>
                                      </p:to>
                                    </p:set>
                                    <p:animEffect transition="in" filter="wipe(left)">
                                      <p:cBhvr>
                                        <p:cTn id="17" dur="500"/>
                                        <p:tgtEl>
                                          <p:spTgt spid="5867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6756"/>
                                        </p:tgtEl>
                                        <p:attrNameLst>
                                          <p:attrName>style.visibility</p:attrName>
                                        </p:attrNameLst>
                                      </p:cBhvr>
                                      <p:to>
                                        <p:strVal val="visible"/>
                                      </p:to>
                                    </p:set>
                                    <p:animEffect transition="in" filter="wipe(left)">
                                      <p:cBhvr>
                                        <p:cTn id="22" dur="500"/>
                                        <p:tgtEl>
                                          <p:spTgt spid="5867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86758"/>
                                        </p:tgtEl>
                                        <p:attrNameLst>
                                          <p:attrName>style.visibility</p:attrName>
                                        </p:attrNameLst>
                                      </p:cBhvr>
                                      <p:to>
                                        <p:strVal val="visible"/>
                                      </p:to>
                                    </p:set>
                                    <p:animEffect transition="in" filter="wipe(left)">
                                      <p:cBhvr>
                                        <p:cTn id="27" dur="500"/>
                                        <p:tgtEl>
                                          <p:spTgt spid="5867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86760"/>
                                        </p:tgtEl>
                                        <p:attrNameLst>
                                          <p:attrName>style.visibility</p:attrName>
                                        </p:attrNameLst>
                                      </p:cBhvr>
                                      <p:to>
                                        <p:strVal val="visible"/>
                                      </p:to>
                                    </p:set>
                                    <p:animEffect transition="in" filter="wipe(left)">
                                      <p:cBhvr>
                                        <p:cTn id="32" dur="500"/>
                                        <p:tgtEl>
                                          <p:spTgt spid="58676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86759"/>
                                        </p:tgtEl>
                                        <p:attrNameLst>
                                          <p:attrName>style.visibility</p:attrName>
                                        </p:attrNameLst>
                                      </p:cBhvr>
                                      <p:to>
                                        <p:strVal val="visible"/>
                                      </p:to>
                                    </p:set>
                                    <p:animEffect transition="in" filter="wipe(left)">
                                      <p:cBhvr>
                                        <p:cTn id="37" dur="500"/>
                                        <p:tgtEl>
                                          <p:spTgt spid="5867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86762"/>
                                        </p:tgtEl>
                                        <p:attrNameLst>
                                          <p:attrName>style.visibility</p:attrName>
                                        </p:attrNameLst>
                                      </p:cBhvr>
                                      <p:to>
                                        <p:strVal val="visible"/>
                                      </p:to>
                                    </p:set>
                                    <p:animEffect transition="in" filter="wipe(left)">
                                      <p:cBhvr>
                                        <p:cTn id="42" dur="500"/>
                                        <p:tgtEl>
                                          <p:spTgt spid="58676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86763"/>
                                        </p:tgtEl>
                                        <p:attrNameLst>
                                          <p:attrName>style.visibility</p:attrName>
                                        </p:attrNameLst>
                                      </p:cBhvr>
                                      <p:to>
                                        <p:strVal val="visible"/>
                                      </p:to>
                                    </p:set>
                                    <p:animEffect transition="in" filter="wipe(left)">
                                      <p:cBhvr>
                                        <p:cTn id="47" dur="500"/>
                                        <p:tgtEl>
                                          <p:spTgt spid="5867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86764"/>
                                        </p:tgtEl>
                                        <p:attrNameLst>
                                          <p:attrName>style.visibility</p:attrName>
                                        </p:attrNameLst>
                                      </p:cBhvr>
                                      <p:to>
                                        <p:strVal val="visible"/>
                                      </p:to>
                                    </p:set>
                                    <p:animEffect transition="in" filter="wipe(left)">
                                      <p:cBhvr>
                                        <p:cTn id="52" dur="500"/>
                                        <p:tgtEl>
                                          <p:spTgt spid="5867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86765"/>
                                        </p:tgtEl>
                                        <p:attrNameLst>
                                          <p:attrName>style.visibility</p:attrName>
                                        </p:attrNameLst>
                                      </p:cBhvr>
                                      <p:to>
                                        <p:strVal val="visible"/>
                                      </p:to>
                                    </p:set>
                                    <p:animEffect transition="in" filter="wipe(left)">
                                      <p:cBhvr>
                                        <p:cTn id="57" dur="500"/>
                                        <p:tgtEl>
                                          <p:spTgt spid="58676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86766"/>
                                        </p:tgtEl>
                                        <p:attrNameLst>
                                          <p:attrName>style.visibility</p:attrName>
                                        </p:attrNameLst>
                                      </p:cBhvr>
                                      <p:to>
                                        <p:strVal val="visible"/>
                                      </p:to>
                                    </p:set>
                                    <p:animEffect transition="in" filter="wipe(left)">
                                      <p:cBhvr>
                                        <p:cTn id="62" dur="500"/>
                                        <p:tgtEl>
                                          <p:spTgt spid="58676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586767"/>
                                        </p:tgtEl>
                                        <p:attrNameLst>
                                          <p:attrName>style.visibility</p:attrName>
                                        </p:attrNameLst>
                                      </p:cBhvr>
                                      <p:to>
                                        <p:strVal val="visible"/>
                                      </p:to>
                                    </p:set>
                                    <p:animEffect transition="in" filter="wipe(left)">
                                      <p:cBhvr>
                                        <p:cTn id="67" dur="500"/>
                                        <p:tgtEl>
                                          <p:spTgt spid="586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7" grpId="0" autoUpdateAnimBg="0"/>
      <p:bldP spid="586759" grpId="0" animBg="1" autoUpdateAnimBg="0"/>
      <p:bldP spid="586766"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7778" name="Object 2"/>
          <p:cNvGraphicFramePr>
            <a:graphicFrameLocks noChangeAspect="1"/>
          </p:cNvGraphicFramePr>
          <p:nvPr/>
        </p:nvGraphicFramePr>
        <p:xfrm>
          <a:off x="5811838" y="304800"/>
          <a:ext cx="2805112" cy="744538"/>
        </p:xfrm>
        <a:graphic>
          <a:graphicData uri="http://schemas.openxmlformats.org/presentationml/2006/ole">
            <p:oleObj spid="_x0000_s271362" name="Equation" r:id="rId3" imgW="1473200" imgH="393700" progId="Equation.3">
              <p:embed/>
            </p:oleObj>
          </a:graphicData>
        </a:graphic>
      </p:graphicFrame>
      <p:graphicFrame>
        <p:nvGraphicFramePr>
          <p:cNvPr id="587779" name="Object 3"/>
          <p:cNvGraphicFramePr>
            <a:graphicFrameLocks noChangeAspect="1"/>
          </p:cNvGraphicFramePr>
          <p:nvPr/>
        </p:nvGraphicFramePr>
        <p:xfrm>
          <a:off x="573088" y="990600"/>
          <a:ext cx="944562" cy="430213"/>
        </p:xfrm>
        <a:graphic>
          <a:graphicData uri="http://schemas.openxmlformats.org/presentationml/2006/ole">
            <p:oleObj spid="_x0000_s271363" name="Equation" r:id="rId4" imgW="495085" imgH="228501" progId="Equation.3">
              <p:embed/>
            </p:oleObj>
          </a:graphicData>
        </a:graphic>
      </p:graphicFrame>
      <p:graphicFrame>
        <p:nvGraphicFramePr>
          <p:cNvPr id="587780" name="Object 4"/>
          <p:cNvGraphicFramePr>
            <a:graphicFrameLocks noChangeAspect="1"/>
          </p:cNvGraphicFramePr>
          <p:nvPr/>
        </p:nvGraphicFramePr>
        <p:xfrm>
          <a:off x="1552575" y="914400"/>
          <a:ext cx="2805113" cy="744538"/>
        </p:xfrm>
        <a:graphic>
          <a:graphicData uri="http://schemas.openxmlformats.org/presentationml/2006/ole">
            <p:oleObj spid="_x0000_s271364" name="Equation" r:id="rId5" imgW="1473200" imgH="393700" progId="Equation.3">
              <p:embed/>
            </p:oleObj>
          </a:graphicData>
        </a:graphic>
      </p:graphicFrame>
      <p:graphicFrame>
        <p:nvGraphicFramePr>
          <p:cNvPr id="587781" name="Object 5"/>
          <p:cNvGraphicFramePr>
            <a:graphicFrameLocks noChangeAspect="1"/>
          </p:cNvGraphicFramePr>
          <p:nvPr/>
        </p:nvGraphicFramePr>
        <p:xfrm>
          <a:off x="533400" y="1676400"/>
          <a:ext cx="944563" cy="406400"/>
        </p:xfrm>
        <a:graphic>
          <a:graphicData uri="http://schemas.openxmlformats.org/presentationml/2006/ole">
            <p:oleObj spid="_x0000_s271365" name="Equation" r:id="rId6" imgW="494870" imgH="215713" progId="Equation.3">
              <p:embed/>
            </p:oleObj>
          </a:graphicData>
        </a:graphic>
      </p:graphicFrame>
      <p:graphicFrame>
        <p:nvGraphicFramePr>
          <p:cNvPr id="587782" name="Object 6"/>
          <p:cNvGraphicFramePr>
            <a:graphicFrameLocks noChangeAspect="1"/>
          </p:cNvGraphicFramePr>
          <p:nvPr/>
        </p:nvGraphicFramePr>
        <p:xfrm>
          <a:off x="1566863" y="1541463"/>
          <a:ext cx="1036637" cy="744537"/>
        </p:xfrm>
        <a:graphic>
          <a:graphicData uri="http://schemas.openxmlformats.org/presentationml/2006/ole">
            <p:oleObj spid="_x0000_s271366" name="Equation" r:id="rId7" imgW="545863" imgH="393529" progId="Equation.3">
              <p:embed/>
            </p:oleObj>
          </a:graphicData>
        </a:graphic>
      </p:graphicFrame>
      <p:graphicFrame>
        <p:nvGraphicFramePr>
          <p:cNvPr id="587783" name="Object 7"/>
          <p:cNvGraphicFramePr>
            <a:graphicFrameLocks noChangeAspect="1"/>
          </p:cNvGraphicFramePr>
          <p:nvPr/>
        </p:nvGraphicFramePr>
        <p:xfrm>
          <a:off x="3295650" y="1676400"/>
          <a:ext cx="1935163" cy="406400"/>
        </p:xfrm>
        <a:graphic>
          <a:graphicData uri="http://schemas.openxmlformats.org/presentationml/2006/ole">
            <p:oleObj spid="_x0000_s271367" name="Equation" r:id="rId8" imgW="1015559" imgH="215806" progId="Equation.3">
              <p:embed/>
            </p:oleObj>
          </a:graphicData>
        </a:graphic>
      </p:graphicFrame>
      <p:graphicFrame>
        <p:nvGraphicFramePr>
          <p:cNvPr id="587784" name="Object 8"/>
          <p:cNvGraphicFramePr>
            <a:graphicFrameLocks noChangeAspect="1"/>
          </p:cNvGraphicFramePr>
          <p:nvPr/>
        </p:nvGraphicFramePr>
        <p:xfrm>
          <a:off x="509588" y="2274888"/>
          <a:ext cx="944562" cy="431800"/>
        </p:xfrm>
        <a:graphic>
          <a:graphicData uri="http://schemas.openxmlformats.org/presentationml/2006/ole">
            <p:oleObj spid="_x0000_s271368" name="Equation" r:id="rId9" imgW="495085" imgH="228501" progId="Equation.3">
              <p:embed/>
            </p:oleObj>
          </a:graphicData>
        </a:graphic>
      </p:graphicFrame>
      <p:graphicFrame>
        <p:nvGraphicFramePr>
          <p:cNvPr id="587785" name="Object 9"/>
          <p:cNvGraphicFramePr>
            <a:graphicFrameLocks noChangeAspect="1"/>
          </p:cNvGraphicFramePr>
          <p:nvPr/>
        </p:nvGraphicFramePr>
        <p:xfrm>
          <a:off x="1543050" y="2209800"/>
          <a:ext cx="1036638" cy="744538"/>
        </p:xfrm>
        <a:graphic>
          <a:graphicData uri="http://schemas.openxmlformats.org/presentationml/2006/ole">
            <p:oleObj spid="_x0000_s271369" name="Equation" r:id="rId10" imgW="545863" imgH="393529" progId="Equation.3">
              <p:embed/>
            </p:oleObj>
          </a:graphicData>
        </a:graphic>
      </p:graphicFrame>
      <p:graphicFrame>
        <p:nvGraphicFramePr>
          <p:cNvPr id="587786" name="Object 10"/>
          <p:cNvGraphicFramePr>
            <a:graphicFrameLocks noChangeAspect="1"/>
          </p:cNvGraphicFramePr>
          <p:nvPr/>
        </p:nvGraphicFramePr>
        <p:xfrm>
          <a:off x="4110038" y="2362200"/>
          <a:ext cx="1958975" cy="430213"/>
        </p:xfrm>
        <a:graphic>
          <a:graphicData uri="http://schemas.openxmlformats.org/presentationml/2006/ole">
            <p:oleObj spid="_x0000_s271370" name="Equation" r:id="rId11" imgW="1028700" imgH="228600" progId="Equation.3">
              <p:embed/>
            </p:oleObj>
          </a:graphicData>
        </a:graphic>
      </p:graphicFrame>
      <p:graphicFrame>
        <p:nvGraphicFramePr>
          <p:cNvPr id="587787" name="Object 11"/>
          <p:cNvGraphicFramePr>
            <a:graphicFrameLocks noChangeAspect="1"/>
          </p:cNvGraphicFramePr>
          <p:nvPr/>
        </p:nvGraphicFramePr>
        <p:xfrm>
          <a:off x="528638" y="3068638"/>
          <a:ext cx="944562" cy="431800"/>
        </p:xfrm>
        <a:graphic>
          <a:graphicData uri="http://schemas.openxmlformats.org/presentationml/2006/ole">
            <p:oleObj spid="_x0000_s271371" name="Equation" r:id="rId12" imgW="495085" imgH="228501" progId="Equation.3">
              <p:embed/>
            </p:oleObj>
          </a:graphicData>
        </a:graphic>
      </p:graphicFrame>
      <p:graphicFrame>
        <p:nvGraphicFramePr>
          <p:cNvPr id="587788" name="Object 12"/>
          <p:cNvGraphicFramePr>
            <a:graphicFrameLocks noChangeAspect="1"/>
          </p:cNvGraphicFramePr>
          <p:nvPr/>
        </p:nvGraphicFramePr>
        <p:xfrm>
          <a:off x="1566863" y="2895600"/>
          <a:ext cx="1036637" cy="744538"/>
        </p:xfrm>
        <a:graphic>
          <a:graphicData uri="http://schemas.openxmlformats.org/presentationml/2006/ole">
            <p:oleObj spid="_x0000_s271372" name="Equation" r:id="rId13" imgW="545863" imgH="393529" progId="Equation.3">
              <p:embed/>
            </p:oleObj>
          </a:graphicData>
        </a:graphic>
      </p:graphicFrame>
      <p:graphicFrame>
        <p:nvGraphicFramePr>
          <p:cNvPr id="587789" name="Object 13"/>
          <p:cNvGraphicFramePr>
            <a:graphicFrameLocks noChangeAspect="1"/>
          </p:cNvGraphicFramePr>
          <p:nvPr/>
        </p:nvGraphicFramePr>
        <p:xfrm>
          <a:off x="5210175" y="3146425"/>
          <a:ext cx="1958975" cy="430213"/>
        </p:xfrm>
        <a:graphic>
          <a:graphicData uri="http://schemas.openxmlformats.org/presentationml/2006/ole">
            <p:oleObj spid="_x0000_s271373" name="Equation" r:id="rId14" imgW="1028700" imgH="228600" progId="Equation.3">
              <p:embed/>
            </p:oleObj>
          </a:graphicData>
        </a:graphic>
      </p:graphicFrame>
      <p:graphicFrame>
        <p:nvGraphicFramePr>
          <p:cNvPr id="587790" name="Object 14"/>
          <p:cNvGraphicFramePr>
            <a:graphicFrameLocks noChangeAspect="1"/>
          </p:cNvGraphicFramePr>
          <p:nvPr/>
        </p:nvGraphicFramePr>
        <p:xfrm>
          <a:off x="117475" y="4027488"/>
          <a:ext cx="1354138" cy="431800"/>
        </p:xfrm>
        <a:graphic>
          <a:graphicData uri="http://schemas.openxmlformats.org/presentationml/2006/ole">
            <p:oleObj spid="_x0000_s271374" name="Equation" r:id="rId15" imgW="711200" imgH="228600" progId="Equation.3">
              <p:embed/>
            </p:oleObj>
          </a:graphicData>
        </a:graphic>
      </p:graphicFrame>
      <p:graphicFrame>
        <p:nvGraphicFramePr>
          <p:cNvPr id="587791" name="Object 15"/>
          <p:cNvGraphicFramePr>
            <a:graphicFrameLocks noChangeAspect="1"/>
          </p:cNvGraphicFramePr>
          <p:nvPr/>
        </p:nvGraphicFramePr>
        <p:xfrm>
          <a:off x="1485900" y="3903663"/>
          <a:ext cx="1257300" cy="744537"/>
        </p:xfrm>
        <a:graphic>
          <a:graphicData uri="http://schemas.openxmlformats.org/presentationml/2006/ole">
            <p:oleObj spid="_x0000_s271375" name="Equation" r:id="rId16" imgW="660113" imgH="393529" progId="Equation.3">
              <p:embed/>
            </p:oleObj>
          </a:graphicData>
        </a:graphic>
      </p:graphicFrame>
      <p:graphicFrame>
        <p:nvGraphicFramePr>
          <p:cNvPr id="587792" name="Object 16"/>
          <p:cNvGraphicFramePr>
            <a:graphicFrameLocks noChangeAspect="1"/>
          </p:cNvGraphicFramePr>
          <p:nvPr/>
        </p:nvGraphicFramePr>
        <p:xfrm>
          <a:off x="5791200" y="4078288"/>
          <a:ext cx="2370138" cy="430212"/>
        </p:xfrm>
        <a:graphic>
          <a:graphicData uri="http://schemas.openxmlformats.org/presentationml/2006/ole">
            <p:oleObj spid="_x0000_s271376" name="Equation" r:id="rId17" imgW="1244600" imgH="228600" progId="Equation.3">
              <p:embed/>
            </p:oleObj>
          </a:graphicData>
        </a:graphic>
      </p:graphicFrame>
      <p:graphicFrame>
        <p:nvGraphicFramePr>
          <p:cNvPr id="587793" name="Object 17"/>
          <p:cNvGraphicFramePr>
            <a:graphicFrameLocks noChangeAspect="1"/>
          </p:cNvGraphicFramePr>
          <p:nvPr/>
        </p:nvGraphicFramePr>
        <p:xfrm>
          <a:off x="177800" y="4695825"/>
          <a:ext cx="1162050" cy="431800"/>
        </p:xfrm>
        <a:graphic>
          <a:graphicData uri="http://schemas.openxmlformats.org/presentationml/2006/ole">
            <p:oleObj spid="_x0000_s271377" name="Equation" r:id="rId18" imgW="609600" imgH="228600" progId="Equation.3">
              <p:embed/>
            </p:oleObj>
          </a:graphicData>
        </a:graphic>
      </p:graphicFrame>
      <p:graphicFrame>
        <p:nvGraphicFramePr>
          <p:cNvPr id="587794" name="Object 18"/>
          <p:cNvGraphicFramePr>
            <a:graphicFrameLocks noChangeAspect="1"/>
          </p:cNvGraphicFramePr>
          <p:nvPr/>
        </p:nvGraphicFramePr>
        <p:xfrm>
          <a:off x="1509713" y="4572000"/>
          <a:ext cx="1233487" cy="744538"/>
        </p:xfrm>
        <a:graphic>
          <a:graphicData uri="http://schemas.openxmlformats.org/presentationml/2006/ole">
            <p:oleObj spid="_x0000_s271378" name="Equation" r:id="rId19" imgW="647419" imgH="393529" progId="Equation.3">
              <p:embed/>
            </p:oleObj>
          </a:graphicData>
        </a:graphic>
      </p:graphicFrame>
      <p:graphicFrame>
        <p:nvGraphicFramePr>
          <p:cNvPr id="587795" name="Object 19"/>
          <p:cNvGraphicFramePr>
            <a:graphicFrameLocks noChangeAspect="1"/>
          </p:cNvGraphicFramePr>
          <p:nvPr/>
        </p:nvGraphicFramePr>
        <p:xfrm>
          <a:off x="6858000" y="4751388"/>
          <a:ext cx="2008188" cy="430212"/>
        </p:xfrm>
        <a:graphic>
          <a:graphicData uri="http://schemas.openxmlformats.org/presentationml/2006/ole">
            <p:oleObj spid="_x0000_s271379" name="Equation" r:id="rId20" imgW="1054100" imgH="228600" progId="Equation.3">
              <p:embed/>
            </p:oleObj>
          </a:graphicData>
        </a:graphic>
      </p:graphicFrame>
      <p:sp>
        <p:nvSpPr>
          <p:cNvPr id="271380" name="Line 20"/>
          <p:cNvSpPr>
            <a:spLocks noChangeShapeType="1"/>
          </p:cNvSpPr>
          <p:nvPr/>
        </p:nvSpPr>
        <p:spPr bwMode="auto">
          <a:xfrm>
            <a:off x="76200" y="5334000"/>
            <a:ext cx="8915400" cy="0"/>
          </a:xfrm>
          <a:prstGeom prst="line">
            <a:avLst/>
          </a:prstGeom>
          <a:noFill/>
          <a:ln w="57150">
            <a:solidFill>
              <a:srgbClr val="FFFF00"/>
            </a:solidFill>
            <a:round/>
            <a:headEnd/>
            <a:tailEnd/>
          </a:ln>
        </p:spPr>
        <p:txBody>
          <a:bodyPr wrap="none" lIns="90000" tIns="46800" rIns="90000" bIns="46800" anchor="ctr">
            <a:spAutoFit/>
          </a:bodyPr>
          <a:lstStyle/>
          <a:p>
            <a:endParaRPr lang="zh-CN" altLang="en-US"/>
          </a:p>
        </p:txBody>
      </p:sp>
      <p:graphicFrame>
        <p:nvGraphicFramePr>
          <p:cNvPr id="587797" name="Object 21"/>
          <p:cNvGraphicFramePr>
            <a:graphicFrameLocks noChangeAspect="1"/>
          </p:cNvGraphicFramePr>
          <p:nvPr/>
        </p:nvGraphicFramePr>
        <p:xfrm>
          <a:off x="1500188" y="5334000"/>
          <a:ext cx="866775" cy="744538"/>
        </p:xfrm>
        <a:graphic>
          <a:graphicData uri="http://schemas.openxmlformats.org/presentationml/2006/ole">
            <p:oleObj spid="_x0000_s271381" name="Equation" r:id="rId21" imgW="457002" imgH="393529" progId="Equation.3">
              <p:embed/>
            </p:oleObj>
          </a:graphicData>
        </a:graphic>
      </p:graphicFrame>
      <p:graphicFrame>
        <p:nvGraphicFramePr>
          <p:cNvPr id="587798" name="Object 22"/>
          <p:cNvGraphicFramePr>
            <a:graphicFrameLocks noChangeAspect="1"/>
          </p:cNvGraphicFramePr>
          <p:nvPr/>
        </p:nvGraphicFramePr>
        <p:xfrm>
          <a:off x="2389188" y="5548313"/>
          <a:ext cx="963612" cy="382587"/>
        </p:xfrm>
        <a:graphic>
          <a:graphicData uri="http://schemas.openxmlformats.org/presentationml/2006/ole">
            <p:oleObj spid="_x0000_s271382" name="Equation" r:id="rId22" imgW="507780" imgH="203112" progId="Equation.3">
              <p:embed/>
            </p:oleObj>
          </a:graphicData>
        </a:graphic>
      </p:graphicFrame>
      <p:graphicFrame>
        <p:nvGraphicFramePr>
          <p:cNvPr id="587799" name="Object 23"/>
          <p:cNvGraphicFramePr>
            <a:graphicFrameLocks noChangeAspect="1"/>
          </p:cNvGraphicFramePr>
          <p:nvPr/>
        </p:nvGraphicFramePr>
        <p:xfrm>
          <a:off x="3392488" y="5537200"/>
          <a:ext cx="1157287" cy="406400"/>
        </p:xfrm>
        <a:graphic>
          <a:graphicData uri="http://schemas.openxmlformats.org/presentationml/2006/ole">
            <p:oleObj spid="_x0000_s271383" name="Equation" r:id="rId23" imgW="609336" imgH="215806" progId="Equation.3">
              <p:embed/>
            </p:oleObj>
          </a:graphicData>
        </a:graphic>
      </p:graphicFrame>
      <p:graphicFrame>
        <p:nvGraphicFramePr>
          <p:cNvPr id="587800" name="Object 24"/>
          <p:cNvGraphicFramePr>
            <a:graphicFrameLocks noChangeAspect="1"/>
          </p:cNvGraphicFramePr>
          <p:nvPr/>
        </p:nvGraphicFramePr>
        <p:xfrm>
          <a:off x="4543425" y="5562600"/>
          <a:ext cx="1182688" cy="406400"/>
        </p:xfrm>
        <a:graphic>
          <a:graphicData uri="http://schemas.openxmlformats.org/presentationml/2006/ole">
            <p:oleObj spid="_x0000_s271384" name="Equation" r:id="rId24" imgW="622030" imgH="215806" progId="Equation.3">
              <p:embed/>
            </p:oleObj>
          </a:graphicData>
        </a:graphic>
      </p:graphicFrame>
      <p:graphicFrame>
        <p:nvGraphicFramePr>
          <p:cNvPr id="587801" name="Object 25"/>
          <p:cNvGraphicFramePr>
            <a:graphicFrameLocks noChangeAspect="1"/>
          </p:cNvGraphicFramePr>
          <p:nvPr/>
        </p:nvGraphicFramePr>
        <p:xfrm>
          <a:off x="5702300" y="5603875"/>
          <a:ext cx="552450" cy="263525"/>
        </p:xfrm>
        <a:graphic>
          <a:graphicData uri="http://schemas.openxmlformats.org/presentationml/2006/ole">
            <p:oleObj spid="_x0000_s271385" name="Equation" r:id="rId25" imgW="291973" imgH="139639" progId="Equation.3">
              <p:embed/>
            </p:oleObj>
          </a:graphicData>
        </a:graphic>
      </p:graphicFrame>
      <p:graphicFrame>
        <p:nvGraphicFramePr>
          <p:cNvPr id="587802" name="Object 26"/>
          <p:cNvGraphicFramePr>
            <a:graphicFrameLocks noChangeAspect="1"/>
          </p:cNvGraphicFramePr>
          <p:nvPr/>
        </p:nvGraphicFramePr>
        <p:xfrm>
          <a:off x="6364288" y="5551488"/>
          <a:ext cx="1374775" cy="430212"/>
        </p:xfrm>
        <a:graphic>
          <a:graphicData uri="http://schemas.openxmlformats.org/presentationml/2006/ole">
            <p:oleObj spid="_x0000_s271386" name="Equation" r:id="rId26" imgW="723586" imgH="228501" progId="Equation.3">
              <p:embed/>
            </p:oleObj>
          </a:graphicData>
        </a:graphic>
      </p:graphicFrame>
      <p:graphicFrame>
        <p:nvGraphicFramePr>
          <p:cNvPr id="587803" name="Object 27"/>
          <p:cNvGraphicFramePr>
            <a:graphicFrameLocks noChangeAspect="1"/>
          </p:cNvGraphicFramePr>
          <p:nvPr/>
        </p:nvGraphicFramePr>
        <p:xfrm>
          <a:off x="7786688" y="5548313"/>
          <a:ext cx="747712" cy="382587"/>
        </p:xfrm>
        <a:graphic>
          <a:graphicData uri="http://schemas.openxmlformats.org/presentationml/2006/ole">
            <p:oleObj spid="_x0000_s271387" name="Equation" r:id="rId27" imgW="393529" imgH="203112" progId="Equation.3">
              <p:embed/>
            </p:oleObj>
          </a:graphicData>
        </a:graphic>
      </p:graphicFrame>
      <p:sp>
        <p:nvSpPr>
          <p:cNvPr id="587804" name="Text Box 28"/>
          <p:cNvSpPr txBox="1">
            <a:spLocks noChangeArrowheads="1"/>
          </p:cNvSpPr>
          <p:nvPr/>
        </p:nvSpPr>
        <p:spPr bwMode="auto">
          <a:xfrm>
            <a:off x="304800" y="349250"/>
            <a:ext cx="5532438" cy="401638"/>
          </a:xfrm>
          <a:prstGeom prst="rect">
            <a:avLst/>
          </a:prstGeom>
          <a:solidFill>
            <a:srgbClr val="FFFF00"/>
          </a:solidFill>
          <a:ln w="9525">
            <a:noFill/>
            <a:miter lim="800000"/>
            <a:headEnd/>
            <a:tailEnd/>
          </a:ln>
        </p:spPr>
        <p:txBody>
          <a:bodyPr wrap="none" lIns="90000" tIns="46800" rIns="90000" bIns="46800">
            <a:spAutoFit/>
          </a:bodyPr>
          <a:lstStyle/>
          <a:p>
            <a:r>
              <a:rPr lang="en-US" altLang="zh-CN" sz="2000"/>
              <a:t>the decomposition of composite trapezoidal formula</a:t>
            </a:r>
            <a:endParaRPr lang="zh-CN" altLang="en-US" sz="2000" b="1">
              <a:solidFill>
                <a:srgbClr val="CC0000"/>
              </a:solidFill>
            </a:endParaRPr>
          </a:p>
        </p:txBody>
      </p:sp>
      <p:graphicFrame>
        <p:nvGraphicFramePr>
          <p:cNvPr id="587805" name="Object 29"/>
          <p:cNvGraphicFramePr>
            <a:graphicFrameLocks noChangeAspect="1"/>
          </p:cNvGraphicFramePr>
          <p:nvPr/>
        </p:nvGraphicFramePr>
        <p:xfrm>
          <a:off x="1295400" y="3733800"/>
          <a:ext cx="604838" cy="142875"/>
        </p:xfrm>
        <a:graphic>
          <a:graphicData uri="http://schemas.openxmlformats.org/presentationml/2006/ole">
            <p:oleObj spid="_x0000_s271389" name="Equation" r:id="rId28" imgW="317087" imgH="76101" progId="Equation.3">
              <p:embed/>
            </p:oleObj>
          </a:graphicData>
        </a:graphic>
      </p:graphicFrame>
      <p:graphicFrame>
        <p:nvGraphicFramePr>
          <p:cNvPr id="587806" name="Object 30"/>
          <p:cNvGraphicFramePr>
            <a:graphicFrameLocks noChangeAspect="1"/>
          </p:cNvGraphicFramePr>
          <p:nvPr/>
        </p:nvGraphicFramePr>
        <p:xfrm>
          <a:off x="3200400" y="3733800"/>
          <a:ext cx="604838" cy="142875"/>
        </p:xfrm>
        <a:graphic>
          <a:graphicData uri="http://schemas.openxmlformats.org/presentationml/2006/ole">
            <p:oleObj spid="_x0000_s271390" name="Equation" r:id="rId29" imgW="317087" imgH="76101" progId="Equation.3">
              <p:embed/>
            </p:oleObj>
          </a:graphicData>
        </a:graphic>
      </p:graphicFrame>
      <p:graphicFrame>
        <p:nvGraphicFramePr>
          <p:cNvPr id="587807" name="Object 31"/>
          <p:cNvGraphicFramePr>
            <a:graphicFrameLocks noChangeAspect="1"/>
          </p:cNvGraphicFramePr>
          <p:nvPr/>
        </p:nvGraphicFramePr>
        <p:xfrm>
          <a:off x="5257800" y="3733800"/>
          <a:ext cx="604838" cy="142875"/>
        </p:xfrm>
        <a:graphic>
          <a:graphicData uri="http://schemas.openxmlformats.org/presentationml/2006/ole">
            <p:oleObj spid="_x0000_s271391" name="Equation" r:id="rId30" imgW="317087" imgH="76101" progId="Equation.3">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7804"/>
                                        </p:tgtEl>
                                        <p:attrNameLst>
                                          <p:attrName>style.visibility</p:attrName>
                                        </p:attrNameLst>
                                      </p:cBhvr>
                                      <p:to>
                                        <p:strVal val="visible"/>
                                      </p:to>
                                    </p:set>
                                    <p:animEffect transition="in" filter="wipe(left)">
                                      <p:cBhvr>
                                        <p:cTn id="7" dur="500"/>
                                        <p:tgtEl>
                                          <p:spTgt spid="587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87778"/>
                                        </p:tgtEl>
                                        <p:attrNameLst>
                                          <p:attrName>style.visibility</p:attrName>
                                        </p:attrNameLst>
                                      </p:cBhvr>
                                      <p:to>
                                        <p:strVal val="visible"/>
                                      </p:to>
                                    </p:set>
                                    <p:animEffect transition="in" filter="strips(downRight)">
                                      <p:cBhvr>
                                        <p:cTn id="12" dur="500"/>
                                        <p:tgtEl>
                                          <p:spTgt spid="5877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587779"/>
                                        </p:tgtEl>
                                        <p:attrNameLst>
                                          <p:attrName>style.visibility</p:attrName>
                                        </p:attrNameLst>
                                      </p:cBhvr>
                                      <p:to>
                                        <p:strVal val="visible"/>
                                      </p:to>
                                    </p:set>
                                    <p:animEffect transition="in" filter="strips(downRight)">
                                      <p:cBhvr>
                                        <p:cTn id="17" dur="500"/>
                                        <p:tgtEl>
                                          <p:spTgt spid="5877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587780"/>
                                        </p:tgtEl>
                                        <p:attrNameLst>
                                          <p:attrName>style.visibility</p:attrName>
                                        </p:attrNameLst>
                                      </p:cBhvr>
                                      <p:to>
                                        <p:strVal val="visible"/>
                                      </p:to>
                                    </p:set>
                                    <p:animEffect transition="in" filter="strips(downRight)">
                                      <p:cBhvr>
                                        <p:cTn id="22" dur="500"/>
                                        <p:tgtEl>
                                          <p:spTgt spid="5877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587781"/>
                                        </p:tgtEl>
                                        <p:attrNameLst>
                                          <p:attrName>style.visibility</p:attrName>
                                        </p:attrNameLst>
                                      </p:cBhvr>
                                      <p:to>
                                        <p:strVal val="visible"/>
                                      </p:to>
                                    </p:set>
                                    <p:animEffect transition="in" filter="strips(downRight)">
                                      <p:cBhvr>
                                        <p:cTn id="27" dur="500"/>
                                        <p:tgtEl>
                                          <p:spTgt spid="5877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587782"/>
                                        </p:tgtEl>
                                        <p:attrNameLst>
                                          <p:attrName>style.visibility</p:attrName>
                                        </p:attrNameLst>
                                      </p:cBhvr>
                                      <p:to>
                                        <p:strVal val="visible"/>
                                      </p:to>
                                    </p:set>
                                    <p:animEffect transition="in" filter="strips(downRight)">
                                      <p:cBhvr>
                                        <p:cTn id="32" dur="500"/>
                                        <p:tgtEl>
                                          <p:spTgt spid="5877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587783"/>
                                        </p:tgtEl>
                                        <p:attrNameLst>
                                          <p:attrName>style.visibility</p:attrName>
                                        </p:attrNameLst>
                                      </p:cBhvr>
                                      <p:to>
                                        <p:strVal val="visible"/>
                                      </p:to>
                                    </p:set>
                                    <p:animEffect transition="in" filter="strips(downRight)">
                                      <p:cBhvr>
                                        <p:cTn id="37" dur="500"/>
                                        <p:tgtEl>
                                          <p:spTgt spid="58778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587784"/>
                                        </p:tgtEl>
                                        <p:attrNameLst>
                                          <p:attrName>style.visibility</p:attrName>
                                        </p:attrNameLst>
                                      </p:cBhvr>
                                      <p:to>
                                        <p:strVal val="visible"/>
                                      </p:to>
                                    </p:set>
                                    <p:animEffect transition="in" filter="strips(downRight)">
                                      <p:cBhvr>
                                        <p:cTn id="42" dur="500"/>
                                        <p:tgtEl>
                                          <p:spTgt spid="5877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nodeType="clickEffect">
                                  <p:stCondLst>
                                    <p:cond delay="0"/>
                                  </p:stCondLst>
                                  <p:childTnLst>
                                    <p:set>
                                      <p:cBhvr>
                                        <p:cTn id="46" dur="1" fill="hold">
                                          <p:stCondLst>
                                            <p:cond delay="0"/>
                                          </p:stCondLst>
                                        </p:cTn>
                                        <p:tgtEl>
                                          <p:spTgt spid="587785"/>
                                        </p:tgtEl>
                                        <p:attrNameLst>
                                          <p:attrName>style.visibility</p:attrName>
                                        </p:attrNameLst>
                                      </p:cBhvr>
                                      <p:to>
                                        <p:strVal val="visible"/>
                                      </p:to>
                                    </p:set>
                                    <p:animEffect transition="in" filter="strips(downRight)">
                                      <p:cBhvr>
                                        <p:cTn id="47" dur="500"/>
                                        <p:tgtEl>
                                          <p:spTgt spid="5877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nodeType="clickEffect">
                                  <p:stCondLst>
                                    <p:cond delay="0"/>
                                  </p:stCondLst>
                                  <p:childTnLst>
                                    <p:set>
                                      <p:cBhvr>
                                        <p:cTn id="51" dur="1" fill="hold">
                                          <p:stCondLst>
                                            <p:cond delay="0"/>
                                          </p:stCondLst>
                                        </p:cTn>
                                        <p:tgtEl>
                                          <p:spTgt spid="587786"/>
                                        </p:tgtEl>
                                        <p:attrNameLst>
                                          <p:attrName>style.visibility</p:attrName>
                                        </p:attrNameLst>
                                      </p:cBhvr>
                                      <p:to>
                                        <p:strVal val="visible"/>
                                      </p:to>
                                    </p:set>
                                    <p:animEffect transition="in" filter="strips(downRight)">
                                      <p:cBhvr>
                                        <p:cTn id="52" dur="500"/>
                                        <p:tgtEl>
                                          <p:spTgt spid="5877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nodeType="clickEffect">
                                  <p:stCondLst>
                                    <p:cond delay="0"/>
                                  </p:stCondLst>
                                  <p:childTnLst>
                                    <p:set>
                                      <p:cBhvr>
                                        <p:cTn id="56" dur="1" fill="hold">
                                          <p:stCondLst>
                                            <p:cond delay="0"/>
                                          </p:stCondLst>
                                        </p:cTn>
                                        <p:tgtEl>
                                          <p:spTgt spid="587787"/>
                                        </p:tgtEl>
                                        <p:attrNameLst>
                                          <p:attrName>style.visibility</p:attrName>
                                        </p:attrNameLst>
                                      </p:cBhvr>
                                      <p:to>
                                        <p:strVal val="visible"/>
                                      </p:to>
                                    </p:set>
                                    <p:animEffect transition="in" filter="strips(downRight)">
                                      <p:cBhvr>
                                        <p:cTn id="57" dur="500"/>
                                        <p:tgtEl>
                                          <p:spTgt spid="5877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nodeType="clickEffect">
                                  <p:stCondLst>
                                    <p:cond delay="0"/>
                                  </p:stCondLst>
                                  <p:childTnLst>
                                    <p:set>
                                      <p:cBhvr>
                                        <p:cTn id="61" dur="1" fill="hold">
                                          <p:stCondLst>
                                            <p:cond delay="0"/>
                                          </p:stCondLst>
                                        </p:cTn>
                                        <p:tgtEl>
                                          <p:spTgt spid="587788"/>
                                        </p:tgtEl>
                                        <p:attrNameLst>
                                          <p:attrName>style.visibility</p:attrName>
                                        </p:attrNameLst>
                                      </p:cBhvr>
                                      <p:to>
                                        <p:strVal val="visible"/>
                                      </p:to>
                                    </p:set>
                                    <p:animEffect transition="in" filter="strips(downRight)">
                                      <p:cBhvr>
                                        <p:cTn id="62" dur="500"/>
                                        <p:tgtEl>
                                          <p:spTgt spid="58778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nodeType="clickEffect">
                                  <p:stCondLst>
                                    <p:cond delay="0"/>
                                  </p:stCondLst>
                                  <p:childTnLst>
                                    <p:set>
                                      <p:cBhvr>
                                        <p:cTn id="66" dur="1" fill="hold">
                                          <p:stCondLst>
                                            <p:cond delay="0"/>
                                          </p:stCondLst>
                                        </p:cTn>
                                        <p:tgtEl>
                                          <p:spTgt spid="587789"/>
                                        </p:tgtEl>
                                        <p:attrNameLst>
                                          <p:attrName>style.visibility</p:attrName>
                                        </p:attrNameLst>
                                      </p:cBhvr>
                                      <p:to>
                                        <p:strVal val="visible"/>
                                      </p:to>
                                    </p:set>
                                    <p:animEffect transition="in" filter="strips(downRight)">
                                      <p:cBhvr>
                                        <p:cTn id="67" dur="500"/>
                                        <p:tgtEl>
                                          <p:spTgt spid="58778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nodeType="clickEffect">
                                  <p:stCondLst>
                                    <p:cond delay="0"/>
                                  </p:stCondLst>
                                  <p:childTnLst>
                                    <p:set>
                                      <p:cBhvr>
                                        <p:cTn id="71" dur="1" fill="hold">
                                          <p:stCondLst>
                                            <p:cond delay="0"/>
                                          </p:stCondLst>
                                        </p:cTn>
                                        <p:tgtEl>
                                          <p:spTgt spid="587805"/>
                                        </p:tgtEl>
                                        <p:attrNameLst>
                                          <p:attrName>style.visibility</p:attrName>
                                        </p:attrNameLst>
                                      </p:cBhvr>
                                      <p:to>
                                        <p:strVal val="visible"/>
                                      </p:to>
                                    </p:set>
                                    <p:animEffect transition="in" filter="strips(downRight)">
                                      <p:cBhvr>
                                        <p:cTn id="72" dur="500"/>
                                        <p:tgtEl>
                                          <p:spTgt spid="58780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8" presetClass="entr" presetSubtype="6" fill="hold" nodeType="clickEffect">
                                  <p:stCondLst>
                                    <p:cond delay="0"/>
                                  </p:stCondLst>
                                  <p:childTnLst>
                                    <p:set>
                                      <p:cBhvr>
                                        <p:cTn id="76" dur="1" fill="hold">
                                          <p:stCondLst>
                                            <p:cond delay="0"/>
                                          </p:stCondLst>
                                        </p:cTn>
                                        <p:tgtEl>
                                          <p:spTgt spid="587806"/>
                                        </p:tgtEl>
                                        <p:attrNameLst>
                                          <p:attrName>style.visibility</p:attrName>
                                        </p:attrNameLst>
                                      </p:cBhvr>
                                      <p:to>
                                        <p:strVal val="visible"/>
                                      </p:to>
                                    </p:set>
                                    <p:animEffect transition="in" filter="strips(downRight)">
                                      <p:cBhvr>
                                        <p:cTn id="77" dur="500"/>
                                        <p:tgtEl>
                                          <p:spTgt spid="58780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6" fill="hold" nodeType="clickEffect">
                                  <p:stCondLst>
                                    <p:cond delay="0"/>
                                  </p:stCondLst>
                                  <p:childTnLst>
                                    <p:set>
                                      <p:cBhvr>
                                        <p:cTn id="81" dur="1" fill="hold">
                                          <p:stCondLst>
                                            <p:cond delay="0"/>
                                          </p:stCondLst>
                                        </p:cTn>
                                        <p:tgtEl>
                                          <p:spTgt spid="587807"/>
                                        </p:tgtEl>
                                        <p:attrNameLst>
                                          <p:attrName>style.visibility</p:attrName>
                                        </p:attrNameLst>
                                      </p:cBhvr>
                                      <p:to>
                                        <p:strVal val="visible"/>
                                      </p:to>
                                    </p:set>
                                    <p:animEffect transition="in" filter="strips(downRight)">
                                      <p:cBhvr>
                                        <p:cTn id="82" dur="500"/>
                                        <p:tgtEl>
                                          <p:spTgt spid="58780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6" fill="hold" nodeType="clickEffect">
                                  <p:stCondLst>
                                    <p:cond delay="0"/>
                                  </p:stCondLst>
                                  <p:childTnLst>
                                    <p:set>
                                      <p:cBhvr>
                                        <p:cTn id="86" dur="1" fill="hold">
                                          <p:stCondLst>
                                            <p:cond delay="0"/>
                                          </p:stCondLst>
                                        </p:cTn>
                                        <p:tgtEl>
                                          <p:spTgt spid="587790"/>
                                        </p:tgtEl>
                                        <p:attrNameLst>
                                          <p:attrName>style.visibility</p:attrName>
                                        </p:attrNameLst>
                                      </p:cBhvr>
                                      <p:to>
                                        <p:strVal val="visible"/>
                                      </p:to>
                                    </p:set>
                                    <p:animEffect transition="in" filter="strips(downRight)">
                                      <p:cBhvr>
                                        <p:cTn id="87" dur="500"/>
                                        <p:tgtEl>
                                          <p:spTgt spid="58779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6" fill="hold" nodeType="clickEffect">
                                  <p:stCondLst>
                                    <p:cond delay="0"/>
                                  </p:stCondLst>
                                  <p:childTnLst>
                                    <p:set>
                                      <p:cBhvr>
                                        <p:cTn id="91" dur="1" fill="hold">
                                          <p:stCondLst>
                                            <p:cond delay="0"/>
                                          </p:stCondLst>
                                        </p:cTn>
                                        <p:tgtEl>
                                          <p:spTgt spid="587791"/>
                                        </p:tgtEl>
                                        <p:attrNameLst>
                                          <p:attrName>style.visibility</p:attrName>
                                        </p:attrNameLst>
                                      </p:cBhvr>
                                      <p:to>
                                        <p:strVal val="visible"/>
                                      </p:to>
                                    </p:set>
                                    <p:animEffect transition="in" filter="strips(downRight)">
                                      <p:cBhvr>
                                        <p:cTn id="92" dur="500"/>
                                        <p:tgtEl>
                                          <p:spTgt spid="58779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8" presetClass="entr" presetSubtype="6" fill="hold" nodeType="clickEffect">
                                  <p:stCondLst>
                                    <p:cond delay="0"/>
                                  </p:stCondLst>
                                  <p:childTnLst>
                                    <p:set>
                                      <p:cBhvr>
                                        <p:cTn id="96" dur="1" fill="hold">
                                          <p:stCondLst>
                                            <p:cond delay="0"/>
                                          </p:stCondLst>
                                        </p:cTn>
                                        <p:tgtEl>
                                          <p:spTgt spid="587792"/>
                                        </p:tgtEl>
                                        <p:attrNameLst>
                                          <p:attrName>style.visibility</p:attrName>
                                        </p:attrNameLst>
                                      </p:cBhvr>
                                      <p:to>
                                        <p:strVal val="visible"/>
                                      </p:to>
                                    </p:set>
                                    <p:animEffect transition="in" filter="strips(downRight)">
                                      <p:cBhvr>
                                        <p:cTn id="97" dur="500"/>
                                        <p:tgtEl>
                                          <p:spTgt spid="58779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8" presetClass="entr" presetSubtype="6" fill="hold" nodeType="clickEffect">
                                  <p:stCondLst>
                                    <p:cond delay="0"/>
                                  </p:stCondLst>
                                  <p:childTnLst>
                                    <p:set>
                                      <p:cBhvr>
                                        <p:cTn id="101" dur="1" fill="hold">
                                          <p:stCondLst>
                                            <p:cond delay="0"/>
                                          </p:stCondLst>
                                        </p:cTn>
                                        <p:tgtEl>
                                          <p:spTgt spid="587793"/>
                                        </p:tgtEl>
                                        <p:attrNameLst>
                                          <p:attrName>style.visibility</p:attrName>
                                        </p:attrNameLst>
                                      </p:cBhvr>
                                      <p:to>
                                        <p:strVal val="visible"/>
                                      </p:to>
                                    </p:set>
                                    <p:animEffect transition="in" filter="strips(downRight)">
                                      <p:cBhvr>
                                        <p:cTn id="102" dur="500"/>
                                        <p:tgtEl>
                                          <p:spTgt spid="587793"/>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8" presetClass="entr" presetSubtype="6" fill="hold" nodeType="clickEffect">
                                  <p:stCondLst>
                                    <p:cond delay="0"/>
                                  </p:stCondLst>
                                  <p:childTnLst>
                                    <p:set>
                                      <p:cBhvr>
                                        <p:cTn id="106" dur="1" fill="hold">
                                          <p:stCondLst>
                                            <p:cond delay="0"/>
                                          </p:stCondLst>
                                        </p:cTn>
                                        <p:tgtEl>
                                          <p:spTgt spid="587794"/>
                                        </p:tgtEl>
                                        <p:attrNameLst>
                                          <p:attrName>style.visibility</p:attrName>
                                        </p:attrNameLst>
                                      </p:cBhvr>
                                      <p:to>
                                        <p:strVal val="visible"/>
                                      </p:to>
                                    </p:set>
                                    <p:animEffect transition="in" filter="strips(downRight)">
                                      <p:cBhvr>
                                        <p:cTn id="107" dur="500"/>
                                        <p:tgtEl>
                                          <p:spTgt spid="58779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8" presetClass="entr" presetSubtype="6" fill="hold" nodeType="clickEffect">
                                  <p:stCondLst>
                                    <p:cond delay="0"/>
                                  </p:stCondLst>
                                  <p:childTnLst>
                                    <p:set>
                                      <p:cBhvr>
                                        <p:cTn id="111" dur="1" fill="hold">
                                          <p:stCondLst>
                                            <p:cond delay="0"/>
                                          </p:stCondLst>
                                        </p:cTn>
                                        <p:tgtEl>
                                          <p:spTgt spid="587795"/>
                                        </p:tgtEl>
                                        <p:attrNameLst>
                                          <p:attrName>style.visibility</p:attrName>
                                        </p:attrNameLst>
                                      </p:cBhvr>
                                      <p:to>
                                        <p:strVal val="visible"/>
                                      </p:to>
                                    </p:set>
                                    <p:animEffect transition="in" filter="strips(downRight)">
                                      <p:cBhvr>
                                        <p:cTn id="112" dur="500"/>
                                        <p:tgtEl>
                                          <p:spTgt spid="58779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8" presetClass="entr" presetSubtype="6" fill="hold" nodeType="clickEffect">
                                  <p:stCondLst>
                                    <p:cond delay="0"/>
                                  </p:stCondLst>
                                  <p:childTnLst>
                                    <p:set>
                                      <p:cBhvr>
                                        <p:cTn id="116" dur="1" fill="hold">
                                          <p:stCondLst>
                                            <p:cond delay="0"/>
                                          </p:stCondLst>
                                        </p:cTn>
                                        <p:tgtEl>
                                          <p:spTgt spid="587797"/>
                                        </p:tgtEl>
                                        <p:attrNameLst>
                                          <p:attrName>style.visibility</p:attrName>
                                        </p:attrNameLst>
                                      </p:cBhvr>
                                      <p:to>
                                        <p:strVal val="visible"/>
                                      </p:to>
                                    </p:set>
                                    <p:animEffect transition="in" filter="strips(downRight)">
                                      <p:cBhvr>
                                        <p:cTn id="117" dur="500"/>
                                        <p:tgtEl>
                                          <p:spTgt spid="587797"/>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8" presetClass="entr" presetSubtype="6" fill="hold" nodeType="clickEffect">
                                  <p:stCondLst>
                                    <p:cond delay="0"/>
                                  </p:stCondLst>
                                  <p:childTnLst>
                                    <p:set>
                                      <p:cBhvr>
                                        <p:cTn id="121" dur="1" fill="hold">
                                          <p:stCondLst>
                                            <p:cond delay="0"/>
                                          </p:stCondLst>
                                        </p:cTn>
                                        <p:tgtEl>
                                          <p:spTgt spid="587798"/>
                                        </p:tgtEl>
                                        <p:attrNameLst>
                                          <p:attrName>style.visibility</p:attrName>
                                        </p:attrNameLst>
                                      </p:cBhvr>
                                      <p:to>
                                        <p:strVal val="visible"/>
                                      </p:to>
                                    </p:set>
                                    <p:animEffect transition="in" filter="strips(downRight)">
                                      <p:cBhvr>
                                        <p:cTn id="122" dur="500"/>
                                        <p:tgtEl>
                                          <p:spTgt spid="58779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8" presetClass="entr" presetSubtype="6" fill="hold" nodeType="clickEffect">
                                  <p:stCondLst>
                                    <p:cond delay="0"/>
                                  </p:stCondLst>
                                  <p:childTnLst>
                                    <p:set>
                                      <p:cBhvr>
                                        <p:cTn id="126" dur="1" fill="hold">
                                          <p:stCondLst>
                                            <p:cond delay="0"/>
                                          </p:stCondLst>
                                        </p:cTn>
                                        <p:tgtEl>
                                          <p:spTgt spid="587799"/>
                                        </p:tgtEl>
                                        <p:attrNameLst>
                                          <p:attrName>style.visibility</p:attrName>
                                        </p:attrNameLst>
                                      </p:cBhvr>
                                      <p:to>
                                        <p:strVal val="visible"/>
                                      </p:to>
                                    </p:set>
                                    <p:animEffect transition="in" filter="strips(downRight)">
                                      <p:cBhvr>
                                        <p:cTn id="127" dur="500"/>
                                        <p:tgtEl>
                                          <p:spTgt spid="58779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8" presetClass="entr" presetSubtype="6" fill="hold" nodeType="clickEffect">
                                  <p:stCondLst>
                                    <p:cond delay="0"/>
                                  </p:stCondLst>
                                  <p:childTnLst>
                                    <p:set>
                                      <p:cBhvr>
                                        <p:cTn id="131" dur="1" fill="hold">
                                          <p:stCondLst>
                                            <p:cond delay="0"/>
                                          </p:stCondLst>
                                        </p:cTn>
                                        <p:tgtEl>
                                          <p:spTgt spid="587800"/>
                                        </p:tgtEl>
                                        <p:attrNameLst>
                                          <p:attrName>style.visibility</p:attrName>
                                        </p:attrNameLst>
                                      </p:cBhvr>
                                      <p:to>
                                        <p:strVal val="visible"/>
                                      </p:to>
                                    </p:set>
                                    <p:animEffect transition="in" filter="strips(downRight)">
                                      <p:cBhvr>
                                        <p:cTn id="132" dur="500"/>
                                        <p:tgtEl>
                                          <p:spTgt spid="587800"/>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8" presetClass="entr" presetSubtype="6" fill="hold" nodeType="clickEffect">
                                  <p:stCondLst>
                                    <p:cond delay="0"/>
                                  </p:stCondLst>
                                  <p:childTnLst>
                                    <p:set>
                                      <p:cBhvr>
                                        <p:cTn id="136" dur="1" fill="hold">
                                          <p:stCondLst>
                                            <p:cond delay="0"/>
                                          </p:stCondLst>
                                        </p:cTn>
                                        <p:tgtEl>
                                          <p:spTgt spid="587801"/>
                                        </p:tgtEl>
                                        <p:attrNameLst>
                                          <p:attrName>style.visibility</p:attrName>
                                        </p:attrNameLst>
                                      </p:cBhvr>
                                      <p:to>
                                        <p:strVal val="visible"/>
                                      </p:to>
                                    </p:set>
                                    <p:animEffect transition="in" filter="strips(downRight)">
                                      <p:cBhvr>
                                        <p:cTn id="137" dur="500"/>
                                        <p:tgtEl>
                                          <p:spTgt spid="58780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8" presetClass="entr" presetSubtype="6" fill="hold" nodeType="clickEffect">
                                  <p:stCondLst>
                                    <p:cond delay="0"/>
                                  </p:stCondLst>
                                  <p:childTnLst>
                                    <p:set>
                                      <p:cBhvr>
                                        <p:cTn id="141" dur="1" fill="hold">
                                          <p:stCondLst>
                                            <p:cond delay="0"/>
                                          </p:stCondLst>
                                        </p:cTn>
                                        <p:tgtEl>
                                          <p:spTgt spid="587802"/>
                                        </p:tgtEl>
                                        <p:attrNameLst>
                                          <p:attrName>style.visibility</p:attrName>
                                        </p:attrNameLst>
                                      </p:cBhvr>
                                      <p:to>
                                        <p:strVal val="visible"/>
                                      </p:to>
                                    </p:set>
                                    <p:animEffect transition="in" filter="strips(downRight)">
                                      <p:cBhvr>
                                        <p:cTn id="142" dur="500"/>
                                        <p:tgtEl>
                                          <p:spTgt spid="587802"/>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8" presetClass="entr" presetSubtype="6" fill="hold" nodeType="clickEffect">
                                  <p:stCondLst>
                                    <p:cond delay="0"/>
                                  </p:stCondLst>
                                  <p:childTnLst>
                                    <p:set>
                                      <p:cBhvr>
                                        <p:cTn id="146" dur="1" fill="hold">
                                          <p:stCondLst>
                                            <p:cond delay="0"/>
                                          </p:stCondLst>
                                        </p:cTn>
                                        <p:tgtEl>
                                          <p:spTgt spid="587803"/>
                                        </p:tgtEl>
                                        <p:attrNameLst>
                                          <p:attrName>style.visibility</p:attrName>
                                        </p:attrNameLst>
                                      </p:cBhvr>
                                      <p:to>
                                        <p:strVal val="visible"/>
                                      </p:to>
                                    </p:set>
                                    <p:animEffect transition="in" filter="strips(downRight)">
                                      <p:cBhvr>
                                        <p:cTn id="147" dur="500"/>
                                        <p:tgtEl>
                                          <p:spTgt spid="587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804"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4" name="Text Box 4"/>
          <p:cNvSpPr txBox="1">
            <a:spLocks noChangeArrowheads="1"/>
          </p:cNvSpPr>
          <p:nvPr/>
        </p:nvSpPr>
        <p:spPr bwMode="auto">
          <a:xfrm>
            <a:off x="381000" y="492125"/>
            <a:ext cx="3471863" cy="371475"/>
          </a:xfrm>
          <a:prstGeom prst="rect">
            <a:avLst/>
          </a:prstGeom>
          <a:solidFill>
            <a:srgbClr val="FFFF00"/>
          </a:solidFill>
          <a:ln w="9525">
            <a:solidFill>
              <a:schemeClr val="tx1"/>
            </a:solidFill>
            <a:miter lim="800000"/>
            <a:headEnd/>
            <a:tailEnd/>
          </a:ln>
        </p:spPr>
        <p:txBody>
          <a:bodyPr wrap="none" lIns="90000" tIns="46800" rIns="90000" bIns="46800">
            <a:spAutoFit/>
          </a:bodyPr>
          <a:lstStyle/>
          <a:p>
            <a:r>
              <a:rPr lang="en-US" altLang="zh-CN" sz="1800"/>
              <a:t>Compound Multiplicative Formula </a:t>
            </a:r>
            <a:endParaRPr lang="zh-CN" altLang="en-US" sz="1800" b="1">
              <a:solidFill>
                <a:srgbClr val="CC0000"/>
              </a:solidFill>
              <a:latin typeface="楷体_GB2312" pitchFamily="49" charset="-122"/>
            </a:endParaRPr>
          </a:p>
        </p:txBody>
      </p:sp>
      <p:graphicFrame>
        <p:nvGraphicFramePr>
          <p:cNvPr id="588807" name="Object 3"/>
          <p:cNvGraphicFramePr>
            <a:graphicFrameLocks noChangeAspect="1"/>
          </p:cNvGraphicFramePr>
          <p:nvPr/>
        </p:nvGraphicFramePr>
        <p:xfrm>
          <a:off x="3074988" y="1770063"/>
          <a:ext cx="3021012" cy="973137"/>
        </p:xfrm>
        <a:graphic>
          <a:graphicData uri="http://schemas.openxmlformats.org/presentationml/2006/ole">
            <p:oleObj spid="_x0000_s272387" name="Equation" r:id="rId3" imgW="1371600" imgH="444500" progId="Equation.3">
              <p:embed/>
            </p:oleObj>
          </a:graphicData>
        </a:graphic>
      </p:graphicFrame>
      <p:graphicFrame>
        <p:nvGraphicFramePr>
          <p:cNvPr id="588808" name="Object 4"/>
          <p:cNvGraphicFramePr>
            <a:graphicFrameLocks noChangeAspect="1"/>
          </p:cNvGraphicFramePr>
          <p:nvPr/>
        </p:nvGraphicFramePr>
        <p:xfrm>
          <a:off x="998538" y="1866900"/>
          <a:ext cx="2151062" cy="723900"/>
        </p:xfrm>
        <a:graphic>
          <a:graphicData uri="http://schemas.openxmlformats.org/presentationml/2006/ole">
            <p:oleObj spid="_x0000_s272388" name="Equation" r:id="rId4" imgW="977900" imgH="330200" progId="Equation.3">
              <p:embed/>
            </p:oleObj>
          </a:graphicData>
        </a:graphic>
      </p:graphicFrame>
      <p:sp>
        <p:nvSpPr>
          <p:cNvPr id="588809" name="Text Box 9"/>
          <p:cNvSpPr txBox="1">
            <a:spLocks noChangeArrowheads="1"/>
          </p:cNvSpPr>
          <p:nvPr/>
        </p:nvSpPr>
        <p:spPr bwMode="auto">
          <a:xfrm>
            <a:off x="304800" y="4530725"/>
            <a:ext cx="3979863" cy="463550"/>
          </a:xfrm>
          <a:prstGeom prst="rect">
            <a:avLst/>
          </a:prstGeom>
          <a:solidFill>
            <a:srgbClr val="FFFF00"/>
          </a:solidFill>
          <a:ln w="9525">
            <a:solidFill>
              <a:schemeClr val="tx1"/>
            </a:solidFill>
            <a:miter lim="800000"/>
            <a:headEnd/>
            <a:tailEnd/>
          </a:ln>
        </p:spPr>
        <p:txBody>
          <a:bodyPr lIns="90000" tIns="46800" rIns="90000" bIns="46800">
            <a:spAutoFit/>
          </a:bodyPr>
          <a:lstStyle/>
          <a:p>
            <a:r>
              <a:rPr lang="en-US" altLang="zh-CN" sz="2400"/>
              <a:t>compound Simpson formula</a:t>
            </a:r>
            <a:endParaRPr lang="zh-CN" altLang="en-US" sz="2600" b="1">
              <a:solidFill>
                <a:srgbClr val="CC0000"/>
              </a:solidFill>
            </a:endParaRPr>
          </a:p>
        </p:txBody>
      </p:sp>
      <p:graphicFrame>
        <p:nvGraphicFramePr>
          <p:cNvPr id="588810" name="Object 6"/>
          <p:cNvGraphicFramePr>
            <a:graphicFrameLocks noChangeAspect="1"/>
          </p:cNvGraphicFramePr>
          <p:nvPr/>
        </p:nvGraphicFramePr>
        <p:xfrm>
          <a:off x="566738" y="2819400"/>
          <a:ext cx="2038350" cy="723900"/>
        </p:xfrm>
        <a:graphic>
          <a:graphicData uri="http://schemas.openxmlformats.org/presentationml/2006/ole">
            <p:oleObj spid="_x0000_s272390" name="Equation" r:id="rId5" imgW="927100" imgH="330200" progId="Equation.3">
              <p:embed/>
            </p:oleObj>
          </a:graphicData>
        </a:graphic>
      </p:graphicFrame>
      <p:graphicFrame>
        <p:nvGraphicFramePr>
          <p:cNvPr id="588811" name="Object 7"/>
          <p:cNvGraphicFramePr>
            <a:graphicFrameLocks noChangeAspect="1"/>
          </p:cNvGraphicFramePr>
          <p:nvPr/>
        </p:nvGraphicFramePr>
        <p:xfrm>
          <a:off x="2484438" y="2708275"/>
          <a:ext cx="5232400" cy="974725"/>
        </p:xfrm>
        <a:graphic>
          <a:graphicData uri="http://schemas.openxmlformats.org/presentationml/2006/ole">
            <p:oleObj spid="_x0000_s272391" name="Equation" r:id="rId6" imgW="2374900" imgH="444500" progId="Equation.3">
              <p:embed/>
            </p:oleObj>
          </a:graphicData>
        </a:graphic>
      </p:graphicFrame>
      <p:graphicFrame>
        <p:nvGraphicFramePr>
          <p:cNvPr id="588812" name="Object 8"/>
          <p:cNvGraphicFramePr>
            <a:graphicFrameLocks noChangeAspect="1"/>
          </p:cNvGraphicFramePr>
          <p:nvPr/>
        </p:nvGraphicFramePr>
        <p:xfrm>
          <a:off x="2433638" y="3657600"/>
          <a:ext cx="6454775" cy="944563"/>
        </p:xfrm>
        <a:graphic>
          <a:graphicData uri="http://schemas.openxmlformats.org/presentationml/2006/ole">
            <p:oleObj spid="_x0000_s272392" name="Equation" r:id="rId7" imgW="3022600" imgH="444500" progId="Equation.3">
              <p:embed/>
            </p:oleObj>
          </a:graphicData>
        </a:graphic>
      </p:graphicFrame>
      <p:graphicFrame>
        <p:nvGraphicFramePr>
          <p:cNvPr id="588813" name="Object 9"/>
          <p:cNvGraphicFramePr>
            <a:graphicFrameLocks noChangeAspect="1"/>
          </p:cNvGraphicFramePr>
          <p:nvPr/>
        </p:nvGraphicFramePr>
        <p:xfrm>
          <a:off x="1331913" y="5157788"/>
          <a:ext cx="6888162" cy="944562"/>
        </p:xfrm>
        <a:graphic>
          <a:graphicData uri="http://schemas.openxmlformats.org/presentationml/2006/ole">
            <p:oleObj spid="_x0000_s272393" name="Equation" r:id="rId8" imgW="3225800" imgH="444500" progId="Equation.3">
              <p:embed/>
            </p:oleObj>
          </a:graphicData>
        </a:graphic>
      </p:graphicFrame>
      <p:graphicFrame>
        <p:nvGraphicFramePr>
          <p:cNvPr id="2" name="Object 10"/>
          <p:cNvGraphicFramePr>
            <a:graphicFrameLocks noChangeAspect="1"/>
          </p:cNvGraphicFramePr>
          <p:nvPr/>
        </p:nvGraphicFramePr>
        <p:xfrm>
          <a:off x="3768725" y="377825"/>
          <a:ext cx="1481138" cy="723900"/>
        </p:xfrm>
        <a:graphic>
          <a:graphicData uri="http://schemas.openxmlformats.org/presentationml/2006/ole">
            <p:oleObj spid="_x0000_s272394" name="Equation" r:id="rId9" imgW="672808" imgH="330057" progId="Equation.3">
              <p:embed/>
            </p:oleObj>
          </a:graphicData>
        </a:graphic>
      </p:graphicFrame>
      <p:graphicFrame>
        <p:nvGraphicFramePr>
          <p:cNvPr id="3" name="Object 11"/>
          <p:cNvGraphicFramePr>
            <a:graphicFrameLocks noChangeAspect="1"/>
          </p:cNvGraphicFramePr>
          <p:nvPr/>
        </p:nvGraphicFramePr>
        <p:xfrm>
          <a:off x="5292725" y="492125"/>
          <a:ext cx="671513" cy="496888"/>
        </p:xfrm>
        <a:graphic>
          <a:graphicData uri="http://schemas.openxmlformats.org/presentationml/2006/ole">
            <p:oleObj spid="_x0000_s272395" name="Equation" r:id="rId10" imgW="304668" imgH="228501" progId="Equation.3">
              <p:embed/>
            </p:oleObj>
          </a:graphicData>
        </a:graphic>
      </p:graphicFrame>
      <p:graphicFrame>
        <p:nvGraphicFramePr>
          <p:cNvPr id="4" name="Object 12"/>
          <p:cNvGraphicFramePr>
            <a:graphicFrameLocks noChangeAspect="1"/>
          </p:cNvGraphicFramePr>
          <p:nvPr/>
        </p:nvGraphicFramePr>
        <p:xfrm>
          <a:off x="5978525" y="277813"/>
          <a:ext cx="2963863" cy="976312"/>
        </p:xfrm>
        <a:graphic>
          <a:graphicData uri="http://schemas.openxmlformats.org/presentationml/2006/ole">
            <p:oleObj spid="_x0000_s272396" name="Equation" r:id="rId11" imgW="1345616" imgH="444307" progId="Equation.3">
              <p:embed/>
            </p:oleObj>
          </a:graphicData>
        </a:graphic>
      </p:graphicFrame>
      <p:sp>
        <p:nvSpPr>
          <p:cNvPr id="5" name="矩形 4"/>
          <p:cNvSpPr>
            <a:spLocks noRot="1" noChangeAspect="1" noMove="1" noResize="1" noEditPoints="1" noAdjustHandles="1" noChangeArrowheads="1" noChangeShapeType="1" noTextEdit="1"/>
          </p:cNvSpPr>
          <p:nvPr/>
        </p:nvSpPr>
        <p:spPr>
          <a:xfrm>
            <a:off x="1217256" y="1176311"/>
            <a:ext cx="1054263" cy="523220"/>
          </a:xfrm>
          <a:prstGeom prst="rect">
            <a:avLst/>
          </a:prstGeom>
          <a:blipFill rotWithShape="1">
            <a:blip r:embed="rId12"/>
            <a:stretch>
              <a:fillRect/>
            </a:stretch>
          </a:blipFill>
        </p:spPr>
        <p:txBody>
          <a:bodyPr/>
          <a:lstStyle/>
          <a:p>
            <a:pPr>
              <a:defRPr/>
            </a:pPr>
            <a:r>
              <a:rPr lang="zh-CN" altLang="en-US">
                <a:noFill/>
              </a:rPr>
              <a:t> </a:t>
            </a:r>
          </a:p>
        </p:txBody>
      </p:sp>
      <p:sp>
        <p:nvSpPr>
          <p:cNvPr id="272398" name="矩形 5"/>
          <p:cNvSpPr>
            <a:spLocks noChangeArrowheads="1"/>
          </p:cNvSpPr>
          <p:nvPr/>
        </p:nvSpPr>
        <p:spPr bwMode="auto">
          <a:xfrm>
            <a:off x="304800" y="1176338"/>
            <a:ext cx="8299450" cy="523875"/>
          </a:xfrm>
          <a:prstGeom prst="rect">
            <a:avLst/>
          </a:prstGeom>
          <a:noFill/>
          <a:ln w="9525">
            <a:noFill/>
            <a:miter lim="800000"/>
            <a:headEnd/>
            <a:tailEnd/>
          </a:ln>
        </p:spPr>
        <p:txBody>
          <a:bodyPr>
            <a:spAutoFit/>
          </a:bodyPr>
          <a:lstStyle/>
          <a:p>
            <a:r>
              <a:rPr lang="en-US" altLang="zh-CN"/>
              <a:t>When           , we can get composite trapezoidal formula</a:t>
            </a:r>
            <a:r>
              <a:rPr lang="zh-CN" altLang="zh-CN"/>
              <a:t>：</a:t>
            </a: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8804"/>
                                        </p:tgtEl>
                                        <p:attrNameLst>
                                          <p:attrName>style.visibility</p:attrName>
                                        </p:attrNameLst>
                                      </p:cBhvr>
                                      <p:to>
                                        <p:strVal val="visible"/>
                                      </p:to>
                                    </p:set>
                                    <p:animEffect transition="in" filter="wipe(left)">
                                      <p:cBhvr>
                                        <p:cTn id="7" dur="500"/>
                                        <p:tgtEl>
                                          <p:spTgt spid="588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8808"/>
                                        </p:tgtEl>
                                        <p:attrNameLst>
                                          <p:attrName>style.visibility</p:attrName>
                                        </p:attrNameLst>
                                      </p:cBhvr>
                                      <p:to>
                                        <p:strVal val="visible"/>
                                      </p:to>
                                    </p:set>
                                    <p:animEffect transition="in" filter="wipe(left)">
                                      <p:cBhvr>
                                        <p:cTn id="12" dur="500"/>
                                        <p:tgtEl>
                                          <p:spTgt spid="5888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88807"/>
                                        </p:tgtEl>
                                        <p:attrNameLst>
                                          <p:attrName>style.visibility</p:attrName>
                                        </p:attrNameLst>
                                      </p:cBhvr>
                                      <p:to>
                                        <p:strVal val="visible"/>
                                      </p:to>
                                    </p:set>
                                    <p:animEffect transition="in" filter="wipe(left)">
                                      <p:cBhvr>
                                        <p:cTn id="17" dur="500"/>
                                        <p:tgtEl>
                                          <p:spTgt spid="5888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8810"/>
                                        </p:tgtEl>
                                        <p:attrNameLst>
                                          <p:attrName>style.visibility</p:attrName>
                                        </p:attrNameLst>
                                      </p:cBhvr>
                                      <p:to>
                                        <p:strVal val="visible"/>
                                      </p:to>
                                    </p:set>
                                    <p:animEffect transition="in" filter="wipe(left)">
                                      <p:cBhvr>
                                        <p:cTn id="22" dur="500"/>
                                        <p:tgtEl>
                                          <p:spTgt spid="5888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88811"/>
                                        </p:tgtEl>
                                        <p:attrNameLst>
                                          <p:attrName>style.visibility</p:attrName>
                                        </p:attrNameLst>
                                      </p:cBhvr>
                                      <p:to>
                                        <p:strVal val="visible"/>
                                      </p:to>
                                    </p:set>
                                    <p:animEffect transition="in" filter="wipe(left)">
                                      <p:cBhvr>
                                        <p:cTn id="27" dur="500"/>
                                        <p:tgtEl>
                                          <p:spTgt spid="5888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88812"/>
                                        </p:tgtEl>
                                        <p:attrNameLst>
                                          <p:attrName>style.visibility</p:attrName>
                                        </p:attrNameLst>
                                      </p:cBhvr>
                                      <p:to>
                                        <p:strVal val="visible"/>
                                      </p:to>
                                    </p:set>
                                    <p:animEffect transition="in" filter="wipe(left)">
                                      <p:cBhvr>
                                        <p:cTn id="32" dur="500"/>
                                        <p:tgtEl>
                                          <p:spTgt spid="5888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88809"/>
                                        </p:tgtEl>
                                        <p:attrNameLst>
                                          <p:attrName>style.visibility</p:attrName>
                                        </p:attrNameLst>
                                      </p:cBhvr>
                                      <p:to>
                                        <p:strVal val="visible"/>
                                      </p:to>
                                    </p:set>
                                    <p:animEffect transition="in" filter="wipe(left)">
                                      <p:cBhvr>
                                        <p:cTn id="37" dur="500"/>
                                        <p:tgtEl>
                                          <p:spTgt spid="5888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88813"/>
                                        </p:tgtEl>
                                        <p:attrNameLst>
                                          <p:attrName>style.visibility</p:attrName>
                                        </p:attrNameLst>
                                      </p:cBhvr>
                                      <p:to>
                                        <p:strVal val="visible"/>
                                      </p:to>
                                    </p:set>
                                    <p:animEffect transition="in" filter="wipe(left)">
                                      <p:cBhvr>
                                        <p:cTn id="42" dur="500"/>
                                        <p:tgtEl>
                                          <p:spTgt spid="5888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4" grpId="0" animBg="1" autoUpdateAnimBg="0"/>
      <p:bldP spid="588809"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9826" name="Object 2"/>
          <p:cNvGraphicFramePr>
            <a:graphicFrameLocks noChangeAspect="1"/>
          </p:cNvGraphicFramePr>
          <p:nvPr/>
        </p:nvGraphicFramePr>
        <p:xfrm>
          <a:off x="4471988" y="228600"/>
          <a:ext cx="4224337" cy="739775"/>
        </p:xfrm>
        <a:graphic>
          <a:graphicData uri="http://schemas.openxmlformats.org/presentationml/2006/ole">
            <p:oleObj spid="_x0000_s273410" name="Equation" r:id="rId4" imgW="2235200" imgH="393700" progId="Equation.3">
              <p:embed/>
            </p:oleObj>
          </a:graphicData>
        </a:graphic>
      </p:graphicFrame>
      <p:graphicFrame>
        <p:nvGraphicFramePr>
          <p:cNvPr id="589827" name="Object 3"/>
          <p:cNvGraphicFramePr>
            <a:graphicFrameLocks noChangeAspect="1"/>
          </p:cNvGraphicFramePr>
          <p:nvPr/>
        </p:nvGraphicFramePr>
        <p:xfrm>
          <a:off x="215900" y="952500"/>
          <a:ext cx="927100" cy="427038"/>
        </p:xfrm>
        <a:graphic>
          <a:graphicData uri="http://schemas.openxmlformats.org/presentationml/2006/ole">
            <p:oleObj spid="_x0000_s273411" name="Equation" r:id="rId5" imgW="495085" imgH="228501" progId="Equation.3">
              <p:embed/>
            </p:oleObj>
          </a:graphicData>
        </a:graphic>
      </p:graphicFrame>
      <p:graphicFrame>
        <p:nvGraphicFramePr>
          <p:cNvPr id="589828" name="Object 4"/>
          <p:cNvGraphicFramePr>
            <a:graphicFrameLocks noChangeAspect="1"/>
          </p:cNvGraphicFramePr>
          <p:nvPr/>
        </p:nvGraphicFramePr>
        <p:xfrm>
          <a:off x="1219200" y="844550"/>
          <a:ext cx="1042988" cy="733425"/>
        </p:xfrm>
        <a:graphic>
          <a:graphicData uri="http://schemas.openxmlformats.org/presentationml/2006/ole">
            <p:oleObj spid="_x0000_s273412" name="Equation" r:id="rId6" imgW="558558" imgH="393529" progId="Equation.3">
              <p:embed/>
            </p:oleObj>
          </a:graphicData>
        </a:graphic>
      </p:graphicFrame>
      <p:graphicFrame>
        <p:nvGraphicFramePr>
          <p:cNvPr id="589829" name="Object 5"/>
          <p:cNvGraphicFramePr>
            <a:graphicFrameLocks noChangeAspect="1"/>
          </p:cNvGraphicFramePr>
          <p:nvPr/>
        </p:nvGraphicFramePr>
        <p:xfrm>
          <a:off x="2222500" y="1044575"/>
          <a:ext cx="2730500" cy="565150"/>
        </p:xfrm>
        <a:graphic>
          <a:graphicData uri="http://schemas.openxmlformats.org/presentationml/2006/ole">
            <p:oleObj spid="_x0000_s273413" name="Equation" r:id="rId7" imgW="1651000" imgH="342900" progId="Equation.3">
              <p:embed/>
            </p:oleObj>
          </a:graphicData>
        </a:graphic>
      </p:graphicFrame>
      <p:graphicFrame>
        <p:nvGraphicFramePr>
          <p:cNvPr id="589830" name="Object 6"/>
          <p:cNvGraphicFramePr>
            <a:graphicFrameLocks noChangeAspect="1"/>
          </p:cNvGraphicFramePr>
          <p:nvPr/>
        </p:nvGraphicFramePr>
        <p:xfrm>
          <a:off x="228600" y="1654175"/>
          <a:ext cx="839788" cy="363538"/>
        </p:xfrm>
        <a:graphic>
          <a:graphicData uri="http://schemas.openxmlformats.org/presentationml/2006/ole">
            <p:oleObj spid="_x0000_s273414" name="Equation" r:id="rId8" imgW="494870" imgH="215713" progId="Equation.3">
              <p:embed/>
            </p:oleObj>
          </a:graphicData>
        </a:graphic>
      </p:graphicFrame>
      <p:graphicFrame>
        <p:nvGraphicFramePr>
          <p:cNvPr id="589831" name="Object 7"/>
          <p:cNvGraphicFramePr>
            <a:graphicFrameLocks noChangeAspect="1"/>
          </p:cNvGraphicFramePr>
          <p:nvPr/>
        </p:nvGraphicFramePr>
        <p:xfrm>
          <a:off x="1230313" y="1577975"/>
          <a:ext cx="922337" cy="663575"/>
        </p:xfrm>
        <a:graphic>
          <a:graphicData uri="http://schemas.openxmlformats.org/presentationml/2006/ole">
            <p:oleObj spid="_x0000_s273415" name="Equation" r:id="rId9" imgW="545863" imgH="393529" progId="Equation.3">
              <p:embed/>
            </p:oleObj>
          </a:graphicData>
        </a:graphic>
      </p:graphicFrame>
      <p:graphicFrame>
        <p:nvGraphicFramePr>
          <p:cNvPr id="589832" name="Object 8"/>
          <p:cNvGraphicFramePr>
            <a:graphicFrameLocks noChangeAspect="1"/>
          </p:cNvGraphicFramePr>
          <p:nvPr/>
        </p:nvGraphicFramePr>
        <p:xfrm>
          <a:off x="3697288" y="1698625"/>
          <a:ext cx="2855912" cy="565150"/>
        </p:xfrm>
        <a:graphic>
          <a:graphicData uri="http://schemas.openxmlformats.org/presentationml/2006/ole">
            <p:oleObj spid="_x0000_s273416" name="Equation" r:id="rId10" imgW="1726451" imgH="342751" progId="Equation.3">
              <p:embed/>
            </p:oleObj>
          </a:graphicData>
        </a:graphic>
      </p:graphicFrame>
      <p:graphicFrame>
        <p:nvGraphicFramePr>
          <p:cNvPr id="589833" name="Object 9"/>
          <p:cNvGraphicFramePr>
            <a:graphicFrameLocks noChangeAspect="1"/>
          </p:cNvGraphicFramePr>
          <p:nvPr/>
        </p:nvGraphicFramePr>
        <p:xfrm>
          <a:off x="152400" y="2814638"/>
          <a:ext cx="1035050" cy="385762"/>
        </p:xfrm>
        <a:graphic>
          <a:graphicData uri="http://schemas.openxmlformats.org/presentationml/2006/ole">
            <p:oleObj spid="_x0000_s273417" name="Equation" r:id="rId11" imgW="609600" imgH="228600" progId="Equation.3">
              <p:embed/>
            </p:oleObj>
          </a:graphicData>
        </a:graphic>
      </p:graphicFrame>
      <p:graphicFrame>
        <p:nvGraphicFramePr>
          <p:cNvPr id="589834" name="Object 10"/>
          <p:cNvGraphicFramePr>
            <a:graphicFrameLocks noChangeAspect="1"/>
          </p:cNvGraphicFramePr>
          <p:nvPr/>
        </p:nvGraphicFramePr>
        <p:xfrm>
          <a:off x="1219200" y="2667000"/>
          <a:ext cx="1116013" cy="663575"/>
        </p:xfrm>
        <a:graphic>
          <a:graphicData uri="http://schemas.openxmlformats.org/presentationml/2006/ole">
            <p:oleObj spid="_x0000_s273418" name="Equation" r:id="rId12" imgW="660113" imgH="393529" progId="Equation.3">
              <p:embed/>
            </p:oleObj>
          </a:graphicData>
        </a:graphic>
      </p:graphicFrame>
      <p:graphicFrame>
        <p:nvGraphicFramePr>
          <p:cNvPr id="589835" name="Object 11"/>
          <p:cNvGraphicFramePr>
            <a:graphicFrameLocks noChangeAspect="1"/>
          </p:cNvGraphicFramePr>
          <p:nvPr/>
        </p:nvGraphicFramePr>
        <p:xfrm>
          <a:off x="5903913" y="2722563"/>
          <a:ext cx="3087687" cy="565150"/>
        </p:xfrm>
        <a:graphic>
          <a:graphicData uri="http://schemas.openxmlformats.org/presentationml/2006/ole">
            <p:oleObj spid="_x0000_s273419" name="Equation" r:id="rId13" imgW="1866090" imgH="342751" progId="Equation.3">
              <p:embed/>
            </p:oleObj>
          </a:graphicData>
        </a:graphic>
      </p:graphicFrame>
      <p:sp>
        <p:nvSpPr>
          <p:cNvPr id="589836" name="Line 12"/>
          <p:cNvSpPr>
            <a:spLocks noChangeShapeType="1"/>
          </p:cNvSpPr>
          <p:nvPr/>
        </p:nvSpPr>
        <p:spPr bwMode="auto">
          <a:xfrm>
            <a:off x="76200" y="3406775"/>
            <a:ext cx="8991600" cy="0"/>
          </a:xfrm>
          <a:prstGeom prst="line">
            <a:avLst/>
          </a:prstGeom>
          <a:noFill/>
          <a:ln w="76200">
            <a:solidFill>
              <a:srgbClr val="FF9900"/>
            </a:solidFill>
            <a:round/>
            <a:headEnd/>
            <a:tailEnd/>
          </a:ln>
        </p:spPr>
        <p:txBody>
          <a:bodyPr lIns="90000" tIns="46800" rIns="90000" bIns="46800" anchor="ctr">
            <a:spAutoFit/>
          </a:bodyPr>
          <a:lstStyle/>
          <a:p>
            <a:endParaRPr lang="zh-CN" altLang="en-US"/>
          </a:p>
        </p:txBody>
      </p:sp>
      <p:graphicFrame>
        <p:nvGraphicFramePr>
          <p:cNvPr id="589837" name="Object 13"/>
          <p:cNvGraphicFramePr>
            <a:graphicFrameLocks noChangeAspect="1"/>
          </p:cNvGraphicFramePr>
          <p:nvPr/>
        </p:nvGraphicFramePr>
        <p:xfrm>
          <a:off x="1177925" y="3440113"/>
          <a:ext cx="1046163" cy="847725"/>
        </p:xfrm>
        <a:graphic>
          <a:graphicData uri="http://schemas.openxmlformats.org/presentationml/2006/ole">
            <p:oleObj spid="_x0000_s273421" name="Equation" r:id="rId14" imgW="482391" imgH="393529" progId="Equation.3">
              <p:embed/>
            </p:oleObj>
          </a:graphicData>
        </a:graphic>
      </p:graphicFrame>
      <p:graphicFrame>
        <p:nvGraphicFramePr>
          <p:cNvPr id="589838" name="Object 14"/>
          <p:cNvGraphicFramePr>
            <a:graphicFrameLocks noChangeAspect="1"/>
          </p:cNvGraphicFramePr>
          <p:nvPr/>
        </p:nvGraphicFramePr>
        <p:xfrm>
          <a:off x="2257425" y="3654425"/>
          <a:ext cx="1098550" cy="436563"/>
        </p:xfrm>
        <a:graphic>
          <a:graphicData uri="http://schemas.openxmlformats.org/presentationml/2006/ole">
            <p:oleObj spid="_x0000_s273422" name="Equation" r:id="rId15" imgW="507780" imgH="203112" progId="Equation.3">
              <p:embed/>
            </p:oleObj>
          </a:graphicData>
        </a:graphic>
      </p:graphicFrame>
      <p:sp>
        <p:nvSpPr>
          <p:cNvPr id="589839" name="Line 15"/>
          <p:cNvSpPr>
            <a:spLocks noChangeShapeType="1"/>
          </p:cNvSpPr>
          <p:nvPr/>
        </p:nvSpPr>
        <p:spPr bwMode="auto">
          <a:xfrm>
            <a:off x="3124200" y="1349375"/>
            <a:ext cx="4800600" cy="2003425"/>
          </a:xfrm>
          <a:prstGeom prst="line">
            <a:avLst/>
          </a:prstGeom>
          <a:noFill/>
          <a:ln w="38100">
            <a:solidFill>
              <a:srgbClr val="FF9900"/>
            </a:solidFill>
            <a:prstDash val="dash"/>
            <a:round/>
            <a:headEnd/>
            <a:tailEnd/>
          </a:ln>
        </p:spPr>
        <p:txBody>
          <a:bodyPr lIns="90000" tIns="46800" rIns="90000" bIns="46800" anchor="ctr">
            <a:spAutoFit/>
          </a:bodyPr>
          <a:lstStyle/>
          <a:p>
            <a:endParaRPr lang="zh-CN" altLang="en-US"/>
          </a:p>
        </p:txBody>
      </p:sp>
      <p:graphicFrame>
        <p:nvGraphicFramePr>
          <p:cNvPr id="589840" name="Object 16"/>
          <p:cNvGraphicFramePr>
            <a:graphicFrameLocks noChangeAspect="1"/>
          </p:cNvGraphicFramePr>
          <p:nvPr/>
        </p:nvGraphicFramePr>
        <p:xfrm>
          <a:off x="3311525" y="3406775"/>
          <a:ext cx="2008188" cy="957263"/>
        </p:xfrm>
        <a:graphic>
          <a:graphicData uri="http://schemas.openxmlformats.org/presentationml/2006/ole">
            <p:oleObj spid="_x0000_s273424" name="Equation" r:id="rId16" imgW="926698" imgH="444307" progId="Equation.3">
              <p:embed/>
            </p:oleObj>
          </a:graphicData>
        </a:graphic>
      </p:graphicFrame>
      <p:sp>
        <p:nvSpPr>
          <p:cNvPr id="589841" name="Line 17"/>
          <p:cNvSpPr>
            <a:spLocks noChangeShapeType="1"/>
          </p:cNvSpPr>
          <p:nvPr/>
        </p:nvSpPr>
        <p:spPr bwMode="auto">
          <a:xfrm flipH="1">
            <a:off x="3733800" y="1044575"/>
            <a:ext cx="1143000" cy="2079625"/>
          </a:xfrm>
          <a:prstGeom prst="line">
            <a:avLst/>
          </a:prstGeom>
          <a:noFill/>
          <a:ln w="38100">
            <a:solidFill>
              <a:srgbClr val="FF9900"/>
            </a:solidFill>
            <a:prstDash val="dash"/>
            <a:round/>
            <a:headEnd/>
            <a:tailEnd/>
          </a:ln>
        </p:spPr>
        <p:txBody>
          <a:bodyPr lIns="90000" tIns="46800" rIns="90000" bIns="46800" anchor="ctr">
            <a:spAutoFit/>
          </a:bodyPr>
          <a:lstStyle/>
          <a:p>
            <a:endParaRPr lang="zh-CN" altLang="en-US"/>
          </a:p>
        </p:txBody>
      </p:sp>
      <p:sp>
        <p:nvSpPr>
          <p:cNvPr id="589842" name="Line 18"/>
          <p:cNvSpPr>
            <a:spLocks noChangeShapeType="1"/>
          </p:cNvSpPr>
          <p:nvPr/>
        </p:nvSpPr>
        <p:spPr bwMode="auto">
          <a:xfrm flipH="1">
            <a:off x="5638800" y="1676400"/>
            <a:ext cx="838200" cy="1676400"/>
          </a:xfrm>
          <a:prstGeom prst="line">
            <a:avLst/>
          </a:prstGeom>
          <a:noFill/>
          <a:ln w="38100">
            <a:solidFill>
              <a:srgbClr val="FF9900"/>
            </a:solidFill>
            <a:prstDash val="dash"/>
            <a:round/>
            <a:headEnd/>
            <a:tailEnd/>
          </a:ln>
        </p:spPr>
        <p:txBody>
          <a:bodyPr lIns="90000" tIns="46800" rIns="90000" bIns="46800" anchor="ctr">
            <a:spAutoFit/>
          </a:bodyPr>
          <a:lstStyle/>
          <a:p>
            <a:endParaRPr lang="zh-CN" altLang="en-US"/>
          </a:p>
        </p:txBody>
      </p:sp>
      <p:graphicFrame>
        <p:nvGraphicFramePr>
          <p:cNvPr id="589843" name="Object 19"/>
          <p:cNvGraphicFramePr>
            <a:graphicFrameLocks noChangeAspect="1"/>
          </p:cNvGraphicFramePr>
          <p:nvPr/>
        </p:nvGraphicFramePr>
        <p:xfrm>
          <a:off x="5280025" y="3421063"/>
          <a:ext cx="1757363" cy="928687"/>
        </p:xfrm>
        <a:graphic>
          <a:graphicData uri="http://schemas.openxmlformats.org/presentationml/2006/ole">
            <p:oleObj spid="_x0000_s273427" name="Equation" r:id="rId17" imgW="812447" imgH="431613" progId="Equation.3">
              <p:embed/>
            </p:oleObj>
          </a:graphicData>
        </a:graphic>
      </p:graphicFrame>
      <p:graphicFrame>
        <p:nvGraphicFramePr>
          <p:cNvPr id="589844" name="Object 20"/>
          <p:cNvGraphicFramePr>
            <a:graphicFrameLocks noChangeAspect="1"/>
          </p:cNvGraphicFramePr>
          <p:nvPr/>
        </p:nvGraphicFramePr>
        <p:xfrm>
          <a:off x="6996113" y="3687763"/>
          <a:ext cx="852487" cy="433387"/>
        </p:xfrm>
        <a:graphic>
          <a:graphicData uri="http://schemas.openxmlformats.org/presentationml/2006/ole">
            <p:oleObj spid="_x0000_s273428" name="Equation" r:id="rId18" imgW="393529" imgH="203112" progId="Equation.3">
              <p:embed/>
            </p:oleObj>
          </a:graphicData>
        </a:graphic>
      </p:graphicFrame>
      <p:sp>
        <p:nvSpPr>
          <p:cNvPr id="589845" name="Text Box 21"/>
          <p:cNvSpPr txBox="1">
            <a:spLocks noChangeArrowheads="1"/>
          </p:cNvSpPr>
          <p:nvPr/>
        </p:nvSpPr>
        <p:spPr bwMode="auto">
          <a:xfrm>
            <a:off x="0" y="244475"/>
            <a:ext cx="4529138" cy="371475"/>
          </a:xfrm>
          <a:prstGeom prst="rect">
            <a:avLst/>
          </a:prstGeom>
          <a:solidFill>
            <a:srgbClr val="FFFF00"/>
          </a:solidFill>
          <a:ln w="9525">
            <a:noFill/>
            <a:miter lim="800000"/>
            <a:headEnd/>
            <a:tailEnd/>
          </a:ln>
        </p:spPr>
        <p:txBody>
          <a:bodyPr wrap="none" lIns="90000" tIns="46800" rIns="90000" bIns="46800">
            <a:spAutoFit/>
          </a:bodyPr>
          <a:lstStyle/>
          <a:p>
            <a:r>
              <a:rPr lang="en-US" altLang="zh-CN" sz="1800"/>
              <a:t>Decomposition of compound Simpson formula</a:t>
            </a:r>
            <a:endParaRPr lang="zh-CN" altLang="en-US" sz="1800" b="1">
              <a:solidFill>
                <a:srgbClr val="CC0000"/>
              </a:solidFill>
            </a:endParaRPr>
          </a:p>
        </p:txBody>
      </p:sp>
      <p:graphicFrame>
        <p:nvGraphicFramePr>
          <p:cNvPr id="589846" name="Object 22"/>
          <p:cNvGraphicFramePr>
            <a:graphicFrameLocks noChangeAspect="1"/>
          </p:cNvGraphicFramePr>
          <p:nvPr/>
        </p:nvGraphicFramePr>
        <p:xfrm>
          <a:off x="838200" y="2339975"/>
          <a:ext cx="525463" cy="125413"/>
        </p:xfrm>
        <a:graphic>
          <a:graphicData uri="http://schemas.openxmlformats.org/presentationml/2006/ole">
            <p:oleObj spid="_x0000_s273430" name="Equation" r:id="rId19" imgW="317087" imgH="76101" progId="Equation.3">
              <p:embed/>
            </p:oleObj>
          </a:graphicData>
        </a:graphic>
      </p:graphicFrame>
      <p:graphicFrame>
        <p:nvGraphicFramePr>
          <p:cNvPr id="589847" name="Object 23"/>
          <p:cNvGraphicFramePr>
            <a:graphicFrameLocks noChangeAspect="1"/>
          </p:cNvGraphicFramePr>
          <p:nvPr/>
        </p:nvGraphicFramePr>
        <p:xfrm>
          <a:off x="2438400" y="2339975"/>
          <a:ext cx="525463" cy="125413"/>
        </p:xfrm>
        <a:graphic>
          <a:graphicData uri="http://schemas.openxmlformats.org/presentationml/2006/ole">
            <p:oleObj spid="_x0000_s273431" name="Equation" r:id="rId20" imgW="317087" imgH="76101" progId="Equation.3">
              <p:embed/>
            </p:oleObj>
          </a:graphicData>
        </a:graphic>
      </p:graphicFrame>
      <p:graphicFrame>
        <p:nvGraphicFramePr>
          <p:cNvPr id="589848" name="Object 24"/>
          <p:cNvGraphicFramePr>
            <a:graphicFrameLocks noChangeAspect="1"/>
          </p:cNvGraphicFramePr>
          <p:nvPr/>
        </p:nvGraphicFramePr>
        <p:xfrm>
          <a:off x="5410200" y="2339975"/>
          <a:ext cx="525463" cy="125413"/>
        </p:xfrm>
        <a:graphic>
          <a:graphicData uri="http://schemas.openxmlformats.org/presentationml/2006/ole">
            <p:oleObj spid="_x0000_s273432" name="Equation" r:id="rId21" imgW="317087" imgH="76101" progId="Equation.3">
              <p:embed/>
            </p:oleObj>
          </a:graphicData>
        </a:graphic>
      </p:graphicFrame>
      <p:grpSp>
        <p:nvGrpSpPr>
          <p:cNvPr id="589849" name="Group 25"/>
          <p:cNvGrpSpPr>
            <a:grpSpLocks/>
          </p:cNvGrpSpPr>
          <p:nvPr/>
        </p:nvGrpSpPr>
        <p:grpSpPr bwMode="auto">
          <a:xfrm>
            <a:off x="304800" y="4368800"/>
            <a:ext cx="8610600" cy="2362200"/>
            <a:chOff x="432" y="2688"/>
            <a:chExt cx="4944" cy="1536"/>
          </a:xfrm>
        </p:grpSpPr>
        <p:sp>
          <p:nvSpPr>
            <p:cNvPr id="589850" name="AutoShape 26" descr="再生纸"/>
            <p:cNvSpPr>
              <a:spLocks noChangeArrowheads="1"/>
            </p:cNvSpPr>
            <p:nvPr/>
          </p:nvSpPr>
          <p:spPr bwMode="auto">
            <a:xfrm>
              <a:off x="432" y="2688"/>
              <a:ext cx="4944" cy="1536"/>
            </a:xfrm>
            <a:prstGeom prst="roundRect">
              <a:avLst>
                <a:gd name="adj" fmla="val 10278"/>
              </a:avLst>
            </a:prstGeom>
            <a:blipFill dpi="0" rotWithShape="0">
              <a:blip r:embed="rId22"/>
              <a:srcRect/>
              <a:tile tx="0" ty="0" sx="100000" sy="100000" flip="none" algn="tl"/>
            </a:blipFill>
            <a:ln>
              <a:noFill/>
            </a:ln>
            <a:effectLst/>
            <a:extLst>
              <a:ext uri="{91240B29-F687-4F45-9708-019B960494DF}"/>
              <a:ext uri="{AF507438-7753-43E0-B8FC-AC1667EBCBE1}"/>
            </a:extLst>
          </p:spPr>
          <p:txBody>
            <a:bodyPr/>
            <a:lstStyle/>
            <a:p>
              <a:pPr>
                <a:lnSpc>
                  <a:spcPct val="150000"/>
                </a:lnSpc>
                <a:defRPr/>
              </a:pPr>
              <a:r>
                <a:rPr lang="en-US" altLang="zh-CN" sz="1800" dirty="0">
                  <a:solidFill>
                    <a:schemeClr val="accent2"/>
                  </a:solidFill>
                  <a:latin typeface="+mn-lt"/>
                </a:rPr>
                <a:t>note</a:t>
              </a:r>
              <a:r>
                <a:rPr lang="zh-CN" altLang="en-US" sz="1800" dirty="0">
                  <a:solidFill>
                    <a:schemeClr val="accent2"/>
                  </a:solidFill>
                  <a:latin typeface="+mn-lt"/>
                </a:rPr>
                <a:t>：</a:t>
              </a:r>
              <a:r>
                <a:rPr lang="en-US" altLang="zh-CN" sz="1800" dirty="0">
                  <a:latin typeface="+mn-lt"/>
                </a:rPr>
                <a:t>Considering of the convenience of programming, we can use another memory method, letting n’=2n as even number, </a:t>
              </a:r>
              <a:r>
                <a:rPr lang="en-US" altLang="zh-CN" sz="1800" dirty="0">
                  <a:latin typeface="+mn-lt"/>
                </a:rPr>
                <a:t>at this time                                                              so</a:t>
              </a:r>
              <a:endParaRPr lang="zh-CN" altLang="en-US" sz="2400" b="1" dirty="0"/>
            </a:p>
          </p:txBody>
        </p:sp>
        <p:graphicFrame>
          <p:nvGraphicFramePr>
            <p:cNvPr id="273435" name="Object 27"/>
            <p:cNvGraphicFramePr>
              <a:graphicFrameLocks noChangeAspect="1"/>
            </p:cNvGraphicFramePr>
            <p:nvPr/>
          </p:nvGraphicFramePr>
          <p:xfrm>
            <a:off x="1197" y="3529"/>
            <a:ext cx="3304" cy="558"/>
          </p:xfrm>
          <a:graphic>
            <a:graphicData uri="http://schemas.openxmlformats.org/presentationml/2006/ole">
              <p:oleObj spid="_x0000_s273435" name="Equation" r:id="rId23" imgW="2781300" imgH="431800" progId="Equation.3">
                <p:embed/>
              </p:oleObj>
            </a:graphicData>
          </a:graphic>
        </p:graphicFrame>
      </p:grpSp>
      <p:sp>
        <p:nvSpPr>
          <p:cNvPr id="589874" name="Line 50"/>
          <p:cNvSpPr>
            <a:spLocks noChangeShapeType="1"/>
          </p:cNvSpPr>
          <p:nvPr/>
        </p:nvSpPr>
        <p:spPr bwMode="auto">
          <a:xfrm>
            <a:off x="5029200" y="1524000"/>
            <a:ext cx="3810000" cy="0"/>
          </a:xfrm>
          <a:prstGeom prst="line">
            <a:avLst/>
          </a:prstGeom>
          <a:noFill/>
          <a:ln w="19050">
            <a:solidFill>
              <a:schemeClr val="tx1"/>
            </a:solidFill>
            <a:round/>
            <a:headEnd/>
            <a:tailEnd/>
          </a:ln>
        </p:spPr>
        <p:txBody>
          <a:bodyPr/>
          <a:lstStyle/>
          <a:p>
            <a:endParaRPr lang="zh-CN" altLang="en-US"/>
          </a:p>
        </p:txBody>
      </p:sp>
      <p:grpSp>
        <p:nvGrpSpPr>
          <p:cNvPr id="589875" name="Group 51"/>
          <p:cNvGrpSpPr>
            <a:grpSpLocks/>
          </p:cNvGrpSpPr>
          <p:nvPr/>
        </p:nvGrpSpPr>
        <p:grpSpPr bwMode="auto">
          <a:xfrm>
            <a:off x="4953000" y="1408113"/>
            <a:ext cx="914400" cy="228600"/>
            <a:chOff x="576" y="1367"/>
            <a:chExt cx="576" cy="144"/>
          </a:xfrm>
        </p:grpSpPr>
        <p:sp>
          <p:nvSpPr>
            <p:cNvPr id="273438" name="Oval 52"/>
            <p:cNvSpPr>
              <a:spLocks noChangeArrowheads="1"/>
            </p:cNvSpPr>
            <p:nvPr/>
          </p:nvSpPr>
          <p:spPr bwMode="auto">
            <a:xfrm>
              <a:off x="576" y="1392"/>
              <a:ext cx="96" cy="96"/>
            </a:xfrm>
            <a:prstGeom prst="ellipse">
              <a:avLst/>
            </a:prstGeom>
            <a:solidFill>
              <a:schemeClr val="tx1"/>
            </a:solidFill>
            <a:ln w="9525">
              <a:solidFill>
                <a:schemeClr val="tx1"/>
              </a:solidFill>
              <a:round/>
              <a:headEnd/>
              <a:tailEnd/>
            </a:ln>
          </p:spPr>
          <p:txBody>
            <a:bodyPr wrap="none" anchor="ctr"/>
            <a:lstStyle/>
            <a:p>
              <a:endParaRPr lang="zh-CN" altLang="en-US"/>
            </a:p>
          </p:txBody>
        </p:sp>
        <p:sp>
          <p:nvSpPr>
            <p:cNvPr id="273439" name="Oval 53"/>
            <p:cNvSpPr>
              <a:spLocks noChangeArrowheads="1"/>
            </p:cNvSpPr>
            <p:nvPr/>
          </p:nvSpPr>
          <p:spPr bwMode="auto">
            <a:xfrm>
              <a:off x="791" y="1367"/>
              <a:ext cx="144" cy="144"/>
            </a:xfrm>
            <a:prstGeom prst="ellipse">
              <a:avLst/>
            </a:prstGeom>
            <a:noFill/>
            <a:ln w="9525">
              <a:solidFill>
                <a:schemeClr val="accent2"/>
              </a:solidFill>
              <a:round/>
              <a:headEnd/>
              <a:tailEnd/>
            </a:ln>
          </p:spPr>
          <p:txBody>
            <a:bodyPr wrap="none" anchor="ctr"/>
            <a:lstStyle/>
            <a:p>
              <a:pPr algn="ctr"/>
              <a:r>
                <a:rPr lang="en-US" altLang="zh-CN" sz="1400" b="1">
                  <a:solidFill>
                    <a:schemeClr val="accent2"/>
                  </a:solidFill>
                </a:rPr>
                <a:t>4</a:t>
              </a:r>
            </a:p>
          </p:txBody>
        </p:sp>
        <p:sp>
          <p:nvSpPr>
            <p:cNvPr id="273440" name="Oval 54"/>
            <p:cNvSpPr>
              <a:spLocks noChangeArrowheads="1"/>
            </p:cNvSpPr>
            <p:nvPr/>
          </p:nvSpPr>
          <p:spPr bwMode="auto">
            <a:xfrm>
              <a:off x="1056" y="1392"/>
              <a:ext cx="96" cy="96"/>
            </a:xfrm>
            <a:prstGeom prst="ellipse">
              <a:avLst/>
            </a:prstGeom>
            <a:solidFill>
              <a:schemeClr val="tx1"/>
            </a:solidFill>
            <a:ln w="9525">
              <a:solidFill>
                <a:schemeClr val="tx1"/>
              </a:solidFill>
              <a:round/>
              <a:headEnd/>
              <a:tailEnd/>
            </a:ln>
          </p:spPr>
          <p:txBody>
            <a:bodyPr wrap="none" anchor="ctr"/>
            <a:lstStyle/>
            <a:p>
              <a:endParaRPr lang="zh-CN" altLang="en-US"/>
            </a:p>
          </p:txBody>
        </p:sp>
      </p:grpSp>
      <p:grpSp>
        <p:nvGrpSpPr>
          <p:cNvPr id="589879" name="Group 55"/>
          <p:cNvGrpSpPr>
            <a:grpSpLocks/>
          </p:cNvGrpSpPr>
          <p:nvPr/>
        </p:nvGrpSpPr>
        <p:grpSpPr bwMode="auto">
          <a:xfrm>
            <a:off x="5715000" y="1219200"/>
            <a:ext cx="914400" cy="228600"/>
            <a:chOff x="576" y="1367"/>
            <a:chExt cx="576" cy="144"/>
          </a:xfrm>
        </p:grpSpPr>
        <p:sp>
          <p:nvSpPr>
            <p:cNvPr id="273442" name="Oval 56"/>
            <p:cNvSpPr>
              <a:spLocks noChangeArrowheads="1"/>
            </p:cNvSpPr>
            <p:nvPr/>
          </p:nvSpPr>
          <p:spPr bwMode="auto">
            <a:xfrm>
              <a:off x="576" y="1392"/>
              <a:ext cx="96" cy="96"/>
            </a:xfrm>
            <a:prstGeom prst="ellipse">
              <a:avLst/>
            </a:prstGeom>
            <a:solidFill>
              <a:schemeClr val="tx1"/>
            </a:solidFill>
            <a:ln w="9525">
              <a:solidFill>
                <a:schemeClr val="tx1"/>
              </a:solidFill>
              <a:round/>
              <a:headEnd/>
              <a:tailEnd/>
            </a:ln>
          </p:spPr>
          <p:txBody>
            <a:bodyPr wrap="none" anchor="ctr"/>
            <a:lstStyle/>
            <a:p>
              <a:endParaRPr lang="zh-CN" altLang="en-US"/>
            </a:p>
          </p:txBody>
        </p:sp>
        <p:sp>
          <p:nvSpPr>
            <p:cNvPr id="273443" name="Oval 57"/>
            <p:cNvSpPr>
              <a:spLocks noChangeArrowheads="1"/>
            </p:cNvSpPr>
            <p:nvPr/>
          </p:nvSpPr>
          <p:spPr bwMode="auto">
            <a:xfrm>
              <a:off x="791" y="1367"/>
              <a:ext cx="144" cy="144"/>
            </a:xfrm>
            <a:prstGeom prst="ellipse">
              <a:avLst/>
            </a:prstGeom>
            <a:noFill/>
            <a:ln w="9525">
              <a:solidFill>
                <a:schemeClr val="accent2"/>
              </a:solidFill>
              <a:round/>
              <a:headEnd/>
              <a:tailEnd/>
            </a:ln>
          </p:spPr>
          <p:txBody>
            <a:bodyPr wrap="none" anchor="ctr"/>
            <a:lstStyle/>
            <a:p>
              <a:pPr algn="ctr"/>
              <a:r>
                <a:rPr lang="en-US" altLang="zh-CN" sz="1400" b="1">
                  <a:solidFill>
                    <a:schemeClr val="accent2"/>
                  </a:solidFill>
                </a:rPr>
                <a:t>4</a:t>
              </a:r>
            </a:p>
          </p:txBody>
        </p:sp>
        <p:sp>
          <p:nvSpPr>
            <p:cNvPr id="273444" name="Oval 58"/>
            <p:cNvSpPr>
              <a:spLocks noChangeArrowheads="1"/>
            </p:cNvSpPr>
            <p:nvPr/>
          </p:nvSpPr>
          <p:spPr bwMode="auto">
            <a:xfrm>
              <a:off x="1056" y="1392"/>
              <a:ext cx="96" cy="96"/>
            </a:xfrm>
            <a:prstGeom prst="ellipse">
              <a:avLst/>
            </a:prstGeom>
            <a:solidFill>
              <a:schemeClr val="tx1"/>
            </a:solidFill>
            <a:ln w="9525">
              <a:solidFill>
                <a:schemeClr val="tx1"/>
              </a:solidFill>
              <a:round/>
              <a:headEnd/>
              <a:tailEnd/>
            </a:ln>
          </p:spPr>
          <p:txBody>
            <a:bodyPr wrap="none" anchor="ctr"/>
            <a:lstStyle/>
            <a:p>
              <a:endParaRPr lang="zh-CN" altLang="en-US"/>
            </a:p>
          </p:txBody>
        </p:sp>
      </p:grpSp>
      <p:grpSp>
        <p:nvGrpSpPr>
          <p:cNvPr id="589883" name="Group 59"/>
          <p:cNvGrpSpPr>
            <a:grpSpLocks/>
          </p:cNvGrpSpPr>
          <p:nvPr/>
        </p:nvGrpSpPr>
        <p:grpSpPr bwMode="auto">
          <a:xfrm>
            <a:off x="6477000" y="1408113"/>
            <a:ext cx="914400" cy="228600"/>
            <a:chOff x="576" y="1367"/>
            <a:chExt cx="576" cy="144"/>
          </a:xfrm>
        </p:grpSpPr>
        <p:sp>
          <p:nvSpPr>
            <p:cNvPr id="273446" name="Oval 60"/>
            <p:cNvSpPr>
              <a:spLocks noChangeArrowheads="1"/>
            </p:cNvSpPr>
            <p:nvPr/>
          </p:nvSpPr>
          <p:spPr bwMode="auto">
            <a:xfrm>
              <a:off x="576" y="1392"/>
              <a:ext cx="96" cy="96"/>
            </a:xfrm>
            <a:prstGeom prst="ellipse">
              <a:avLst/>
            </a:prstGeom>
            <a:solidFill>
              <a:schemeClr val="tx1"/>
            </a:solidFill>
            <a:ln w="9525">
              <a:solidFill>
                <a:schemeClr val="tx1"/>
              </a:solidFill>
              <a:round/>
              <a:headEnd/>
              <a:tailEnd/>
            </a:ln>
          </p:spPr>
          <p:txBody>
            <a:bodyPr wrap="none" anchor="ctr"/>
            <a:lstStyle/>
            <a:p>
              <a:endParaRPr lang="zh-CN" altLang="en-US"/>
            </a:p>
          </p:txBody>
        </p:sp>
        <p:sp>
          <p:nvSpPr>
            <p:cNvPr id="273447" name="Oval 61"/>
            <p:cNvSpPr>
              <a:spLocks noChangeArrowheads="1"/>
            </p:cNvSpPr>
            <p:nvPr/>
          </p:nvSpPr>
          <p:spPr bwMode="auto">
            <a:xfrm>
              <a:off x="791" y="1367"/>
              <a:ext cx="144" cy="144"/>
            </a:xfrm>
            <a:prstGeom prst="ellipse">
              <a:avLst/>
            </a:prstGeom>
            <a:noFill/>
            <a:ln w="9525">
              <a:solidFill>
                <a:schemeClr val="accent2"/>
              </a:solidFill>
              <a:round/>
              <a:headEnd/>
              <a:tailEnd/>
            </a:ln>
          </p:spPr>
          <p:txBody>
            <a:bodyPr wrap="none" anchor="ctr"/>
            <a:lstStyle/>
            <a:p>
              <a:pPr algn="ctr"/>
              <a:r>
                <a:rPr lang="en-US" altLang="zh-CN" sz="1400" b="1">
                  <a:solidFill>
                    <a:schemeClr val="accent2"/>
                  </a:solidFill>
                </a:rPr>
                <a:t>4</a:t>
              </a:r>
            </a:p>
          </p:txBody>
        </p:sp>
        <p:sp>
          <p:nvSpPr>
            <p:cNvPr id="273448" name="Oval 62"/>
            <p:cNvSpPr>
              <a:spLocks noChangeArrowheads="1"/>
            </p:cNvSpPr>
            <p:nvPr/>
          </p:nvSpPr>
          <p:spPr bwMode="auto">
            <a:xfrm>
              <a:off x="1056" y="1392"/>
              <a:ext cx="96" cy="96"/>
            </a:xfrm>
            <a:prstGeom prst="ellipse">
              <a:avLst/>
            </a:prstGeom>
            <a:solidFill>
              <a:schemeClr val="tx1"/>
            </a:solidFill>
            <a:ln w="9525">
              <a:solidFill>
                <a:schemeClr val="tx1"/>
              </a:solidFill>
              <a:round/>
              <a:headEnd/>
              <a:tailEnd/>
            </a:ln>
          </p:spPr>
          <p:txBody>
            <a:bodyPr wrap="none" anchor="ctr"/>
            <a:lstStyle/>
            <a:p>
              <a:endParaRPr lang="zh-CN" altLang="en-US"/>
            </a:p>
          </p:txBody>
        </p:sp>
      </p:grpSp>
      <p:grpSp>
        <p:nvGrpSpPr>
          <p:cNvPr id="589887" name="Group 63"/>
          <p:cNvGrpSpPr>
            <a:grpSpLocks/>
          </p:cNvGrpSpPr>
          <p:nvPr/>
        </p:nvGrpSpPr>
        <p:grpSpPr bwMode="auto">
          <a:xfrm>
            <a:off x="7239000" y="1219200"/>
            <a:ext cx="914400" cy="228600"/>
            <a:chOff x="576" y="1367"/>
            <a:chExt cx="576" cy="144"/>
          </a:xfrm>
        </p:grpSpPr>
        <p:sp>
          <p:nvSpPr>
            <p:cNvPr id="273450" name="Oval 64"/>
            <p:cNvSpPr>
              <a:spLocks noChangeArrowheads="1"/>
            </p:cNvSpPr>
            <p:nvPr/>
          </p:nvSpPr>
          <p:spPr bwMode="auto">
            <a:xfrm>
              <a:off x="576" y="1392"/>
              <a:ext cx="96" cy="96"/>
            </a:xfrm>
            <a:prstGeom prst="ellipse">
              <a:avLst/>
            </a:prstGeom>
            <a:solidFill>
              <a:schemeClr val="tx1"/>
            </a:solidFill>
            <a:ln w="9525">
              <a:solidFill>
                <a:schemeClr val="tx1"/>
              </a:solidFill>
              <a:round/>
              <a:headEnd/>
              <a:tailEnd/>
            </a:ln>
          </p:spPr>
          <p:txBody>
            <a:bodyPr wrap="none" anchor="ctr"/>
            <a:lstStyle/>
            <a:p>
              <a:endParaRPr lang="zh-CN" altLang="en-US"/>
            </a:p>
          </p:txBody>
        </p:sp>
        <p:sp>
          <p:nvSpPr>
            <p:cNvPr id="273451" name="Oval 65"/>
            <p:cNvSpPr>
              <a:spLocks noChangeArrowheads="1"/>
            </p:cNvSpPr>
            <p:nvPr/>
          </p:nvSpPr>
          <p:spPr bwMode="auto">
            <a:xfrm>
              <a:off x="791" y="1367"/>
              <a:ext cx="144" cy="144"/>
            </a:xfrm>
            <a:prstGeom prst="ellipse">
              <a:avLst/>
            </a:prstGeom>
            <a:noFill/>
            <a:ln w="9525">
              <a:solidFill>
                <a:schemeClr val="accent2"/>
              </a:solidFill>
              <a:round/>
              <a:headEnd/>
              <a:tailEnd/>
            </a:ln>
          </p:spPr>
          <p:txBody>
            <a:bodyPr wrap="none" anchor="ctr"/>
            <a:lstStyle/>
            <a:p>
              <a:pPr algn="ctr"/>
              <a:r>
                <a:rPr lang="en-US" altLang="zh-CN" sz="1400" b="1">
                  <a:solidFill>
                    <a:schemeClr val="accent2"/>
                  </a:solidFill>
                </a:rPr>
                <a:t>4</a:t>
              </a:r>
            </a:p>
          </p:txBody>
        </p:sp>
        <p:sp>
          <p:nvSpPr>
            <p:cNvPr id="273452" name="Oval 66"/>
            <p:cNvSpPr>
              <a:spLocks noChangeArrowheads="1"/>
            </p:cNvSpPr>
            <p:nvPr/>
          </p:nvSpPr>
          <p:spPr bwMode="auto">
            <a:xfrm>
              <a:off x="1056" y="1392"/>
              <a:ext cx="96" cy="96"/>
            </a:xfrm>
            <a:prstGeom prst="ellipse">
              <a:avLst/>
            </a:prstGeom>
            <a:solidFill>
              <a:schemeClr val="tx1"/>
            </a:solidFill>
            <a:ln w="9525">
              <a:solidFill>
                <a:schemeClr val="tx1"/>
              </a:solidFill>
              <a:round/>
              <a:headEnd/>
              <a:tailEnd/>
            </a:ln>
          </p:spPr>
          <p:txBody>
            <a:bodyPr wrap="none" anchor="ctr"/>
            <a:lstStyle/>
            <a:p>
              <a:endParaRPr lang="zh-CN" altLang="en-US"/>
            </a:p>
          </p:txBody>
        </p:sp>
      </p:grpSp>
      <p:grpSp>
        <p:nvGrpSpPr>
          <p:cNvPr id="589891" name="Group 67"/>
          <p:cNvGrpSpPr>
            <a:grpSpLocks/>
          </p:cNvGrpSpPr>
          <p:nvPr/>
        </p:nvGrpSpPr>
        <p:grpSpPr bwMode="auto">
          <a:xfrm>
            <a:off x="8001000" y="1408113"/>
            <a:ext cx="914400" cy="228600"/>
            <a:chOff x="576" y="1367"/>
            <a:chExt cx="576" cy="144"/>
          </a:xfrm>
        </p:grpSpPr>
        <p:sp>
          <p:nvSpPr>
            <p:cNvPr id="273454" name="Oval 68"/>
            <p:cNvSpPr>
              <a:spLocks noChangeArrowheads="1"/>
            </p:cNvSpPr>
            <p:nvPr/>
          </p:nvSpPr>
          <p:spPr bwMode="auto">
            <a:xfrm>
              <a:off x="576" y="1392"/>
              <a:ext cx="96" cy="96"/>
            </a:xfrm>
            <a:prstGeom prst="ellipse">
              <a:avLst/>
            </a:prstGeom>
            <a:solidFill>
              <a:schemeClr val="tx1"/>
            </a:solidFill>
            <a:ln w="9525">
              <a:solidFill>
                <a:schemeClr val="tx1"/>
              </a:solidFill>
              <a:round/>
              <a:headEnd/>
              <a:tailEnd/>
            </a:ln>
          </p:spPr>
          <p:txBody>
            <a:bodyPr wrap="none" anchor="ctr"/>
            <a:lstStyle/>
            <a:p>
              <a:endParaRPr lang="zh-CN" altLang="en-US"/>
            </a:p>
          </p:txBody>
        </p:sp>
        <p:sp>
          <p:nvSpPr>
            <p:cNvPr id="273455" name="Oval 69"/>
            <p:cNvSpPr>
              <a:spLocks noChangeArrowheads="1"/>
            </p:cNvSpPr>
            <p:nvPr/>
          </p:nvSpPr>
          <p:spPr bwMode="auto">
            <a:xfrm>
              <a:off x="791" y="1367"/>
              <a:ext cx="144" cy="144"/>
            </a:xfrm>
            <a:prstGeom prst="ellipse">
              <a:avLst/>
            </a:prstGeom>
            <a:noFill/>
            <a:ln w="9525">
              <a:solidFill>
                <a:schemeClr val="accent2"/>
              </a:solidFill>
              <a:round/>
              <a:headEnd/>
              <a:tailEnd/>
            </a:ln>
          </p:spPr>
          <p:txBody>
            <a:bodyPr wrap="none" anchor="ctr"/>
            <a:lstStyle/>
            <a:p>
              <a:pPr algn="ctr"/>
              <a:r>
                <a:rPr lang="en-US" altLang="zh-CN" sz="1400" b="1">
                  <a:solidFill>
                    <a:schemeClr val="accent2"/>
                  </a:solidFill>
                </a:rPr>
                <a:t>4</a:t>
              </a:r>
            </a:p>
          </p:txBody>
        </p:sp>
        <p:sp>
          <p:nvSpPr>
            <p:cNvPr id="273456" name="Oval 70"/>
            <p:cNvSpPr>
              <a:spLocks noChangeArrowheads="1"/>
            </p:cNvSpPr>
            <p:nvPr/>
          </p:nvSpPr>
          <p:spPr bwMode="auto">
            <a:xfrm>
              <a:off x="1056" y="1392"/>
              <a:ext cx="96" cy="96"/>
            </a:xfrm>
            <a:prstGeom prst="ellipse">
              <a:avLst/>
            </a:prstGeom>
            <a:solidFill>
              <a:schemeClr val="tx1"/>
            </a:solidFill>
            <a:ln w="9525">
              <a:solidFill>
                <a:schemeClr val="tx1"/>
              </a:solidFill>
              <a:round/>
              <a:headEnd/>
              <a:tailEnd/>
            </a:ln>
          </p:spPr>
          <p:txBody>
            <a:bodyPr wrap="none" anchor="ctr"/>
            <a:lstStyle/>
            <a:p>
              <a:endParaRPr lang="zh-CN" altLang="en-US"/>
            </a:p>
          </p:txBody>
        </p:sp>
      </p:grpSp>
      <p:graphicFrame>
        <p:nvGraphicFramePr>
          <p:cNvPr id="273457" name="Object 49"/>
          <p:cNvGraphicFramePr>
            <a:graphicFrameLocks noChangeAspect="1"/>
          </p:cNvGraphicFramePr>
          <p:nvPr/>
        </p:nvGraphicFramePr>
        <p:xfrm>
          <a:off x="5364163" y="4878388"/>
          <a:ext cx="3092450" cy="674687"/>
        </p:xfrm>
        <a:graphic>
          <a:graphicData uri="http://schemas.openxmlformats.org/presentationml/2006/ole">
            <p:oleObj spid="_x0000_s273457" name="Equation" r:id="rId24" imgW="1815312" imgH="393529" progId="Equation.3">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9845"/>
                                        </p:tgtEl>
                                        <p:attrNameLst>
                                          <p:attrName>style.visibility</p:attrName>
                                        </p:attrNameLst>
                                      </p:cBhvr>
                                      <p:to>
                                        <p:strVal val="visible"/>
                                      </p:to>
                                    </p:set>
                                    <p:animEffect transition="in" filter="wipe(left)">
                                      <p:cBhvr>
                                        <p:cTn id="7" dur="500"/>
                                        <p:tgtEl>
                                          <p:spTgt spid="589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589826"/>
                                        </p:tgtEl>
                                        <p:attrNameLst>
                                          <p:attrName>style.visibility</p:attrName>
                                        </p:attrNameLst>
                                      </p:cBhvr>
                                      <p:to>
                                        <p:strVal val="visible"/>
                                      </p:to>
                                    </p:set>
                                    <p:animEffect transition="in" filter="strips(downRight)">
                                      <p:cBhvr>
                                        <p:cTn id="12" dur="500"/>
                                        <p:tgtEl>
                                          <p:spTgt spid="5898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589827"/>
                                        </p:tgtEl>
                                        <p:attrNameLst>
                                          <p:attrName>style.visibility</p:attrName>
                                        </p:attrNameLst>
                                      </p:cBhvr>
                                      <p:to>
                                        <p:strVal val="visible"/>
                                      </p:to>
                                    </p:set>
                                    <p:animEffect transition="in" filter="strips(downRight)">
                                      <p:cBhvr>
                                        <p:cTn id="17" dur="500"/>
                                        <p:tgtEl>
                                          <p:spTgt spid="5898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589828"/>
                                        </p:tgtEl>
                                        <p:attrNameLst>
                                          <p:attrName>style.visibility</p:attrName>
                                        </p:attrNameLst>
                                      </p:cBhvr>
                                      <p:to>
                                        <p:strVal val="visible"/>
                                      </p:to>
                                    </p:set>
                                    <p:animEffect transition="in" filter="strips(downRight)">
                                      <p:cBhvr>
                                        <p:cTn id="22" dur="500"/>
                                        <p:tgtEl>
                                          <p:spTgt spid="5898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589829"/>
                                        </p:tgtEl>
                                        <p:attrNameLst>
                                          <p:attrName>style.visibility</p:attrName>
                                        </p:attrNameLst>
                                      </p:cBhvr>
                                      <p:to>
                                        <p:strVal val="visible"/>
                                      </p:to>
                                    </p:set>
                                    <p:animEffect transition="in" filter="strips(downRight)">
                                      <p:cBhvr>
                                        <p:cTn id="27" dur="500"/>
                                        <p:tgtEl>
                                          <p:spTgt spid="5898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9874"/>
                                        </p:tgtEl>
                                        <p:attrNameLst>
                                          <p:attrName>style.visibility</p:attrName>
                                        </p:attrNameLst>
                                      </p:cBhvr>
                                      <p:to>
                                        <p:strVal val="visible"/>
                                      </p:to>
                                    </p:set>
                                    <p:animEffect transition="in" filter="wipe(left)">
                                      <p:cBhvr>
                                        <p:cTn id="32" dur="500"/>
                                        <p:tgtEl>
                                          <p:spTgt spid="589874"/>
                                        </p:tgtEl>
                                      </p:cBhvr>
                                    </p:animEffect>
                                  </p:childTnLst>
                                  <p:subTnLst>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89875"/>
                                        </p:tgtEl>
                                        <p:attrNameLst>
                                          <p:attrName>style.visibility</p:attrName>
                                        </p:attrNameLst>
                                      </p:cBhvr>
                                      <p:to>
                                        <p:strVal val="visible"/>
                                      </p:to>
                                    </p:set>
                                    <p:animEffect transition="in" filter="wipe(left)">
                                      <p:cBhvr>
                                        <p:cTn id="37" dur="500"/>
                                        <p:tgtEl>
                                          <p:spTgt spid="589875"/>
                                        </p:tgtEl>
                                      </p:cBhvr>
                                    </p:animEffect>
                                  </p:childTnLst>
                                  <p:subTnLst>
                                    <p:audio>
                                      <p:cMediaNode>
                                        <p:cTn display="0" masterRel="sameClick">
                                          <p:stCondLst>
                                            <p:cond evt="begin" delay="0">
                                              <p:tn val="35"/>
                                            </p:cond>
                                          </p:stCondLst>
                                          <p:endCondLst>
                                            <p:cond evt="onStopAudio" delay="0">
                                              <p:tgtEl>
                                                <p:sldTgt/>
                                              </p:tgtEl>
                                            </p:cond>
                                          </p:endCondLst>
                                        </p:cTn>
                                        <p:tgtEl>
                                          <p:sndTgt r:embed="rId3"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589830"/>
                                        </p:tgtEl>
                                        <p:attrNameLst>
                                          <p:attrName>style.visibility</p:attrName>
                                        </p:attrNameLst>
                                      </p:cBhvr>
                                      <p:to>
                                        <p:strVal val="visible"/>
                                      </p:to>
                                    </p:set>
                                    <p:animEffect transition="in" filter="strips(downRight)">
                                      <p:cBhvr>
                                        <p:cTn id="42" dur="500"/>
                                        <p:tgtEl>
                                          <p:spTgt spid="5898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nodeType="clickEffect">
                                  <p:stCondLst>
                                    <p:cond delay="0"/>
                                  </p:stCondLst>
                                  <p:childTnLst>
                                    <p:set>
                                      <p:cBhvr>
                                        <p:cTn id="46" dur="1" fill="hold">
                                          <p:stCondLst>
                                            <p:cond delay="0"/>
                                          </p:stCondLst>
                                        </p:cTn>
                                        <p:tgtEl>
                                          <p:spTgt spid="589831"/>
                                        </p:tgtEl>
                                        <p:attrNameLst>
                                          <p:attrName>style.visibility</p:attrName>
                                        </p:attrNameLst>
                                      </p:cBhvr>
                                      <p:to>
                                        <p:strVal val="visible"/>
                                      </p:to>
                                    </p:set>
                                    <p:animEffect transition="in" filter="strips(downRight)">
                                      <p:cBhvr>
                                        <p:cTn id="47" dur="500"/>
                                        <p:tgtEl>
                                          <p:spTgt spid="58983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nodeType="clickEffect">
                                  <p:stCondLst>
                                    <p:cond delay="0"/>
                                  </p:stCondLst>
                                  <p:childTnLst>
                                    <p:set>
                                      <p:cBhvr>
                                        <p:cTn id="51" dur="1" fill="hold">
                                          <p:stCondLst>
                                            <p:cond delay="0"/>
                                          </p:stCondLst>
                                        </p:cTn>
                                        <p:tgtEl>
                                          <p:spTgt spid="589832"/>
                                        </p:tgtEl>
                                        <p:attrNameLst>
                                          <p:attrName>style.visibility</p:attrName>
                                        </p:attrNameLst>
                                      </p:cBhvr>
                                      <p:to>
                                        <p:strVal val="visible"/>
                                      </p:to>
                                    </p:set>
                                    <p:animEffect transition="in" filter="strips(downRight)">
                                      <p:cBhvr>
                                        <p:cTn id="52" dur="500"/>
                                        <p:tgtEl>
                                          <p:spTgt spid="58983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89879"/>
                                        </p:tgtEl>
                                        <p:attrNameLst>
                                          <p:attrName>style.visibility</p:attrName>
                                        </p:attrNameLst>
                                      </p:cBhvr>
                                      <p:to>
                                        <p:strVal val="visible"/>
                                      </p:to>
                                    </p:set>
                                    <p:animEffect transition="in" filter="wipe(left)">
                                      <p:cBhvr>
                                        <p:cTn id="57" dur="500"/>
                                        <p:tgtEl>
                                          <p:spTgt spid="589879"/>
                                        </p:tgtEl>
                                      </p:cBhvr>
                                    </p:animEffect>
                                  </p:childTnLst>
                                  <p:subTnLst>
                                    <p:audio>
                                      <p:cMediaNode>
                                        <p:cTn display="0" masterRel="sameClick">
                                          <p:stCondLst>
                                            <p:cond evt="begin" delay="0">
                                              <p:tn val="55"/>
                                            </p:cond>
                                          </p:stCondLst>
                                          <p:endCondLst>
                                            <p:cond evt="onStopAudio" delay="0">
                                              <p:tgtEl>
                                                <p:sldTgt/>
                                              </p:tgtEl>
                                            </p:cond>
                                          </p:endCondLst>
                                        </p:cTn>
                                        <p:tgtEl>
                                          <p:sndTgt r:embed="rId3" name="typ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nodeType="clickEffect">
                                  <p:stCondLst>
                                    <p:cond delay="0"/>
                                  </p:stCondLst>
                                  <p:childTnLst>
                                    <p:set>
                                      <p:cBhvr>
                                        <p:cTn id="61" dur="1" fill="hold">
                                          <p:stCondLst>
                                            <p:cond delay="0"/>
                                          </p:stCondLst>
                                        </p:cTn>
                                        <p:tgtEl>
                                          <p:spTgt spid="589846"/>
                                        </p:tgtEl>
                                        <p:attrNameLst>
                                          <p:attrName>style.visibility</p:attrName>
                                        </p:attrNameLst>
                                      </p:cBhvr>
                                      <p:to>
                                        <p:strVal val="visible"/>
                                      </p:to>
                                    </p:set>
                                    <p:animEffect transition="in" filter="strips(downRight)">
                                      <p:cBhvr>
                                        <p:cTn id="62" dur="500"/>
                                        <p:tgtEl>
                                          <p:spTgt spid="58984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nodeType="clickEffect">
                                  <p:stCondLst>
                                    <p:cond delay="0"/>
                                  </p:stCondLst>
                                  <p:childTnLst>
                                    <p:set>
                                      <p:cBhvr>
                                        <p:cTn id="66" dur="1" fill="hold">
                                          <p:stCondLst>
                                            <p:cond delay="0"/>
                                          </p:stCondLst>
                                        </p:cTn>
                                        <p:tgtEl>
                                          <p:spTgt spid="589847"/>
                                        </p:tgtEl>
                                        <p:attrNameLst>
                                          <p:attrName>style.visibility</p:attrName>
                                        </p:attrNameLst>
                                      </p:cBhvr>
                                      <p:to>
                                        <p:strVal val="visible"/>
                                      </p:to>
                                    </p:set>
                                    <p:animEffect transition="in" filter="strips(downRight)">
                                      <p:cBhvr>
                                        <p:cTn id="67" dur="500"/>
                                        <p:tgtEl>
                                          <p:spTgt spid="58984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nodeType="clickEffect">
                                  <p:stCondLst>
                                    <p:cond delay="0"/>
                                  </p:stCondLst>
                                  <p:childTnLst>
                                    <p:set>
                                      <p:cBhvr>
                                        <p:cTn id="71" dur="1" fill="hold">
                                          <p:stCondLst>
                                            <p:cond delay="0"/>
                                          </p:stCondLst>
                                        </p:cTn>
                                        <p:tgtEl>
                                          <p:spTgt spid="589848"/>
                                        </p:tgtEl>
                                        <p:attrNameLst>
                                          <p:attrName>style.visibility</p:attrName>
                                        </p:attrNameLst>
                                      </p:cBhvr>
                                      <p:to>
                                        <p:strVal val="visible"/>
                                      </p:to>
                                    </p:set>
                                    <p:animEffect transition="in" filter="strips(downRight)">
                                      <p:cBhvr>
                                        <p:cTn id="72" dur="500"/>
                                        <p:tgtEl>
                                          <p:spTgt spid="58984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589883"/>
                                        </p:tgtEl>
                                        <p:attrNameLst>
                                          <p:attrName>style.visibility</p:attrName>
                                        </p:attrNameLst>
                                      </p:cBhvr>
                                      <p:to>
                                        <p:strVal val="visible"/>
                                      </p:to>
                                    </p:set>
                                    <p:animEffect transition="in" filter="wipe(left)">
                                      <p:cBhvr>
                                        <p:cTn id="77" dur="500"/>
                                        <p:tgtEl>
                                          <p:spTgt spid="589883"/>
                                        </p:tgtEl>
                                      </p:cBhvr>
                                    </p:animEffect>
                                  </p:childTnLst>
                                  <p:subTnLst>
                                    <p:audio>
                                      <p:cMediaNode>
                                        <p:cTn display="0" masterRel="sameClick">
                                          <p:stCondLst>
                                            <p:cond evt="begin" delay="0">
                                              <p:tn val="75"/>
                                            </p:cond>
                                          </p:stCondLst>
                                          <p:endCondLst>
                                            <p:cond evt="onStopAudio" delay="0">
                                              <p:tgtEl>
                                                <p:sldTgt/>
                                              </p:tgtEl>
                                            </p:cond>
                                          </p:endCondLst>
                                        </p:cTn>
                                        <p:tgtEl>
                                          <p:sndTgt r:embed="rId3" name="type.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589887"/>
                                        </p:tgtEl>
                                        <p:attrNameLst>
                                          <p:attrName>style.visibility</p:attrName>
                                        </p:attrNameLst>
                                      </p:cBhvr>
                                      <p:to>
                                        <p:strVal val="visible"/>
                                      </p:to>
                                    </p:set>
                                    <p:animEffect transition="in" filter="wipe(left)">
                                      <p:cBhvr>
                                        <p:cTn id="82" dur="500"/>
                                        <p:tgtEl>
                                          <p:spTgt spid="589887"/>
                                        </p:tgtEl>
                                      </p:cBhvr>
                                    </p:animEffect>
                                  </p:childTnLst>
                                  <p:subTnLst>
                                    <p:audio>
                                      <p:cMediaNode>
                                        <p:cTn display="0" masterRel="sameClick">
                                          <p:stCondLst>
                                            <p:cond evt="begin" delay="0">
                                              <p:tn val="80"/>
                                            </p:cond>
                                          </p:stCondLst>
                                          <p:endCondLst>
                                            <p:cond evt="onStopAudio" delay="0">
                                              <p:tgtEl>
                                                <p:sldTgt/>
                                              </p:tgtEl>
                                            </p:cond>
                                          </p:endCondLst>
                                        </p:cTn>
                                        <p:tgtEl>
                                          <p:sndTgt r:embed="rId3" name="type.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6" fill="hold" nodeType="clickEffect">
                                  <p:stCondLst>
                                    <p:cond delay="0"/>
                                  </p:stCondLst>
                                  <p:childTnLst>
                                    <p:set>
                                      <p:cBhvr>
                                        <p:cTn id="86" dur="1" fill="hold">
                                          <p:stCondLst>
                                            <p:cond delay="0"/>
                                          </p:stCondLst>
                                        </p:cTn>
                                        <p:tgtEl>
                                          <p:spTgt spid="589833"/>
                                        </p:tgtEl>
                                        <p:attrNameLst>
                                          <p:attrName>style.visibility</p:attrName>
                                        </p:attrNameLst>
                                      </p:cBhvr>
                                      <p:to>
                                        <p:strVal val="visible"/>
                                      </p:to>
                                    </p:set>
                                    <p:animEffect transition="in" filter="strips(downRight)">
                                      <p:cBhvr>
                                        <p:cTn id="87" dur="500"/>
                                        <p:tgtEl>
                                          <p:spTgt spid="58983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6" fill="hold" nodeType="clickEffect">
                                  <p:stCondLst>
                                    <p:cond delay="0"/>
                                  </p:stCondLst>
                                  <p:childTnLst>
                                    <p:set>
                                      <p:cBhvr>
                                        <p:cTn id="91" dur="1" fill="hold">
                                          <p:stCondLst>
                                            <p:cond delay="0"/>
                                          </p:stCondLst>
                                        </p:cTn>
                                        <p:tgtEl>
                                          <p:spTgt spid="589834"/>
                                        </p:tgtEl>
                                        <p:attrNameLst>
                                          <p:attrName>style.visibility</p:attrName>
                                        </p:attrNameLst>
                                      </p:cBhvr>
                                      <p:to>
                                        <p:strVal val="visible"/>
                                      </p:to>
                                    </p:set>
                                    <p:animEffect transition="in" filter="strips(downRight)">
                                      <p:cBhvr>
                                        <p:cTn id="92" dur="500"/>
                                        <p:tgtEl>
                                          <p:spTgt spid="58983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8" presetClass="entr" presetSubtype="6" fill="hold" nodeType="clickEffect">
                                  <p:stCondLst>
                                    <p:cond delay="0"/>
                                  </p:stCondLst>
                                  <p:childTnLst>
                                    <p:set>
                                      <p:cBhvr>
                                        <p:cTn id="96" dur="1" fill="hold">
                                          <p:stCondLst>
                                            <p:cond delay="0"/>
                                          </p:stCondLst>
                                        </p:cTn>
                                        <p:tgtEl>
                                          <p:spTgt spid="589835"/>
                                        </p:tgtEl>
                                        <p:attrNameLst>
                                          <p:attrName>style.visibility</p:attrName>
                                        </p:attrNameLst>
                                      </p:cBhvr>
                                      <p:to>
                                        <p:strVal val="visible"/>
                                      </p:to>
                                    </p:set>
                                    <p:animEffect transition="in" filter="strips(downRight)">
                                      <p:cBhvr>
                                        <p:cTn id="97" dur="500"/>
                                        <p:tgtEl>
                                          <p:spTgt spid="58983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589891"/>
                                        </p:tgtEl>
                                        <p:attrNameLst>
                                          <p:attrName>style.visibility</p:attrName>
                                        </p:attrNameLst>
                                      </p:cBhvr>
                                      <p:to>
                                        <p:strVal val="visible"/>
                                      </p:to>
                                    </p:set>
                                    <p:animEffect transition="in" filter="wipe(left)">
                                      <p:cBhvr>
                                        <p:cTn id="102" dur="500"/>
                                        <p:tgtEl>
                                          <p:spTgt spid="589891"/>
                                        </p:tgtEl>
                                      </p:cBhvr>
                                    </p:animEffect>
                                  </p:childTnLst>
                                  <p:subTnLst>
                                    <p:audio>
                                      <p:cMediaNode>
                                        <p:cTn display="0" masterRel="sameClick">
                                          <p:stCondLst>
                                            <p:cond evt="begin" delay="0">
                                              <p:tn val="100"/>
                                            </p:cond>
                                          </p:stCondLst>
                                          <p:endCondLst>
                                            <p:cond evt="onStopAudio" delay="0">
                                              <p:tgtEl>
                                                <p:sldTgt/>
                                              </p:tgtEl>
                                            </p:cond>
                                          </p:endCondLst>
                                        </p:cTn>
                                        <p:tgtEl>
                                          <p:sndTgt r:embed="rId3" name="type.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18" presetClass="entr" presetSubtype="6" fill="hold" grpId="0" nodeType="clickEffect">
                                  <p:stCondLst>
                                    <p:cond delay="0"/>
                                  </p:stCondLst>
                                  <p:childTnLst>
                                    <p:set>
                                      <p:cBhvr>
                                        <p:cTn id="106" dur="1" fill="hold">
                                          <p:stCondLst>
                                            <p:cond delay="0"/>
                                          </p:stCondLst>
                                        </p:cTn>
                                        <p:tgtEl>
                                          <p:spTgt spid="589836"/>
                                        </p:tgtEl>
                                        <p:attrNameLst>
                                          <p:attrName>style.visibility</p:attrName>
                                        </p:attrNameLst>
                                      </p:cBhvr>
                                      <p:to>
                                        <p:strVal val="visible"/>
                                      </p:to>
                                    </p:set>
                                    <p:animEffect transition="in" filter="strips(downRight)">
                                      <p:cBhvr>
                                        <p:cTn id="107" dur="500"/>
                                        <p:tgtEl>
                                          <p:spTgt spid="589836"/>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8" presetClass="entr" presetSubtype="6" fill="hold" nodeType="clickEffect">
                                  <p:stCondLst>
                                    <p:cond delay="0"/>
                                  </p:stCondLst>
                                  <p:childTnLst>
                                    <p:set>
                                      <p:cBhvr>
                                        <p:cTn id="111" dur="1" fill="hold">
                                          <p:stCondLst>
                                            <p:cond delay="0"/>
                                          </p:stCondLst>
                                        </p:cTn>
                                        <p:tgtEl>
                                          <p:spTgt spid="589837"/>
                                        </p:tgtEl>
                                        <p:attrNameLst>
                                          <p:attrName>style.visibility</p:attrName>
                                        </p:attrNameLst>
                                      </p:cBhvr>
                                      <p:to>
                                        <p:strVal val="visible"/>
                                      </p:to>
                                    </p:set>
                                    <p:animEffect transition="in" filter="strips(downRight)">
                                      <p:cBhvr>
                                        <p:cTn id="112" dur="500"/>
                                        <p:tgtEl>
                                          <p:spTgt spid="58983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8" presetClass="entr" presetSubtype="6" fill="hold" nodeType="clickEffect">
                                  <p:stCondLst>
                                    <p:cond delay="0"/>
                                  </p:stCondLst>
                                  <p:childTnLst>
                                    <p:set>
                                      <p:cBhvr>
                                        <p:cTn id="116" dur="1" fill="hold">
                                          <p:stCondLst>
                                            <p:cond delay="0"/>
                                          </p:stCondLst>
                                        </p:cTn>
                                        <p:tgtEl>
                                          <p:spTgt spid="589838"/>
                                        </p:tgtEl>
                                        <p:attrNameLst>
                                          <p:attrName>style.visibility</p:attrName>
                                        </p:attrNameLst>
                                      </p:cBhvr>
                                      <p:to>
                                        <p:strVal val="visible"/>
                                      </p:to>
                                    </p:set>
                                    <p:animEffect transition="in" filter="strips(downRight)">
                                      <p:cBhvr>
                                        <p:cTn id="117" dur="500"/>
                                        <p:tgtEl>
                                          <p:spTgt spid="58983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8" presetClass="entr" presetSubtype="6" fill="hold" grpId="0" nodeType="clickEffect">
                                  <p:stCondLst>
                                    <p:cond delay="0"/>
                                  </p:stCondLst>
                                  <p:childTnLst>
                                    <p:set>
                                      <p:cBhvr>
                                        <p:cTn id="121" dur="1" fill="hold">
                                          <p:stCondLst>
                                            <p:cond delay="0"/>
                                          </p:stCondLst>
                                        </p:cTn>
                                        <p:tgtEl>
                                          <p:spTgt spid="589839"/>
                                        </p:tgtEl>
                                        <p:attrNameLst>
                                          <p:attrName>style.visibility</p:attrName>
                                        </p:attrNameLst>
                                      </p:cBhvr>
                                      <p:to>
                                        <p:strVal val="visible"/>
                                      </p:to>
                                    </p:set>
                                    <p:animEffect transition="in" filter="strips(downRight)">
                                      <p:cBhvr>
                                        <p:cTn id="122" dur="500"/>
                                        <p:tgtEl>
                                          <p:spTgt spid="58983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8" presetClass="entr" presetSubtype="6" fill="hold" nodeType="clickEffect">
                                  <p:stCondLst>
                                    <p:cond delay="0"/>
                                  </p:stCondLst>
                                  <p:childTnLst>
                                    <p:set>
                                      <p:cBhvr>
                                        <p:cTn id="126" dur="1" fill="hold">
                                          <p:stCondLst>
                                            <p:cond delay="0"/>
                                          </p:stCondLst>
                                        </p:cTn>
                                        <p:tgtEl>
                                          <p:spTgt spid="589840"/>
                                        </p:tgtEl>
                                        <p:attrNameLst>
                                          <p:attrName>style.visibility</p:attrName>
                                        </p:attrNameLst>
                                      </p:cBhvr>
                                      <p:to>
                                        <p:strVal val="visible"/>
                                      </p:to>
                                    </p:set>
                                    <p:animEffect transition="in" filter="strips(downRight)">
                                      <p:cBhvr>
                                        <p:cTn id="127" dur="500"/>
                                        <p:tgtEl>
                                          <p:spTgt spid="589840"/>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8" presetClass="entr" presetSubtype="6" fill="hold" grpId="0" nodeType="clickEffect">
                                  <p:stCondLst>
                                    <p:cond delay="0"/>
                                  </p:stCondLst>
                                  <p:childTnLst>
                                    <p:set>
                                      <p:cBhvr>
                                        <p:cTn id="131" dur="1" fill="hold">
                                          <p:stCondLst>
                                            <p:cond delay="0"/>
                                          </p:stCondLst>
                                        </p:cTn>
                                        <p:tgtEl>
                                          <p:spTgt spid="589841"/>
                                        </p:tgtEl>
                                        <p:attrNameLst>
                                          <p:attrName>style.visibility</p:attrName>
                                        </p:attrNameLst>
                                      </p:cBhvr>
                                      <p:to>
                                        <p:strVal val="visible"/>
                                      </p:to>
                                    </p:set>
                                    <p:animEffect transition="in" filter="strips(downRight)">
                                      <p:cBhvr>
                                        <p:cTn id="132" dur="500"/>
                                        <p:tgtEl>
                                          <p:spTgt spid="589841"/>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8" presetClass="entr" presetSubtype="6" fill="hold" grpId="0" nodeType="clickEffect">
                                  <p:stCondLst>
                                    <p:cond delay="0"/>
                                  </p:stCondLst>
                                  <p:childTnLst>
                                    <p:set>
                                      <p:cBhvr>
                                        <p:cTn id="136" dur="1" fill="hold">
                                          <p:stCondLst>
                                            <p:cond delay="0"/>
                                          </p:stCondLst>
                                        </p:cTn>
                                        <p:tgtEl>
                                          <p:spTgt spid="589842"/>
                                        </p:tgtEl>
                                        <p:attrNameLst>
                                          <p:attrName>style.visibility</p:attrName>
                                        </p:attrNameLst>
                                      </p:cBhvr>
                                      <p:to>
                                        <p:strVal val="visible"/>
                                      </p:to>
                                    </p:set>
                                    <p:animEffect transition="in" filter="strips(downRight)">
                                      <p:cBhvr>
                                        <p:cTn id="137" dur="500"/>
                                        <p:tgtEl>
                                          <p:spTgt spid="589842"/>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8" presetClass="entr" presetSubtype="6" fill="hold" nodeType="clickEffect">
                                  <p:stCondLst>
                                    <p:cond delay="0"/>
                                  </p:stCondLst>
                                  <p:childTnLst>
                                    <p:set>
                                      <p:cBhvr>
                                        <p:cTn id="141" dur="1" fill="hold">
                                          <p:stCondLst>
                                            <p:cond delay="0"/>
                                          </p:stCondLst>
                                        </p:cTn>
                                        <p:tgtEl>
                                          <p:spTgt spid="589843"/>
                                        </p:tgtEl>
                                        <p:attrNameLst>
                                          <p:attrName>style.visibility</p:attrName>
                                        </p:attrNameLst>
                                      </p:cBhvr>
                                      <p:to>
                                        <p:strVal val="visible"/>
                                      </p:to>
                                    </p:set>
                                    <p:animEffect transition="in" filter="strips(downRight)">
                                      <p:cBhvr>
                                        <p:cTn id="142" dur="500"/>
                                        <p:tgtEl>
                                          <p:spTgt spid="589843"/>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8" presetClass="entr" presetSubtype="6" fill="hold" nodeType="clickEffect">
                                  <p:stCondLst>
                                    <p:cond delay="0"/>
                                  </p:stCondLst>
                                  <p:childTnLst>
                                    <p:set>
                                      <p:cBhvr>
                                        <p:cTn id="146" dur="1" fill="hold">
                                          <p:stCondLst>
                                            <p:cond delay="0"/>
                                          </p:stCondLst>
                                        </p:cTn>
                                        <p:tgtEl>
                                          <p:spTgt spid="589844"/>
                                        </p:tgtEl>
                                        <p:attrNameLst>
                                          <p:attrName>style.visibility</p:attrName>
                                        </p:attrNameLst>
                                      </p:cBhvr>
                                      <p:to>
                                        <p:strVal val="visible"/>
                                      </p:to>
                                    </p:set>
                                    <p:animEffect transition="in" filter="strips(downRight)">
                                      <p:cBhvr>
                                        <p:cTn id="147" dur="500"/>
                                        <p:tgtEl>
                                          <p:spTgt spid="589844"/>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1" fill="hold" nodeType="clickEffect">
                                  <p:stCondLst>
                                    <p:cond delay="0"/>
                                  </p:stCondLst>
                                  <p:childTnLst>
                                    <p:set>
                                      <p:cBhvr>
                                        <p:cTn id="151" dur="1" fill="hold">
                                          <p:stCondLst>
                                            <p:cond delay="0"/>
                                          </p:stCondLst>
                                        </p:cTn>
                                        <p:tgtEl>
                                          <p:spTgt spid="589849"/>
                                        </p:tgtEl>
                                        <p:attrNameLst>
                                          <p:attrName>style.visibility</p:attrName>
                                        </p:attrNameLst>
                                      </p:cBhvr>
                                      <p:to>
                                        <p:strVal val="visible"/>
                                      </p:to>
                                    </p:set>
                                    <p:animEffect transition="in" filter="wipe(up)">
                                      <p:cBhvr>
                                        <p:cTn id="152" dur="500"/>
                                        <p:tgtEl>
                                          <p:spTgt spid="589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6" grpId="0" animBg="1"/>
      <p:bldP spid="589839" grpId="0" animBg="1"/>
      <p:bldP spid="589841" grpId="0" animBg="1"/>
      <p:bldP spid="589842" grpId="0" animBg="1"/>
      <p:bldP spid="589845" grpId="0" animBg="1" autoUpdateAnimBg="0"/>
      <p:bldP spid="58987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2" name="Text Box 4"/>
          <p:cNvSpPr txBox="1">
            <a:spLocks noChangeArrowheads="1"/>
          </p:cNvSpPr>
          <p:nvPr/>
        </p:nvSpPr>
        <p:spPr bwMode="auto">
          <a:xfrm>
            <a:off x="381000" y="492125"/>
            <a:ext cx="3471863" cy="371475"/>
          </a:xfrm>
          <a:prstGeom prst="rect">
            <a:avLst/>
          </a:prstGeom>
          <a:solidFill>
            <a:srgbClr val="FFFF00"/>
          </a:solidFill>
          <a:ln w="9525">
            <a:solidFill>
              <a:schemeClr val="tx1"/>
            </a:solidFill>
            <a:miter lim="800000"/>
            <a:headEnd/>
            <a:tailEnd/>
          </a:ln>
        </p:spPr>
        <p:txBody>
          <a:bodyPr wrap="none" lIns="90000" tIns="46800" rIns="90000" bIns="46800">
            <a:spAutoFit/>
          </a:bodyPr>
          <a:lstStyle/>
          <a:p>
            <a:r>
              <a:rPr lang="en-US" altLang="zh-CN" sz="1800"/>
              <a:t>Compound Multiplicative Formula </a:t>
            </a:r>
            <a:endParaRPr lang="zh-CN" altLang="en-US" sz="1800" b="1">
              <a:solidFill>
                <a:srgbClr val="CC0000"/>
              </a:solidFill>
              <a:latin typeface="楷体_GB2312" pitchFamily="49" charset="-122"/>
            </a:endParaRPr>
          </a:p>
        </p:txBody>
      </p:sp>
      <p:graphicFrame>
        <p:nvGraphicFramePr>
          <p:cNvPr id="590855" name="Object 3"/>
          <p:cNvGraphicFramePr>
            <a:graphicFrameLocks noChangeAspect="1"/>
          </p:cNvGraphicFramePr>
          <p:nvPr/>
        </p:nvGraphicFramePr>
        <p:xfrm>
          <a:off x="2806700" y="1524000"/>
          <a:ext cx="3021013" cy="973138"/>
        </p:xfrm>
        <a:graphic>
          <a:graphicData uri="http://schemas.openxmlformats.org/presentationml/2006/ole">
            <p:oleObj spid="_x0000_s274435" name="Equation" r:id="rId3" imgW="1371600" imgH="444500" progId="Equation.3">
              <p:embed/>
            </p:oleObj>
          </a:graphicData>
        </a:graphic>
      </p:graphicFrame>
      <p:graphicFrame>
        <p:nvGraphicFramePr>
          <p:cNvPr id="590856" name="Object 4"/>
          <p:cNvGraphicFramePr>
            <a:graphicFrameLocks noChangeAspect="1"/>
          </p:cNvGraphicFramePr>
          <p:nvPr/>
        </p:nvGraphicFramePr>
        <p:xfrm>
          <a:off x="812800" y="1582738"/>
          <a:ext cx="2152650" cy="723900"/>
        </p:xfrm>
        <a:graphic>
          <a:graphicData uri="http://schemas.openxmlformats.org/presentationml/2006/ole">
            <p:oleObj spid="_x0000_s274436" name="Equation" r:id="rId4" imgW="977900" imgH="330200" progId="Equation.3">
              <p:embed/>
            </p:oleObj>
          </a:graphicData>
        </a:graphic>
      </p:graphicFrame>
      <p:graphicFrame>
        <p:nvGraphicFramePr>
          <p:cNvPr id="590857" name="Object 5"/>
          <p:cNvGraphicFramePr>
            <a:graphicFrameLocks noChangeAspect="1"/>
          </p:cNvGraphicFramePr>
          <p:nvPr/>
        </p:nvGraphicFramePr>
        <p:xfrm>
          <a:off x="160338" y="2266950"/>
          <a:ext cx="8823325" cy="933450"/>
        </p:xfrm>
        <a:graphic>
          <a:graphicData uri="http://schemas.openxmlformats.org/presentationml/2006/ole">
            <p:oleObj spid="_x0000_s274437" name="Equation" r:id="rId5" imgW="4178300" imgH="444500" progId="Equation.3">
              <p:embed/>
            </p:oleObj>
          </a:graphicData>
        </a:graphic>
      </p:graphicFrame>
      <p:graphicFrame>
        <p:nvGraphicFramePr>
          <p:cNvPr id="590858" name="Object 6"/>
          <p:cNvGraphicFramePr>
            <a:graphicFrameLocks noChangeAspect="1"/>
          </p:cNvGraphicFramePr>
          <p:nvPr/>
        </p:nvGraphicFramePr>
        <p:xfrm>
          <a:off x="228600" y="3276600"/>
          <a:ext cx="8610600" cy="765175"/>
        </p:xfrm>
        <a:graphic>
          <a:graphicData uri="http://schemas.openxmlformats.org/presentationml/2006/ole">
            <p:oleObj spid="_x0000_s274438" name="Equation" r:id="rId6" imgW="4978400" imgH="444500" progId="Equation.3">
              <p:embed/>
            </p:oleObj>
          </a:graphicData>
        </a:graphic>
      </p:graphicFrame>
      <p:sp>
        <p:nvSpPr>
          <p:cNvPr id="590859" name="Line 11"/>
          <p:cNvSpPr>
            <a:spLocks noChangeShapeType="1"/>
          </p:cNvSpPr>
          <p:nvPr/>
        </p:nvSpPr>
        <p:spPr bwMode="auto">
          <a:xfrm>
            <a:off x="2057400" y="4038600"/>
            <a:ext cx="4267200" cy="0"/>
          </a:xfrm>
          <a:prstGeom prst="line">
            <a:avLst/>
          </a:prstGeom>
          <a:noFill/>
          <a:ln w="38100">
            <a:solidFill>
              <a:srgbClr val="FF9900"/>
            </a:solidFill>
            <a:round/>
            <a:headEnd/>
            <a:tailEnd/>
          </a:ln>
        </p:spPr>
        <p:txBody>
          <a:bodyPr lIns="90000" tIns="46800" rIns="90000" bIns="46800" anchor="ctr">
            <a:spAutoFit/>
          </a:bodyPr>
          <a:lstStyle/>
          <a:p>
            <a:endParaRPr lang="zh-CN" altLang="en-US"/>
          </a:p>
        </p:txBody>
      </p:sp>
      <p:sp>
        <p:nvSpPr>
          <p:cNvPr id="590860" name="Text Box 12"/>
          <p:cNvSpPr txBox="1">
            <a:spLocks noChangeArrowheads="1"/>
          </p:cNvSpPr>
          <p:nvPr/>
        </p:nvSpPr>
        <p:spPr bwMode="auto">
          <a:xfrm>
            <a:off x="255588" y="4227513"/>
            <a:ext cx="3375025" cy="463550"/>
          </a:xfrm>
          <a:prstGeom prst="rect">
            <a:avLst/>
          </a:prstGeom>
          <a:solidFill>
            <a:srgbClr val="FFFF00"/>
          </a:solidFill>
          <a:ln w="9525">
            <a:solidFill>
              <a:schemeClr val="tx1"/>
            </a:solidFill>
            <a:miter lim="800000"/>
            <a:headEnd/>
            <a:tailEnd/>
          </a:ln>
        </p:spPr>
        <p:txBody>
          <a:bodyPr wrap="none" lIns="90000" tIns="46800" rIns="90000" bIns="46800">
            <a:spAutoFit/>
          </a:bodyPr>
          <a:lstStyle/>
          <a:p>
            <a:pPr algn="ctr"/>
            <a:r>
              <a:rPr lang="en-US" altLang="zh-CN" sz="2400"/>
              <a:t>Compound Cotes formula</a:t>
            </a:r>
            <a:endParaRPr lang="zh-CN" altLang="en-US" sz="2600" b="1">
              <a:solidFill>
                <a:srgbClr val="CC0000"/>
              </a:solidFill>
              <a:latin typeface="楷体_GB2312" pitchFamily="49" charset="-122"/>
            </a:endParaRPr>
          </a:p>
        </p:txBody>
      </p:sp>
      <p:sp>
        <p:nvSpPr>
          <p:cNvPr id="590861" name="Line 13"/>
          <p:cNvSpPr>
            <a:spLocks noChangeShapeType="1"/>
          </p:cNvSpPr>
          <p:nvPr/>
        </p:nvSpPr>
        <p:spPr bwMode="auto">
          <a:xfrm>
            <a:off x="2743200" y="3200400"/>
            <a:ext cx="4648200" cy="0"/>
          </a:xfrm>
          <a:prstGeom prst="line">
            <a:avLst/>
          </a:prstGeom>
          <a:noFill/>
          <a:ln w="38100">
            <a:solidFill>
              <a:srgbClr val="FF9900"/>
            </a:solidFill>
            <a:round/>
            <a:headEnd/>
            <a:tailEnd/>
          </a:ln>
        </p:spPr>
        <p:txBody>
          <a:bodyPr lIns="90000" tIns="46800" rIns="90000" bIns="46800" anchor="ctr">
            <a:spAutoFit/>
          </a:bodyPr>
          <a:lstStyle/>
          <a:p>
            <a:endParaRPr lang="zh-CN" altLang="en-US"/>
          </a:p>
        </p:txBody>
      </p:sp>
      <p:sp>
        <p:nvSpPr>
          <p:cNvPr id="590862" name="Line 14"/>
          <p:cNvSpPr>
            <a:spLocks noChangeShapeType="1"/>
          </p:cNvSpPr>
          <p:nvPr/>
        </p:nvSpPr>
        <p:spPr bwMode="auto">
          <a:xfrm>
            <a:off x="6553200" y="4038600"/>
            <a:ext cx="1295400" cy="0"/>
          </a:xfrm>
          <a:prstGeom prst="line">
            <a:avLst/>
          </a:prstGeom>
          <a:noFill/>
          <a:ln w="38100">
            <a:solidFill>
              <a:srgbClr val="FF3300"/>
            </a:solidFill>
            <a:round/>
            <a:headEnd/>
            <a:tailEnd/>
          </a:ln>
        </p:spPr>
        <p:txBody>
          <a:bodyPr lIns="90000" tIns="46800" rIns="90000" bIns="46800" anchor="ctr">
            <a:spAutoFit/>
          </a:bodyPr>
          <a:lstStyle/>
          <a:p>
            <a:endParaRPr lang="zh-CN" altLang="en-US"/>
          </a:p>
        </p:txBody>
      </p:sp>
      <p:sp>
        <p:nvSpPr>
          <p:cNvPr id="590863" name="Line 15"/>
          <p:cNvSpPr>
            <a:spLocks noChangeShapeType="1"/>
          </p:cNvSpPr>
          <p:nvPr/>
        </p:nvSpPr>
        <p:spPr bwMode="auto">
          <a:xfrm flipV="1">
            <a:off x="1447800" y="3200400"/>
            <a:ext cx="990600" cy="0"/>
          </a:xfrm>
          <a:prstGeom prst="line">
            <a:avLst/>
          </a:prstGeom>
          <a:noFill/>
          <a:ln w="38100">
            <a:solidFill>
              <a:srgbClr val="FF3300"/>
            </a:solidFill>
            <a:round/>
            <a:headEnd/>
            <a:tailEnd/>
          </a:ln>
        </p:spPr>
        <p:txBody>
          <a:bodyPr lIns="90000" tIns="46800" rIns="90000" bIns="46800" anchor="ctr">
            <a:spAutoFit/>
          </a:bodyPr>
          <a:lstStyle/>
          <a:p>
            <a:endParaRPr lang="zh-CN" altLang="en-US"/>
          </a:p>
        </p:txBody>
      </p:sp>
      <p:sp>
        <p:nvSpPr>
          <p:cNvPr id="590864" name="Line 16"/>
          <p:cNvSpPr>
            <a:spLocks noChangeShapeType="1"/>
          </p:cNvSpPr>
          <p:nvPr/>
        </p:nvSpPr>
        <p:spPr bwMode="auto">
          <a:xfrm>
            <a:off x="7620000" y="3200400"/>
            <a:ext cx="1066800" cy="0"/>
          </a:xfrm>
          <a:prstGeom prst="line">
            <a:avLst/>
          </a:prstGeom>
          <a:noFill/>
          <a:ln w="38100">
            <a:solidFill>
              <a:srgbClr val="FF3300"/>
            </a:solidFill>
            <a:round/>
            <a:headEnd/>
            <a:tailEnd/>
          </a:ln>
        </p:spPr>
        <p:txBody>
          <a:bodyPr lIns="90000" tIns="46800" rIns="90000" bIns="46800" anchor="ctr">
            <a:spAutoFit/>
          </a:bodyPr>
          <a:lstStyle/>
          <a:p>
            <a:endParaRPr lang="zh-CN" altLang="en-US"/>
          </a:p>
        </p:txBody>
      </p:sp>
      <p:graphicFrame>
        <p:nvGraphicFramePr>
          <p:cNvPr id="590865" name="Object 13"/>
          <p:cNvGraphicFramePr>
            <a:graphicFrameLocks noChangeAspect="1"/>
          </p:cNvGraphicFramePr>
          <p:nvPr/>
        </p:nvGraphicFramePr>
        <p:xfrm>
          <a:off x="53975" y="4724400"/>
          <a:ext cx="8961438" cy="765175"/>
        </p:xfrm>
        <a:graphic>
          <a:graphicData uri="http://schemas.openxmlformats.org/presentationml/2006/ole">
            <p:oleObj spid="_x0000_s274445" name="Equation" r:id="rId7" imgW="5181600" imgH="444500" progId="Equation.3">
              <p:embed/>
            </p:oleObj>
          </a:graphicData>
        </a:graphic>
      </p:graphicFrame>
      <p:graphicFrame>
        <p:nvGraphicFramePr>
          <p:cNvPr id="2" name="Object 14"/>
          <p:cNvGraphicFramePr>
            <a:graphicFrameLocks noChangeAspect="1"/>
          </p:cNvGraphicFramePr>
          <p:nvPr/>
        </p:nvGraphicFramePr>
        <p:xfrm>
          <a:off x="6094413" y="277813"/>
          <a:ext cx="2963862" cy="976312"/>
        </p:xfrm>
        <a:graphic>
          <a:graphicData uri="http://schemas.openxmlformats.org/presentationml/2006/ole">
            <p:oleObj spid="_x0000_s274446" name="Equation" r:id="rId8" imgW="1345616" imgH="444307" progId="Equation.3">
              <p:embed/>
            </p:oleObj>
          </a:graphicData>
        </a:graphic>
      </p:graphicFrame>
      <p:graphicFrame>
        <p:nvGraphicFramePr>
          <p:cNvPr id="3" name="Object 15"/>
          <p:cNvGraphicFramePr>
            <a:graphicFrameLocks noChangeAspect="1"/>
          </p:cNvGraphicFramePr>
          <p:nvPr/>
        </p:nvGraphicFramePr>
        <p:xfrm>
          <a:off x="3884613" y="377825"/>
          <a:ext cx="1481137" cy="723900"/>
        </p:xfrm>
        <a:graphic>
          <a:graphicData uri="http://schemas.openxmlformats.org/presentationml/2006/ole">
            <p:oleObj spid="_x0000_s274447" name="Equation" r:id="rId9" imgW="672808" imgH="330057" progId="Equation.3">
              <p:embed/>
            </p:oleObj>
          </a:graphicData>
        </a:graphic>
      </p:graphicFrame>
      <p:graphicFrame>
        <p:nvGraphicFramePr>
          <p:cNvPr id="4" name="Object 16"/>
          <p:cNvGraphicFramePr>
            <a:graphicFrameLocks noChangeAspect="1"/>
          </p:cNvGraphicFramePr>
          <p:nvPr/>
        </p:nvGraphicFramePr>
        <p:xfrm>
          <a:off x="5408613" y="492125"/>
          <a:ext cx="671512" cy="496888"/>
        </p:xfrm>
        <a:graphic>
          <a:graphicData uri="http://schemas.openxmlformats.org/presentationml/2006/ole">
            <p:oleObj spid="_x0000_s274448" name="Equation" r:id="rId10" imgW="304668" imgH="228501" progId="Equation.3">
              <p:embed/>
            </p:oleObj>
          </a:graphicData>
        </a:graphic>
      </p:graphicFrame>
      <p:sp>
        <p:nvSpPr>
          <p:cNvPr id="274449" name="矩形 4"/>
          <p:cNvSpPr>
            <a:spLocks noChangeArrowheads="1"/>
          </p:cNvSpPr>
          <p:nvPr/>
        </p:nvSpPr>
        <p:spPr bwMode="auto">
          <a:xfrm>
            <a:off x="539750" y="1052513"/>
            <a:ext cx="7613650" cy="523875"/>
          </a:xfrm>
          <a:prstGeom prst="rect">
            <a:avLst/>
          </a:prstGeom>
          <a:noFill/>
          <a:ln w="9525">
            <a:noFill/>
            <a:miter lim="800000"/>
            <a:headEnd/>
            <a:tailEnd/>
          </a:ln>
        </p:spPr>
        <p:txBody>
          <a:bodyPr>
            <a:spAutoFit/>
          </a:bodyPr>
          <a:lstStyle/>
          <a:p>
            <a:r>
              <a:rPr lang="en-US" altLang="zh-CN"/>
              <a:t>When           , we can get Compound Cotes formula</a:t>
            </a:r>
            <a:r>
              <a:rPr lang="zh-CN" altLang="zh-CN"/>
              <a:t>：</a:t>
            </a:r>
            <a:endParaRPr lang="zh-CN" altLang="en-US"/>
          </a:p>
        </p:txBody>
      </p:sp>
      <p:sp>
        <p:nvSpPr>
          <p:cNvPr id="6" name="矩形 5"/>
          <p:cNvSpPr>
            <a:spLocks noRot="1" noChangeAspect="1" noMove="1" noResize="1" noEditPoints="1" noAdjustHandles="1" noChangeArrowheads="1" noChangeShapeType="1" noTextEdit="1"/>
          </p:cNvSpPr>
          <p:nvPr/>
        </p:nvSpPr>
        <p:spPr>
          <a:xfrm>
            <a:off x="1415968" y="1052736"/>
            <a:ext cx="1054263" cy="523220"/>
          </a:xfrm>
          <a:prstGeom prst="rect">
            <a:avLst/>
          </a:prstGeom>
          <a:blipFill rotWithShape="1">
            <a:blip r:embed="rId11"/>
            <a:stretch>
              <a:fillRect/>
            </a:stretch>
          </a:blipFill>
        </p:spPr>
        <p:txBody>
          <a:bodyPr/>
          <a:lstStyle/>
          <a:p>
            <a:pPr>
              <a:defRPr/>
            </a:pPr>
            <a:r>
              <a:rPr lang="zh-CN" altLang="en-US">
                <a:noFill/>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90852"/>
                                        </p:tgtEl>
                                        <p:attrNameLst>
                                          <p:attrName>style.visibility</p:attrName>
                                        </p:attrNameLst>
                                      </p:cBhvr>
                                      <p:to>
                                        <p:strVal val="visible"/>
                                      </p:to>
                                    </p:set>
                                    <p:animEffect transition="in" filter="strips(downRight)">
                                      <p:cBhvr>
                                        <p:cTn id="7" dur="500"/>
                                        <p:tgtEl>
                                          <p:spTgt spid="590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590856"/>
                                        </p:tgtEl>
                                        <p:attrNameLst>
                                          <p:attrName>style.visibility</p:attrName>
                                        </p:attrNameLst>
                                      </p:cBhvr>
                                      <p:to>
                                        <p:strVal val="visible"/>
                                      </p:to>
                                    </p:set>
                                    <p:animEffect transition="in" filter="strips(upRight)">
                                      <p:cBhvr>
                                        <p:cTn id="12" dur="500"/>
                                        <p:tgtEl>
                                          <p:spTgt spid="5908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590855"/>
                                        </p:tgtEl>
                                        <p:attrNameLst>
                                          <p:attrName>style.visibility</p:attrName>
                                        </p:attrNameLst>
                                      </p:cBhvr>
                                      <p:to>
                                        <p:strVal val="visible"/>
                                      </p:to>
                                    </p:set>
                                    <p:animEffect transition="in" filter="strips(upRight)">
                                      <p:cBhvr>
                                        <p:cTn id="17" dur="500"/>
                                        <p:tgtEl>
                                          <p:spTgt spid="5908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590857"/>
                                        </p:tgtEl>
                                        <p:attrNameLst>
                                          <p:attrName>style.visibility</p:attrName>
                                        </p:attrNameLst>
                                      </p:cBhvr>
                                      <p:to>
                                        <p:strVal val="visible"/>
                                      </p:to>
                                    </p:set>
                                    <p:animEffect transition="in" filter="strips(upRight)">
                                      <p:cBhvr>
                                        <p:cTn id="22" dur="500"/>
                                        <p:tgtEl>
                                          <p:spTgt spid="59085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0863"/>
                                        </p:tgtEl>
                                        <p:attrNameLst>
                                          <p:attrName>style.visibility</p:attrName>
                                        </p:attrNameLst>
                                      </p:cBhvr>
                                      <p:to>
                                        <p:strVal val="visible"/>
                                      </p:to>
                                    </p:set>
                                    <p:animEffect transition="in" filter="wipe(left)">
                                      <p:cBhvr>
                                        <p:cTn id="27" dur="500"/>
                                        <p:tgtEl>
                                          <p:spTgt spid="5908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0861"/>
                                        </p:tgtEl>
                                        <p:attrNameLst>
                                          <p:attrName>style.visibility</p:attrName>
                                        </p:attrNameLst>
                                      </p:cBhvr>
                                      <p:to>
                                        <p:strVal val="visible"/>
                                      </p:to>
                                    </p:set>
                                    <p:animEffect transition="in" filter="wipe(left)">
                                      <p:cBhvr>
                                        <p:cTn id="32" dur="500"/>
                                        <p:tgtEl>
                                          <p:spTgt spid="5908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0864"/>
                                        </p:tgtEl>
                                        <p:attrNameLst>
                                          <p:attrName>style.visibility</p:attrName>
                                        </p:attrNameLst>
                                      </p:cBhvr>
                                      <p:to>
                                        <p:strVal val="visible"/>
                                      </p:to>
                                    </p:set>
                                    <p:animEffect transition="in" filter="wipe(left)">
                                      <p:cBhvr>
                                        <p:cTn id="37" dur="500"/>
                                        <p:tgtEl>
                                          <p:spTgt spid="5908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3" fill="hold" nodeType="clickEffect">
                                  <p:stCondLst>
                                    <p:cond delay="0"/>
                                  </p:stCondLst>
                                  <p:childTnLst>
                                    <p:set>
                                      <p:cBhvr>
                                        <p:cTn id="41" dur="1" fill="hold">
                                          <p:stCondLst>
                                            <p:cond delay="0"/>
                                          </p:stCondLst>
                                        </p:cTn>
                                        <p:tgtEl>
                                          <p:spTgt spid="590858"/>
                                        </p:tgtEl>
                                        <p:attrNameLst>
                                          <p:attrName>style.visibility</p:attrName>
                                        </p:attrNameLst>
                                      </p:cBhvr>
                                      <p:to>
                                        <p:strVal val="visible"/>
                                      </p:to>
                                    </p:set>
                                    <p:animEffect transition="in" filter="strips(upRight)">
                                      <p:cBhvr>
                                        <p:cTn id="42" dur="500"/>
                                        <p:tgtEl>
                                          <p:spTgt spid="5908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90859"/>
                                        </p:tgtEl>
                                        <p:attrNameLst>
                                          <p:attrName>style.visibility</p:attrName>
                                        </p:attrNameLst>
                                      </p:cBhvr>
                                      <p:to>
                                        <p:strVal val="visible"/>
                                      </p:to>
                                    </p:set>
                                    <p:animEffect transition="in" filter="wipe(left)">
                                      <p:cBhvr>
                                        <p:cTn id="47" dur="500"/>
                                        <p:tgtEl>
                                          <p:spTgt spid="5908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90862"/>
                                        </p:tgtEl>
                                        <p:attrNameLst>
                                          <p:attrName>style.visibility</p:attrName>
                                        </p:attrNameLst>
                                      </p:cBhvr>
                                      <p:to>
                                        <p:strVal val="visible"/>
                                      </p:to>
                                    </p:set>
                                    <p:animEffect transition="in" filter="wipe(left)">
                                      <p:cBhvr>
                                        <p:cTn id="52" dur="500"/>
                                        <p:tgtEl>
                                          <p:spTgt spid="59086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3" fill="hold" grpId="0" nodeType="clickEffect">
                                  <p:stCondLst>
                                    <p:cond delay="0"/>
                                  </p:stCondLst>
                                  <p:childTnLst>
                                    <p:set>
                                      <p:cBhvr>
                                        <p:cTn id="56" dur="1" fill="hold">
                                          <p:stCondLst>
                                            <p:cond delay="0"/>
                                          </p:stCondLst>
                                        </p:cTn>
                                        <p:tgtEl>
                                          <p:spTgt spid="590860"/>
                                        </p:tgtEl>
                                        <p:attrNameLst>
                                          <p:attrName>style.visibility</p:attrName>
                                        </p:attrNameLst>
                                      </p:cBhvr>
                                      <p:to>
                                        <p:strVal val="visible"/>
                                      </p:to>
                                    </p:set>
                                    <p:animEffect transition="in" filter="strips(upRight)">
                                      <p:cBhvr>
                                        <p:cTn id="57" dur="500"/>
                                        <p:tgtEl>
                                          <p:spTgt spid="59086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3" fill="hold" nodeType="clickEffect">
                                  <p:stCondLst>
                                    <p:cond delay="0"/>
                                  </p:stCondLst>
                                  <p:childTnLst>
                                    <p:set>
                                      <p:cBhvr>
                                        <p:cTn id="61" dur="1" fill="hold">
                                          <p:stCondLst>
                                            <p:cond delay="0"/>
                                          </p:stCondLst>
                                        </p:cTn>
                                        <p:tgtEl>
                                          <p:spTgt spid="590865"/>
                                        </p:tgtEl>
                                        <p:attrNameLst>
                                          <p:attrName>style.visibility</p:attrName>
                                        </p:attrNameLst>
                                      </p:cBhvr>
                                      <p:to>
                                        <p:strVal val="visible"/>
                                      </p:to>
                                    </p:set>
                                    <p:animEffect transition="in" filter="strips(upRight)">
                                      <p:cBhvr>
                                        <p:cTn id="62" dur="500"/>
                                        <p:tgtEl>
                                          <p:spTgt spid="590865"/>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6"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strips(downRight)">
                                      <p:cBhvr>
                                        <p:cTn id="67" dur="500"/>
                                        <p:tgtEl>
                                          <p:spTgt spid="3"/>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6"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strips(downRight)">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strips(downRight)">
                                      <p:cBhvr>
                                        <p:cTn id="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2" grpId="0" animBg="1" autoUpdateAnimBg="0"/>
      <p:bldP spid="590859" grpId="0" animBg="1"/>
      <p:bldP spid="590860" grpId="0" animBg="1" autoUpdateAnimBg="0"/>
      <p:bldP spid="590861" grpId="0" animBg="1"/>
      <p:bldP spid="590862" grpId="0" animBg="1"/>
      <p:bldP spid="590863" grpId="0" animBg="1"/>
      <p:bldP spid="59086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ext Box 2"/>
          <p:cNvSpPr txBox="1">
            <a:spLocks noChangeArrowheads="1"/>
          </p:cNvSpPr>
          <p:nvPr/>
        </p:nvSpPr>
        <p:spPr bwMode="auto">
          <a:xfrm>
            <a:off x="381000" y="349250"/>
            <a:ext cx="1238250" cy="341313"/>
          </a:xfrm>
          <a:prstGeom prst="rect">
            <a:avLst/>
          </a:prstGeom>
          <a:solidFill>
            <a:srgbClr val="FFFF00"/>
          </a:solidFill>
          <a:ln>
            <a:noFill/>
          </a:ln>
          <a:effectLst/>
          <a:extLst>
            <a:ext uri="{91240B29-F687-4F45-9708-019B960494DF}"/>
            <a:ext uri="{AF507438-7753-43E0-B8FC-AC1667EBCBE1}"/>
          </a:extLst>
        </p:spPr>
        <p:txBody>
          <a:bodyPr lIns="90000" tIns="46800" rIns="90000" bIns="46800">
            <a:spAutoFit/>
          </a:bodyPr>
          <a:lstStyle/>
          <a:p>
            <a:pPr>
              <a:defRPr/>
            </a:pPr>
            <a:r>
              <a:rPr lang="en-US" altLang="zh-CN" sz="1600" dirty="0">
                <a:solidFill>
                  <a:schemeClr val="tx2"/>
                </a:solidFill>
                <a:latin typeface="+mn-lt"/>
              </a:rPr>
              <a:t>Example 1</a:t>
            </a:r>
            <a:r>
              <a:rPr lang="en-US" altLang="zh-CN" sz="1600" dirty="0">
                <a:solidFill>
                  <a:schemeClr val="tx2"/>
                </a:solidFill>
                <a:latin typeface="+mn-lt"/>
              </a:rPr>
              <a:t>.</a:t>
            </a:r>
          </a:p>
        </p:txBody>
      </p:sp>
      <p:sp>
        <p:nvSpPr>
          <p:cNvPr id="591876" name="Text Box 4"/>
          <p:cNvSpPr txBox="1">
            <a:spLocks noChangeArrowheads="1"/>
          </p:cNvSpPr>
          <p:nvPr/>
        </p:nvSpPr>
        <p:spPr bwMode="auto">
          <a:xfrm>
            <a:off x="442913" y="990600"/>
            <a:ext cx="903287" cy="341313"/>
          </a:xfrm>
          <a:prstGeom prst="rect">
            <a:avLst/>
          </a:prstGeom>
          <a:solidFill>
            <a:srgbClr val="FFFF00"/>
          </a:solidFill>
          <a:ln>
            <a:noFill/>
          </a:ln>
          <a:effectLst/>
          <a:extLst>
            <a:ext uri="{91240B29-F687-4F45-9708-019B960494DF}"/>
            <a:ext uri="{AF507438-7753-43E0-B8FC-AC1667EBCBE1}"/>
          </a:extLst>
        </p:spPr>
        <p:txBody>
          <a:bodyPr wrap="none" lIns="90000" tIns="46800" rIns="90000" bIns="46800">
            <a:spAutoFit/>
          </a:bodyPr>
          <a:lstStyle/>
          <a:p>
            <a:pPr>
              <a:defRPr/>
            </a:pPr>
            <a:r>
              <a:rPr lang="en-US" altLang="zh-CN" sz="1600" dirty="0">
                <a:solidFill>
                  <a:schemeClr val="tx2"/>
                </a:solidFill>
                <a:latin typeface="+mn-lt"/>
              </a:rPr>
              <a:t>solution:</a:t>
            </a:r>
          </a:p>
        </p:txBody>
      </p:sp>
      <p:sp>
        <p:nvSpPr>
          <p:cNvPr id="591878" name="Text Box 6"/>
          <p:cNvSpPr txBox="1">
            <a:spLocks noChangeArrowheads="1"/>
          </p:cNvSpPr>
          <p:nvPr/>
        </p:nvSpPr>
        <p:spPr bwMode="auto">
          <a:xfrm>
            <a:off x="609600" y="1828800"/>
            <a:ext cx="3795713" cy="401638"/>
          </a:xfrm>
          <a:prstGeom prst="rect">
            <a:avLst/>
          </a:prstGeom>
          <a:noFill/>
          <a:ln w="9525">
            <a:noFill/>
            <a:miter lim="800000"/>
            <a:headEnd/>
            <a:tailEnd/>
          </a:ln>
        </p:spPr>
        <p:txBody>
          <a:bodyPr wrap="none" lIns="90000" tIns="46800" rIns="90000" bIns="46800">
            <a:spAutoFit/>
          </a:bodyPr>
          <a:lstStyle/>
          <a:p>
            <a:r>
              <a:rPr lang="en-US" altLang="zh-CN" sz="2000"/>
              <a:t>Nodes can be seen in right diagram</a:t>
            </a:r>
            <a:endParaRPr lang="zh-CN" altLang="en-US" sz="2000"/>
          </a:p>
        </p:txBody>
      </p:sp>
      <p:sp>
        <p:nvSpPr>
          <p:cNvPr id="275461" name="矩形 1"/>
          <p:cNvSpPr>
            <a:spLocks noChangeArrowheads="1"/>
          </p:cNvSpPr>
          <p:nvPr/>
        </p:nvSpPr>
        <p:spPr bwMode="auto">
          <a:xfrm>
            <a:off x="1585913" y="206375"/>
            <a:ext cx="7704137" cy="831850"/>
          </a:xfrm>
          <a:prstGeom prst="rect">
            <a:avLst/>
          </a:prstGeom>
          <a:noFill/>
          <a:ln w="9525">
            <a:noFill/>
            <a:miter lim="800000"/>
            <a:headEnd/>
            <a:tailEnd/>
          </a:ln>
        </p:spPr>
        <p:txBody>
          <a:bodyPr>
            <a:spAutoFit/>
          </a:bodyPr>
          <a:lstStyle/>
          <a:p>
            <a:r>
              <a:rPr lang="en-US" altLang="zh-CN" sz="2400"/>
              <a:t>Use different kinds of Compound Multiplicative Formulas to calculate definite integration</a:t>
            </a:r>
            <a:endParaRPr lang="zh-CN" altLang="en-US" sz="2400"/>
          </a:p>
        </p:txBody>
      </p:sp>
      <p:sp>
        <p:nvSpPr>
          <p:cNvPr id="275462" name="Rectangle 3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75463" name="Object 7"/>
          <p:cNvGraphicFramePr>
            <a:graphicFrameLocks noChangeAspect="1"/>
          </p:cNvGraphicFramePr>
          <p:nvPr/>
        </p:nvGraphicFramePr>
        <p:xfrm>
          <a:off x="5378450" y="498475"/>
          <a:ext cx="2146300" cy="539750"/>
        </p:xfrm>
        <a:graphic>
          <a:graphicData uri="http://schemas.openxmlformats.org/presentationml/2006/ole">
            <p:oleObj spid="_x0000_s275463" name="Equation" r:id="rId3" imgW="875920" imgH="393529" progId="">
              <p:embed/>
            </p:oleObj>
          </a:graphicData>
        </a:graphic>
      </p:graphicFrame>
      <p:sp>
        <p:nvSpPr>
          <p:cNvPr id="275464" name="矩形 4"/>
          <p:cNvSpPr>
            <a:spLocks noChangeArrowheads="1"/>
          </p:cNvSpPr>
          <p:nvPr/>
        </p:nvSpPr>
        <p:spPr bwMode="auto">
          <a:xfrm>
            <a:off x="1582738" y="958850"/>
            <a:ext cx="7051675" cy="1014413"/>
          </a:xfrm>
          <a:prstGeom prst="rect">
            <a:avLst/>
          </a:prstGeom>
          <a:noFill/>
          <a:ln w="9525">
            <a:noFill/>
            <a:miter lim="800000"/>
            <a:headEnd/>
            <a:tailEnd/>
          </a:ln>
        </p:spPr>
        <p:txBody>
          <a:bodyPr>
            <a:spAutoFit/>
          </a:bodyPr>
          <a:lstStyle/>
          <a:p>
            <a:r>
              <a:rPr lang="en-US" altLang="zh-CN" sz="2000"/>
              <a:t>We simply sequentially use 8-order compound Trapezoid formula, 4-order compound Simpson formula and 2-order compound Cotes formula</a:t>
            </a:r>
            <a:endParaRPr lang="zh-CN" altLang="zh-CN" sz="2000"/>
          </a:p>
        </p:txBody>
      </p:sp>
      <p:sp>
        <p:nvSpPr>
          <p:cNvPr id="275465" name="Rectangle 8"/>
          <p:cNvSpPr>
            <a:spLocks noChangeArrowheads="1"/>
          </p:cNvSpPr>
          <p:nvPr/>
        </p:nvSpPr>
        <p:spPr bwMode="auto">
          <a:xfrm>
            <a:off x="4495800" y="2716213"/>
            <a:ext cx="2798763" cy="3878262"/>
          </a:xfrm>
          <a:prstGeom prst="rect">
            <a:avLst/>
          </a:prstGeom>
          <a:noFill/>
          <a:ln w="9525">
            <a:noFill/>
            <a:miter lim="800000"/>
            <a:headEnd/>
            <a:tailEnd/>
          </a:ln>
        </p:spPr>
        <p:txBody>
          <a:bodyPr wrap="none" lIns="90000" tIns="46800" rIns="90000" bIns="46800">
            <a:spAutoFit/>
          </a:bodyPr>
          <a:lstStyle/>
          <a:p>
            <a:pPr>
              <a:lnSpc>
                <a:spcPct val="115000"/>
              </a:lnSpc>
            </a:pPr>
            <a:r>
              <a:rPr lang="en-US" altLang="zh-CN" sz="2400" b="1">
                <a:latin typeface="楷体_GB2312" pitchFamily="49" charset="-122"/>
              </a:rPr>
              <a:t>  0         1</a:t>
            </a:r>
          </a:p>
          <a:p>
            <a:pPr>
              <a:lnSpc>
                <a:spcPct val="115000"/>
              </a:lnSpc>
            </a:pPr>
            <a:r>
              <a:rPr lang="en-US" altLang="zh-CN" sz="2400" b="1">
                <a:latin typeface="楷体_GB2312" pitchFamily="49" charset="-122"/>
              </a:rPr>
              <a:t>0.125  0.99739787</a:t>
            </a:r>
          </a:p>
          <a:p>
            <a:pPr>
              <a:lnSpc>
                <a:spcPct val="115000"/>
              </a:lnSpc>
            </a:pPr>
            <a:r>
              <a:rPr lang="en-US" altLang="zh-CN" sz="2400" b="1">
                <a:latin typeface="楷体_GB2312" pitchFamily="49" charset="-122"/>
              </a:rPr>
              <a:t>0.25   0.98961584</a:t>
            </a:r>
          </a:p>
          <a:p>
            <a:pPr>
              <a:lnSpc>
                <a:spcPct val="115000"/>
              </a:lnSpc>
            </a:pPr>
            <a:r>
              <a:rPr lang="en-US" altLang="zh-CN" sz="2400" b="1">
                <a:latin typeface="楷体_GB2312" pitchFamily="49" charset="-122"/>
              </a:rPr>
              <a:t>0.375  0.97672674</a:t>
            </a:r>
          </a:p>
          <a:p>
            <a:pPr>
              <a:lnSpc>
                <a:spcPct val="115000"/>
              </a:lnSpc>
            </a:pPr>
            <a:r>
              <a:rPr lang="en-US" altLang="zh-CN" sz="2400" b="1">
                <a:latin typeface="楷体_GB2312" pitchFamily="49" charset="-122"/>
              </a:rPr>
              <a:t>0.5    0.95885108</a:t>
            </a:r>
          </a:p>
          <a:p>
            <a:pPr>
              <a:lnSpc>
                <a:spcPct val="115000"/>
              </a:lnSpc>
            </a:pPr>
            <a:r>
              <a:rPr lang="en-US" altLang="zh-CN" sz="2400" b="1">
                <a:latin typeface="楷体_GB2312" pitchFamily="49" charset="-122"/>
              </a:rPr>
              <a:t>0.625  0.93615564</a:t>
            </a:r>
          </a:p>
          <a:p>
            <a:pPr>
              <a:lnSpc>
                <a:spcPct val="115000"/>
              </a:lnSpc>
            </a:pPr>
            <a:r>
              <a:rPr lang="en-US" altLang="zh-CN" sz="2400" b="1">
                <a:latin typeface="楷体_GB2312" pitchFamily="49" charset="-122"/>
              </a:rPr>
              <a:t>0.75   0.90885168</a:t>
            </a:r>
          </a:p>
          <a:p>
            <a:pPr>
              <a:lnSpc>
                <a:spcPct val="115000"/>
              </a:lnSpc>
            </a:pPr>
            <a:r>
              <a:rPr lang="en-US" altLang="zh-CN" sz="2400" b="1">
                <a:latin typeface="楷体_GB2312" pitchFamily="49" charset="-122"/>
              </a:rPr>
              <a:t>0.875  0.87719257</a:t>
            </a:r>
          </a:p>
          <a:p>
            <a:pPr>
              <a:lnSpc>
                <a:spcPct val="115000"/>
              </a:lnSpc>
            </a:pPr>
            <a:r>
              <a:rPr lang="en-US" altLang="zh-CN" sz="2400" b="1">
                <a:latin typeface="楷体_GB2312" pitchFamily="49" charset="-122"/>
              </a:rPr>
              <a:t>  1    0.84147098</a:t>
            </a:r>
          </a:p>
        </p:txBody>
      </p:sp>
      <p:graphicFrame>
        <p:nvGraphicFramePr>
          <p:cNvPr id="275466" name="Object 10"/>
          <p:cNvGraphicFramePr>
            <a:graphicFrameLocks noChangeAspect="1"/>
          </p:cNvGraphicFramePr>
          <p:nvPr/>
        </p:nvGraphicFramePr>
        <p:xfrm>
          <a:off x="4778375" y="2373313"/>
          <a:ext cx="2079625" cy="411162"/>
        </p:xfrm>
        <a:graphic>
          <a:graphicData uri="http://schemas.openxmlformats.org/presentationml/2006/ole">
            <p:oleObj spid="_x0000_s275466" name="Equation" r:id="rId4" imgW="1143000" imgH="228600" progId="Equation.3">
              <p:embed/>
            </p:oleObj>
          </a:graphicData>
        </a:graphic>
      </p:graphicFrame>
      <p:graphicFrame>
        <p:nvGraphicFramePr>
          <p:cNvPr id="275467" name="Object 11"/>
          <p:cNvGraphicFramePr>
            <a:graphicFrameLocks noChangeAspect="1"/>
          </p:cNvGraphicFramePr>
          <p:nvPr/>
        </p:nvGraphicFramePr>
        <p:xfrm>
          <a:off x="1419225" y="2420938"/>
          <a:ext cx="1087438" cy="4037012"/>
        </p:xfrm>
        <a:graphic>
          <a:graphicData uri="http://schemas.openxmlformats.org/presentationml/2006/ole">
            <p:oleObj spid="_x0000_s275467" name="公式" r:id="rId5" imgW="660400" imgH="2286000" progId="Equation.3">
              <p:embed/>
            </p:oleObj>
          </a:graphicData>
        </a:graphic>
      </p:graphicFrame>
      <p:graphicFrame>
        <p:nvGraphicFramePr>
          <p:cNvPr id="275468" name="Object 12"/>
          <p:cNvGraphicFramePr>
            <a:graphicFrameLocks noChangeAspect="1"/>
          </p:cNvGraphicFramePr>
          <p:nvPr/>
        </p:nvGraphicFramePr>
        <p:xfrm>
          <a:off x="2581275" y="2508250"/>
          <a:ext cx="876300" cy="4070350"/>
        </p:xfrm>
        <a:graphic>
          <a:graphicData uri="http://schemas.openxmlformats.org/presentationml/2006/ole">
            <p:oleObj spid="_x0000_s275468" name="公式" r:id="rId6" imgW="584200" imgH="2794000" progId="Equation.3">
              <p:embed/>
            </p:oleObj>
          </a:graphicData>
        </a:graphic>
      </p:graphicFrame>
      <p:graphicFrame>
        <p:nvGraphicFramePr>
          <p:cNvPr id="275469" name="Object 13"/>
          <p:cNvGraphicFramePr>
            <a:graphicFrameLocks noChangeAspect="1"/>
          </p:cNvGraphicFramePr>
          <p:nvPr/>
        </p:nvGraphicFramePr>
        <p:xfrm>
          <a:off x="3516313" y="2508250"/>
          <a:ext cx="768350" cy="4070350"/>
        </p:xfrm>
        <a:graphic>
          <a:graphicData uri="http://schemas.openxmlformats.org/presentationml/2006/ole">
            <p:oleObj spid="_x0000_s275469" name="公式" r:id="rId7" imgW="406400" imgH="3048000" progId="Equation.3">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91874"/>
                                        </p:tgtEl>
                                        <p:attrNameLst>
                                          <p:attrName>style.visibility</p:attrName>
                                        </p:attrNameLst>
                                      </p:cBhvr>
                                      <p:to>
                                        <p:strVal val="visible"/>
                                      </p:to>
                                    </p:set>
                                    <p:animEffect transition="in" filter="strips(downRight)">
                                      <p:cBhvr>
                                        <p:cTn id="7" dur="500"/>
                                        <p:tgtEl>
                                          <p:spTgt spid="591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1876"/>
                                        </p:tgtEl>
                                        <p:attrNameLst>
                                          <p:attrName>style.visibility</p:attrName>
                                        </p:attrNameLst>
                                      </p:cBhvr>
                                      <p:to>
                                        <p:strVal val="visible"/>
                                      </p:to>
                                    </p:set>
                                    <p:animEffect transition="in" filter="strips(downRight)">
                                      <p:cBhvr>
                                        <p:cTn id="12" dur="500"/>
                                        <p:tgtEl>
                                          <p:spTgt spid="591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1878"/>
                                        </p:tgtEl>
                                        <p:attrNameLst>
                                          <p:attrName>style.visibility</p:attrName>
                                        </p:attrNameLst>
                                      </p:cBhvr>
                                      <p:to>
                                        <p:strVal val="visible"/>
                                      </p:to>
                                    </p:set>
                                    <p:animEffect transition="in" filter="strips(downRight)">
                                      <p:cBhvr>
                                        <p:cTn id="17" dur="500"/>
                                        <p:tgtEl>
                                          <p:spTgt spid="591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animBg="1" autoUpdateAnimBg="0"/>
      <p:bldP spid="591876" grpId="0" animBg="1" autoUpdateAnimBg="0"/>
      <p:bldP spid="59187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273050" y="1293813"/>
            <a:ext cx="9144000" cy="720725"/>
            <a:chOff x="211" y="2871"/>
            <a:chExt cx="5760" cy="454"/>
          </a:xfrm>
        </p:grpSpPr>
        <p:graphicFrame>
          <p:nvGraphicFramePr>
            <p:cNvPr id="212995" name="Object 3"/>
            <p:cNvGraphicFramePr>
              <a:graphicFrameLocks noChangeAspect="1"/>
            </p:cNvGraphicFramePr>
            <p:nvPr/>
          </p:nvGraphicFramePr>
          <p:xfrm>
            <a:off x="2329" y="2871"/>
            <a:ext cx="412" cy="454"/>
          </p:xfrm>
          <a:graphic>
            <a:graphicData uri="http://schemas.openxmlformats.org/presentationml/2006/ole">
              <p:oleObj spid="_x0000_s212995" name="公式" r:id="rId3" imgW="368140" imgH="406224" progId="Equation.3">
                <p:embed/>
              </p:oleObj>
            </a:graphicData>
          </a:graphic>
        </p:graphicFrame>
        <p:sp>
          <p:nvSpPr>
            <p:cNvPr id="212996" name="Rectangle 11"/>
            <p:cNvSpPr>
              <a:spLocks noChangeArrowheads="1"/>
            </p:cNvSpPr>
            <p:nvPr/>
          </p:nvSpPr>
          <p:spPr bwMode="auto">
            <a:xfrm>
              <a:off x="211" y="2981"/>
              <a:ext cx="5760" cy="344"/>
            </a:xfrm>
            <a:prstGeom prst="rect">
              <a:avLst/>
            </a:prstGeom>
            <a:noFill/>
            <a:ln w="9525">
              <a:noFill/>
              <a:miter lim="800000"/>
              <a:headEnd/>
              <a:tailEnd/>
            </a:ln>
          </p:spPr>
          <p:txBody>
            <a:bodyPr lIns="92073" tIns="46036" rIns="92073" bIns="46036"/>
            <a:lstStyle/>
            <a:p>
              <a:pPr defTabSz="915988" eaLnBrk="0" hangingPunct="0"/>
              <a:r>
                <a:rPr lang="en-US" altLang="zh-CN" sz="2200" b="1">
                  <a:ea typeface="宋体" charset="-122"/>
                </a:rPr>
                <a:t> </a:t>
              </a:r>
              <a:r>
                <a:rPr lang="zh-CN" altLang="en-US" sz="2400"/>
                <a:t>（</a:t>
              </a:r>
              <a:r>
                <a:rPr lang="en-US" altLang="zh-CN" sz="2400"/>
                <a:t>1</a:t>
              </a:r>
              <a:r>
                <a:rPr lang="zh-CN" altLang="en-US" sz="2400"/>
                <a:t>）</a:t>
              </a:r>
              <a:r>
                <a:rPr lang="en-US" altLang="zh-CN" sz="2400"/>
                <a:t>suppose that </a:t>
              </a:r>
              <a:r>
                <a:rPr lang="zh-CN" altLang="en-US" sz="2400"/>
                <a:t> </a:t>
              </a:r>
              <a:r>
                <a:rPr lang="en-US" altLang="zh-CN" sz="2200" b="1" i="1">
                  <a:ea typeface="宋体" charset="-122"/>
                </a:rPr>
                <a:t>f </a:t>
              </a:r>
              <a:r>
                <a:rPr lang="en-US" altLang="zh-CN" sz="2200" b="1">
                  <a:ea typeface="宋体" charset="-122"/>
                </a:rPr>
                <a:t>(</a:t>
              </a:r>
              <a:r>
                <a:rPr lang="en-US" altLang="zh-CN" sz="2200" b="1" i="1">
                  <a:ea typeface="宋体" charset="-122"/>
                </a:rPr>
                <a:t>x</a:t>
              </a:r>
              <a:r>
                <a:rPr lang="en-US" altLang="zh-CN" sz="2200" b="1">
                  <a:ea typeface="宋体" charset="-122"/>
                </a:rPr>
                <a:t>)</a:t>
              </a:r>
              <a:r>
                <a:rPr lang="en-US" altLang="zh-CN" sz="2400"/>
                <a:t> is</a:t>
              </a:r>
              <a:r>
                <a:rPr lang="zh-CN" altLang="en-US" sz="2400"/>
                <a:t>            </a:t>
              </a:r>
              <a:r>
                <a:rPr lang="en-US" altLang="zh-CN" sz="2200" b="1">
                  <a:ea typeface="宋体" charset="-122"/>
                </a:rPr>
                <a:t>, sin </a:t>
              </a:r>
              <a:r>
                <a:rPr lang="en-US" altLang="zh-CN" sz="2200" b="1" i="1">
                  <a:ea typeface="宋体" charset="-122"/>
                </a:rPr>
                <a:t>x</a:t>
              </a:r>
              <a:r>
                <a:rPr lang="en-US" altLang="zh-CN" sz="2200" b="1" baseline="30000">
                  <a:ea typeface="宋体" charset="-122"/>
                </a:rPr>
                <a:t>2 </a:t>
              </a:r>
              <a:r>
                <a:rPr lang="zh-CN" altLang="en-US" sz="2200" b="1">
                  <a:ea typeface="宋体" charset="-122"/>
                </a:rPr>
                <a:t>，</a:t>
              </a:r>
              <a:r>
                <a:rPr lang="en-US" altLang="zh-CN" sz="2400"/>
                <a:t> We can not find out the elementary function of original function</a:t>
              </a:r>
              <a:endParaRPr lang="zh-CN" altLang="en-US" sz="2200" b="1">
                <a:ea typeface="宋体" charset="-122"/>
              </a:endParaRPr>
            </a:p>
          </p:txBody>
        </p:sp>
      </p:grpSp>
      <p:sp>
        <p:nvSpPr>
          <p:cNvPr id="212997" name="矩形 7"/>
          <p:cNvSpPr>
            <a:spLocks noChangeArrowheads="1"/>
          </p:cNvSpPr>
          <p:nvPr/>
        </p:nvSpPr>
        <p:spPr bwMode="auto">
          <a:xfrm>
            <a:off x="279400" y="2759075"/>
            <a:ext cx="8893175" cy="831850"/>
          </a:xfrm>
          <a:prstGeom prst="rect">
            <a:avLst/>
          </a:prstGeom>
          <a:noFill/>
          <a:ln w="9525">
            <a:noFill/>
            <a:miter lim="800000"/>
            <a:headEnd/>
            <a:tailEnd/>
          </a:ln>
        </p:spPr>
        <p:txBody>
          <a:bodyPr>
            <a:spAutoFit/>
          </a:bodyPr>
          <a:lstStyle/>
          <a:p>
            <a:r>
              <a:rPr lang="zh-CN" altLang="en-US" sz="2400"/>
              <a:t>（</a:t>
            </a:r>
            <a:r>
              <a:rPr lang="en-US" altLang="zh-CN" sz="2400"/>
              <a:t>2</a:t>
            </a:r>
            <a:r>
              <a:rPr lang="zh-CN" altLang="en-US" sz="2400"/>
              <a:t>） </a:t>
            </a:r>
            <a:r>
              <a:rPr lang="en-US" altLang="zh-CN" sz="2400"/>
              <a:t>When </a:t>
            </a:r>
            <a:r>
              <a:rPr lang="zh-CN" altLang="en-US" sz="2400"/>
              <a:t> </a:t>
            </a:r>
            <a:r>
              <a:rPr lang="en-US" altLang="zh-CN" sz="2200" b="1" i="1">
                <a:ea typeface="宋体" charset="-122"/>
              </a:rPr>
              <a:t>f </a:t>
            </a:r>
            <a:r>
              <a:rPr lang="en-US" altLang="zh-CN" sz="2200" b="1">
                <a:ea typeface="宋体" charset="-122"/>
              </a:rPr>
              <a:t>(</a:t>
            </a:r>
            <a:r>
              <a:rPr lang="en-US" altLang="zh-CN" sz="2200" b="1" i="1">
                <a:ea typeface="宋体" charset="-122"/>
              </a:rPr>
              <a:t>x</a:t>
            </a:r>
            <a:r>
              <a:rPr lang="en-US" altLang="zh-CN" sz="2200" b="1">
                <a:ea typeface="宋体" charset="-122"/>
              </a:rPr>
              <a:t>)</a:t>
            </a:r>
            <a:r>
              <a:rPr lang="en-US" altLang="zh-CN" sz="2400"/>
              <a:t> is based on an numerical measurements to calculate</a:t>
            </a:r>
          </a:p>
          <a:p>
            <a:r>
              <a:rPr lang="en-US" altLang="zh-CN" sz="2400"/>
              <a:t> a sheet of data, we can not use Newton—Leibniz formula directly. </a:t>
            </a:r>
            <a:endParaRPr lang="zh-CN" altLang="zh-CN" sz="2400"/>
          </a:p>
        </p:txBody>
      </p:sp>
      <p:sp>
        <p:nvSpPr>
          <p:cNvPr id="212998" name="矩形 9"/>
          <p:cNvSpPr>
            <a:spLocks noChangeArrowheads="1"/>
          </p:cNvSpPr>
          <p:nvPr/>
        </p:nvSpPr>
        <p:spPr bwMode="auto">
          <a:xfrm>
            <a:off x="428625" y="4076700"/>
            <a:ext cx="8218488" cy="1200150"/>
          </a:xfrm>
          <a:prstGeom prst="rect">
            <a:avLst/>
          </a:prstGeom>
          <a:noFill/>
          <a:ln w="9525">
            <a:noFill/>
            <a:miter lim="800000"/>
            <a:headEnd/>
            <a:tailEnd/>
          </a:ln>
        </p:spPr>
        <p:txBody>
          <a:bodyPr>
            <a:spAutoFit/>
          </a:bodyPr>
          <a:lstStyle/>
          <a:p>
            <a:r>
              <a:rPr lang="zh-CN" altLang="en-US" sz="2400"/>
              <a:t>（</a:t>
            </a:r>
            <a:r>
              <a:rPr lang="en-US" altLang="zh-CN" sz="2400"/>
              <a:t>3</a:t>
            </a:r>
            <a:r>
              <a:rPr lang="zh-CN" altLang="en-US" sz="2400"/>
              <a:t>） </a:t>
            </a:r>
            <a:r>
              <a:rPr lang="en-US" altLang="zh-CN" sz="2400"/>
              <a:t>When the structure of  </a:t>
            </a:r>
            <a:r>
              <a:rPr lang="en-US" altLang="zh-CN" sz="2400" b="1" i="1">
                <a:ea typeface="宋体" charset="-122"/>
              </a:rPr>
              <a:t>f </a:t>
            </a:r>
            <a:r>
              <a:rPr lang="en-US" altLang="zh-CN" sz="2400" b="1">
                <a:ea typeface="宋体" charset="-122"/>
              </a:rPr>
              <a:t>(</a:t>
            </a:r>
            <a:r>
              <a:rPr lang="en-US" altLang="zh-CN" sz="2400" b="1" i="1">
                <a:ea typeface="宋体" charset="-122"/>
              </a:rPr>
              <a:t>x</a:t>
            </a:r>
            <a:r>
              <a:rPr lang="en-US" altLang="zh-CN" sz="2400" b="1">
                <a:ea typeface="宋体" charset="-122"/>
              </a:rPr>
              <a:t>)</a:t>
            </a:r>
            <a:r>
              <a:rPr lang="en-US" altLang="zh-CN" sz="2400"/>
              <a:t> is complicated, we would find that it’s difficult to work out original function. At that time, it’s necessary to study integral numerical problem. </a:t>
            </a:r>
            <a:endParaRPr lang="zh-CN"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2898" name="Object 2"/>
          <p:cNvGraphicFramePr>
            <a:graphicFrameLocks noChangeAspect="1"/>
          </p:cNvGraphicFramePr>
          <p:nvPr/>
        </p:nvGraphicFramePr>
        <p:xfrm>
          <a:off x="673100" y="814388"/>
          <a:ext cx="446088" cy="525462"/>
        </p:xfrm>
        <a:graphic>
          <a:graphicData uri="http://schemas.openxmlformats.org/presentationml/2006/ole">
            <p:oleObj spid="_x0000_s276482" name="Equation" r:id="rId3" imgW="203112" imgH="241195" progId="Equation.3">
              <p:embed/>
            </p:oleObj>
          </a:graphicData>
        </a:graphic>
      </p:graphicFrame>
      <p:graphicFrame>
        <p:nvGraphicFramePr>
          <p:cNvPr id="592899" name="Object 3"/>
          <p:cNvGraphicFramePr>
            <a:graphicFrameLocks noChangeAspect="1"/>
          </p:cNvGraphicFramePr>
          <p:nvPr/>
        </p:nvGraphicFramePr>
        <p:xfrm>
          <a:off x="1066800" y="609600"/>
          <a:ext cx="4310063" cy="946150"/>
        </p:xfrm>
        <a:graphic>
          <a:graphicData uri="http://schemas.openxmlformats.org/presentationml/2006/ole">
            <p:oleObj spid="_x0000_s276483" name="Equation" r:id="rId4" imgW="1955800" imgH="431800" progId="Equation.3">
              <p:embed/>
            </p:oleObj>
          </a:graphicData>
        </a:graphic>
      </p:graphicFrame>
      <p:sp>
        <p:nvSpPr>
          <p:cNvPr id="592900" name="Text Box 4"/>
          <p:cNvSpPr txBox="1">
            <a:spLocks noChangeArrowheads="1"/>
          </p:cNvSpPr>
          <p:nvPr/>
        </p:nvSpPr>
        <p:spPr bwMode="auto">
          <a:xfrm>
            <a:off x="288925" y="228600"/>
            <a:ext cx="8918575" cy="587375"/>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sz="1600" dirty="0">
                <a:latin typeface="+mn-lt"/>
              </a:rPr>
              <a:t>According to compound Trapezoid </a:t>
            </a:r>
            <a:r>
              <a:rPr lang="en-US" altLang="zh-CN" sz="1600" dirty="0">
                <a:latin typeface="+mn-lt"/>
              </a:rPr>
              <a:t>formula</a:t>
            </a:r>
            <a:r>
              <a:rPr lang="en-US" altLang="zh-CN" sz="1600" dirty="0">
                <a:latin typeface="+mn-lt"/>
              </a:rPr>
              <a:t>, compound Simpson formula and compound Cotes formula</a:t>
            </a:r>
            <a:endParaRPr lang="zh-CN" altLang="zh-CN" sz="1600" dirty="0">
              <a:latin typeface="+mn-lt"/>
            </a:endParaRPr>
          </a:p>
          <a:p>
            <a:pPr>
              <a:defRPr/>
            </a:pPr>
            <a:r>
              <a:rPr lang="en-US" altLang="zh-CN" sz="1600" dirty="0">
                <a:latin typeface="+mn-lt"/>
              </a:rPr>
              <a:t> </a:t>
            </a:r>
            <a:endParaRPr lang="zh-CN" altLang="en-US" sz="1600" dirty="0">
              <a:latin typeface="+mn-lt"/>
            </a:endParaRPr>
          </a:p>
        </p:txBody>
      </p:sp>
      <p:graphicFrame>
        <p:nvGraphicFramePr>
          <p:cNvPr id="592901" name="Object 5"/>
          <p:cNvGraphicFramePr>
            <a:graphicFrameLocks noChangeAspect="1"/>
          </p:cNvGraphicFramePr>
          <p:nvPr/>
        </p:nvGraphicFramePr>
        <p:xfrm>
          <a:off x="5410200" y="838200"/>
          <a:ext cx="1958975" cy="387350"/>
        </p:xfrm>
        <a:graphic>
          <a:graphicData uri="http://schemas.openxmlformats.org/presentationml/2006/ole">
            <p:oleObj spid="_x0000_s276485" name="Equation" r:id="rId5" imgW="888614" imgH="177723" progId="Equation.3">
              <p:embed/>
            </p:oleObj>
          </a:graphicData>
        </a:graphic>
      </p:graphicFrame>
      <p:graphicFrame>
        <p:nvGraphicFramePr>
          <p:cNvPr id="592902" name="Object 6"/>
          <p:cNvGraphicFramePr>
            <a:graphicFrameLocks noChangeAspect="1"/>
          </p:cNvGraphicFramePr>
          <p:nvPr/>
        </p:nvGraphicFramePr>
        <p:xfrm>
          <a:off x="608013" y="1633538"/>
          <a:ext cx="447675" cy="500062"/>
        </p:xfrm>
        <a:graphic>
          <a:graphicData uri="http://schemas.openxmlformats.org/presentationml/2006/ole">
            <p:oleObj spid="_x0000_s276486" name="Equation" r:id="rId6" imgW="203112" imgH="228501" progId="Equation.3">
              <p:embed/>
            </p:oleObj>
          </a:graphicData>
        </a:graphic>
      </p:graphicFrame>
      <p:graphicFrame>
        <p:nvGraphicFramePr>
          <p:cNvPr id="592903" name="Object 7"/>
          <p:cNvGraphicFramePr>
            <a:graphicFrameLocks noChangeAspect="1"/>
          </p:cNvGraphicFramePr>
          <p:nvPr/>
        </p:nvGraphicFramePr>
        <p:xfrm>
          <a:off x="998538" y="1447800"/>
          <a:ext cx="6130925" cy="944563"/>
        </p:xfrm>
        <a:graphic>
          <a:graphicData uri="http://schemas.openxmlformats.org/presentationml/2006/ole">
            <p:oleObj spid="_x0000_s276487" name="Equation" r:id="rId7" imgW="2870200" imgH="444500" progId="Equation.3">
              <p:embed/>
            </p:oleObj>
          </a:graphicData>
        </a:graphic>
      </p:graphicFrame>
      <p:graphicFrame>
        <p:nvGraphicFramePr>
          <p:cNvPr id="592904" name="Object 8"/>
          <p:cNvGraphicFramePr>
            <a:graphicFrameLocks noChangeAspect="1"/>
          </p:cNvGraphicFramePr>
          <p:nvPr/>
        </p:nvGraphicFramePr>
        <p:xfrm>
          <a:off x="990600" y="2286000"/>
          <a:ext cx="1958975" cy="387350"/>
        </p:xfrm>
        <a:graphic>
          <a:graphicData uri="http://schemas.openxmlformats.org/presentationml/2006/ole">
            <p:oleObj spid="_x0000_s276488" name="Equation" r:id="rId8" imgW="888614" imgH="177723" progId="Equation.3">
              <p:embed/>
            </p:oleObj>
          </a:graphicData>
        </a:graphic>
      </p:graphicFrame>
      <p:graphicFrame>
        <p:nvGraphicFramePr>
          <p:cNvPr id="592905" name="Object 9"/>
          <p:cNvGraphicFramePr>
            <a:graphicFrameLocks noChangeAspect="1"/>
          </p:cNvGraphicFramePr>
          <p:nvPr/>
        </p:nvGraphicFramePr>
        <p:xfrm>
          <a:off x="0" y="2743200"/>
          <a:ext cx="442913" cy="501650"/>
        </p:xfrm>
        <a:graphic>
          <a:graphicData uri="http://schemas.openxmlformats.org/presentationml/2006/ole">
            <p:oleObj spid="_x0000_s276489" name="Equation" r:id="rId9" imgW="203112" imgH="228501" progId="Equation.3">
              <p:embed/>
            </p:oleObj>
          </a:graphicData>
        </a:graphic>
      </p:graphicFrame>
      <p:graphicFrame>
        <p:nvGraphicFramePr>
          <p:cNvPr id="592906" name="Object 10"/>
          <p:cNvGraphicFramePr>
            <a:graphicFrameLocks noChangeAspect="1"/>
          </p:cNvGraphicFramePr>
          <p:nvPr/>
        </p:nvGraphicFramePr>
        <p:xfrm>
          <a:off x="381000" y="2590800"/>
          <a:ext cx="8763000" cy="792163"/>
        </p:xfrm>
        <a:graphic>
          <a:graphicData uri="http://schemas.openxmlformats.org/presentationml/2006/ole">
            <p:oleObj spid="_x0000_s276490" name="Equation" r:id="rId10" imgW="4889500" imgH="444500" progId="Equation.3">
              <p:embed/>
            </p:oleObj>
          </a:graphicData>
        </a:graphic>
      </p:graphicFrame>
      <p:graphicFrame>
        <p:nvGraphicFramePr>
          <p:cNvPr id="592907" name="Object 11"/>
          <p:cNvGraphicFramePr>
            <a:graphicFrameLocks noChangeAspect="1"/>
          </p:cNvGraphicFramePr>
          <p:nvPr/>
        </p:nvGraphicFramePr>
        <p:xfrm>
          <a:off x="914400" y="3352800"/>
          <a:ext cx="1958975" cy="387350"/>
        </p:xfrm>
        <a:graphic>
          <a:graphicData uri="http://schemas.openxmlformats.org/presentationml/2006/ole">
            <p:oleObj spid="_x0000_s276491" name="Equation" r:id="rId11" imgW="888614" imgH="177723" progId="Equation.3">
              <p:embed/>
            </p:oleObj>
          </a:graphicData>
        </a:graphic>
      </p:graphicFrame>
      <p:graphicFrame>
        <p:nvGraphicFramePr>
          <p:cNvPr id="592910" name="Object 12"/>
          <p:cNvGraphicFramePr>
            <a:graphicFrameLocks noChangeAspect="1"/>
          </p:cNvGraphicFramePr>
          <p:nvPr/>
        </p:nvGraphicFramePr>
        <p:xfrm>
          <a:off x="5832475" y="4083050"/>
          <a:ext cx="446088" cy="500063"/>
        </p:xfrm>
        <a:graphic>
          <a:graphicData uri="http://schemas.openxmlformats.org/presentationml/2006/ole">
            <p:oleObj spid="_x0000_s276492" name="Equation" r:id="rId12" imgW="203112" imgH="228501" progId="Equation.3">
              <p:embed/>
            </p:oleObj>
          </a:graphicData>
        </a:graphic>
      </p:graphicFrame>
      <p:graphicFrame>
        <p:nvGraphicFramePr>
          <p:cNvPr id="592911" name="Object 13"/>
          <p:cNvGraphicFramePr>
            <a:graphicFrameLocks noChangeAspect="1"/>
          </p:cNvGraphicFramePr>
          <p:nvPr/>
        </p:nvGraphicFramePr>
        <p:xfrm>
          <a:off x="6278563" y="4167188"/>
          <a:ext cx="1958975" cy="387350"/>
        </p:xfrm>
        <a:graphic>
          <a:graphicData uri="http://schemas.openxmlformats.org/presentationml/2006/ole">
            <p:oleObj spid="_x0000_s276493" name="Equation" r:id="rId13" imgW="888614" imgH="177723" progId="Equation.3">
              <p:embed/>
            </p:oleObj>
          </a:graphicData>
        </a:graphic>
      </p:graphicFrame>
      <p:sp>
        <p:nvSpPr>
          <p:cNvPr id="592914" name="Text Box 18"/>
          <p:cNvSpPr txBox="1">
            <a:spLocks noChangeArrowheads="1"/>
          </p:cNvSpPr>
          <p:nvPr/>
        </p:nvSpPr>
        <p:spPr bwMode="auto">
          <a:xfrm>
            <a:off x="366713" y="5011738"/>
            <a:ext cx="2636837" cy="711200"/>
          </a:xfrm>
          <a:prstGeom prst="rect">
            <a:avLst/>
          </a:prstGeom>
          <a:noFill/>
          <a:ln w="9525">
            <a:noFill/>
            <a:miter lim="800000"/>
            <a:headEnd/>
            <a:tailEnd/>
          </a:ln>
        </p:spPr>
        <p:txBody>
          <a:bodyPr lIns="90000" tIns="46800" rIns="90000" bIns="46800">
            <a:spAutoFit/>
          </a:bodyPr>
          <a:lstStyle/>
          <a:p>
            <a:r>
              <a:rPr lang="en-US" altLang="zh-CN" sz="2000"/>
              <a:t>the accurate value of original integration:</a:t>
            </a:r>
            <a:endParaRPr lang="zh-CN" altLang="zh-CN" sz="2000"/>
          </a:p>
        </p:txBody>
      </p:sp>
      <p:graphicFrame>
        <p:nvGraphicFramePr>
          <p:cNvPr id="592915" name="Object 15"/>
          <p:cNvGraphicFramePr>
            <a:graphicFrameLocks noChangeAspect="1"/>
          </p:cNvGraphicFramePr>
          <p:nvPr/>
        </p:nvGraphicFramePr>
        <p:xfrm>
          <a:off x="3200400" y="5181600"/>
          <a:ext cx="2011363" cy="860425"/>
        </p:xfrm>
        <a:graphic>
          <a:graphicData uri="http://schemas.openxmlformats.org/presentationml/2006/ole">
            <p:oleObj spid="_x0000_s276495" name="Equation" r:id="rId14" imgW="914400" imgH="393700" progId="Equation.3">
              <p:embed/>
            </p:oleObj>
          </a:graphicData>
        </a:graphic>
      </p:graphicFrame>
      <p:graphicFrame>
        <p:nvGraphicFramePr>
          <p:cNvPr id="592916" name="Object 16"/>
          <p:cNvGraphicFramePr>
            <a:graphicFrameLocks noChangeAspect="1"/>
          </p:cNvGraphicFramePr>
          <p:nvPr/>
        </p:nvGraphicFramePr>
        <p:xfrm>
          <a:off x="5299075" y="5403850"/>
          <a:ext cx="3135313" cy="387350"/>
        </p:xfrm>
        <a:graphic>
          <a:graphicData uri="http://schemas.openxmlformats.org/presentationml/2006/ole">
            <p:oleObj spid="_x0000_s276496" name="Equation" r:id="rId15" imgW="1421783" imgH="177723" progId="Equation.3">
              <p:embed/>
            </p:oleObj>
          </a:graphicData>
        </a:graphic>
      </p:graphicFrame>
      <p:sp>
        <p:nvSpPr>
          <p:cNvPr id="592917" name="Line 21"/>
          <p:cNvSpPr>
            <a:spLocks noChangeShapeType="1"/>
          </p:cNvSpPr>
          <p:nvPr/>
        </p:nvSpPr>
        <p:spPr bwMode="auto">
          <a:xfrm>
            <a:off x="7239000" y="3200400"/>
            <a:ext cx="0" cy="2819400"/>
          </a:xfrm>
          <a:prstGeom prst="line">
            <a:avLst/>
          </a:prstGeom>
          <a:noFill/>
          <a:ln w="38100">
            <a:solidFill>
              <a:srgbClr val="FFFF00"/>
            </a:solidFill>
            <a:round/>
            <a:headEnd/>
            <a:tailEnd/>
          </a:ln>
        </p:spPr>
        <p:txBody>
          <a:bodyPr lIns="90000" tIns="46800" rIns="90000" bIns="46800" anchor="ctr">
            <a:spAutoFit/>
          </a:bodyPr>
          <a:lstStyle/>
          <a:p>
            <a:endParaRPr lang="zh-CN" altLang="en-US"/>
          </a:p>
        </p:txBody>
      </p:sp>
      <p:sp>
        <p:nvSpPr>
          <p:cNvPr id="592918" name="Text Box 22"/>
          <p:cNvSpPr txBox="1">
            <a:spLocks noChangeArrowheads="1"/>
          </p:cNvSpPr>
          <p:nvPr/>
        </p:nvSpPr>
        <p:spPr bwMode="auto">
          <a:xfrm>
            <a:off x="3140075" y="4692650"/>
            <a:ext cx="2584450" cy="463550"/>
          </a:xfrm>
          <a:prstGeom prst="rect">
            <a:avLst/>
          </a:prstGeom>
          <a:solidFill>
            <a:srgbClr val="FFFF00"/>
          </a:solidFill>
          <a:ln>
            <a:noFill/>
          </a:ln>
          <a:effectLst/>
          <a:extLst>
            <a:ext uri="{91240B29-F687-4F45-9708-019B960494DF}"/>
            <a:ext uri="{AF507438-7753-43E0-B8FC-AC1667EBCBE1}"/>
          </a:extLst>
        </p:spPr>
        <p:txBody>
          <a:bodyPr lIns="90000" tIns="46800" rIns="90000" bIns="46800">
            <a:spAutoFit/>
          </a:bodyPr>
          <a:lstStyle/>
          <a:p>
            <a:pPr>
              <a:defRPr/>
            </a:pPr>
            <a:r>
              <a:rPr lang="en-US" altLang="zh-CN" sz="2400" dirty="0">
                <a:solidFill>
                  <a:schemeClr val="tx2"/>
                </a:solidFill>
                <a:latin typeface="+mn-lt"/>
              </a:rPr>
              <a:t>Highest precision</a:t>
            </a:r>
            <a:endParaRPr lang="zh-CN" altLang="en-US" sz="2400" dirty="0">
              <a:solidFill>
                <a:schemeClr val="tx2"/>
              </a:solidFill>
              <a:latin typeface="+mn-lt"/>
            </a:endParaRPr>
          </a:p>
        </p:txBody>
      </p:sp>
      <p:sp>
        <p:nvSpPr>
          <p:cNvPr id="592919" name="Text Box 23"/>
          <p:cNvSpPr txBox="1">
            <a:spLocks noChangeArrowheads="1"/>
          </p:cNvSpPr>
          <p:nvPr/>
        </p:nvSpPr>
        <p:spPr bwMode="auto">
          <a:xfrm>
            <a:off x="3125788" y="4083050"/>
            <a:ext cx="2454275" cy="463550"/>
          </a:xfrm>
          <a:prstGeom prst="rect">
            <a:avLst/>
          </a:prstGeom>
          <a:solidFill>
            <a:srgbClr val="FFFF00"/>
          </a:solidFill>
          <a:ln>
            <a:noFill/>
          </a:ln>
          <a:effectLst/>
          <a:extLst>
            <a:ext uri="{91240B29-F687-4F45-9708-019B960494DF}"/>
            <a:ext uri="{AF507438-7753-43E0-B8FC-AC1667EBCBE1}"/>
          </a:extLst>
        </p:spPr>
        <p:txBody>
          <a:bodyPr lIns="90000" tIns="46800" rIns="90000" bIns="46800">
            <a:spAutoFit/>
          </a:bodyPr>
          <a:lstStyle/>
          <a:p>
            <a:pPr>
              <a:defRPr/>
            </a:pPr>
            <a:r>
              <a:rPr lang="en-US" altLang="zh-CN" sz="2400" dirty="0">
                <a:solidFill>
                  <a:schemeClr val="tx2"/>
                </a:solidFill>
                <a:latin typeface="+mn-lt"/>
              </a:rPr>
              <a:t>Middle precision</a:t>
            </a:r>
            <a:endParaRPr lang="zh-CN" altLang="en-US" sz="2400" dirty="0">
              <a:solidFill>
                <a:schemeClr val="tx2"/>
              </a:solidFill>
              <a:latin typeface="+mn-lt"/>
            </a:endParaRPr>
          </a:p>
        </p:txBody>
      </p:sp>
      <p:sp>
        <p:nvSpPr>
          <p:cNvPr id="592920" name="Text Box 24"/>
          <p:cNvSpPr txBox="1">
            <a:spLocks noChangeArrowheads="1"/>
          </p:cNvSpPr>
          <p:nvPr/>
        </p:nvSpPr>
        <p:spPr bwMode="auto">
          <a:xfrm>
            <a:off x="3140075" y="3473450"/>
            <a:ext cx="2290763" cy="463550"/>
          </a:xfrm>
          <a:prstGeom prst="rect">
            <a:avLst/>
          </a:prstGeom>
          <a:solidFill>
            <a:srgbClr val="FFFF00"/>
          </a:solidFill>
          <a:ln>
            <a:noFill/>
          </a:ln>
          <a:effectLst/>
          <a:extLst>
            <a:ext uri="{91240B29-F687-4F45-9708-019B960494DF}"/>
            <a:ext uri="{AF507438-7753-43E0-B8FC-AC1667EBCBE1}"/>
          </a:extLst>
        </p:spPr>
        <p:txBody>
          <a:bodyPr wrap="none" lIns="90000" tIns="46800" rIns="90000" bIns="46800">
            <a:spAutoFit/>
          </a:bodyPr>
          <a:lstStyle/>
          <a:p>
            <a:pPr>
              <a:defRPr/>
            </a:pPr>
            <a:r>
              <a:rPr lang="en-US" altLang="zh-CN" sz="2400" dirty="0">
                <a:solidFill>
                  <a:schemeClr val="tx2"/>
                </a:solidFill>
                <a:latin typeface="+mn-lt"/>
              </a:rPr>
              <a:t>Lowest precision</a:t>
            </a:r>
            <a:endParaRPr lang="zh-CN" altLang="en-US" sz="2400" dirty="0">
              <a:solidFill>
                <a:schemeClr val="tx2"/>
              </a:solidFill>
              <a:latin typeface="+mn-lt"/>
            </a:endParaRPr>
          </a:p>
        </p:txBody>
      </p:sp>
      <p:sp>
        <p:nvSpPr>
          <p:cNvPr id="592921" name="Text Box 25"/>
          <p:cNvSpPr txBox="1">
            <a:spLocks noChangeArrowheads="1"/>
          </p:cNvSpPr>
          <p:nvPr/>
        </p:nvSpPr>
        <p:spPr bwMode="auto">
          <a:xfrm>
            <a:off x="611188" y="3771900"/>
            <a:ext cx="2392362" cy="495300"/>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defRPr/>
            </a:pPr>
            <a:r>
              <a:rPr lang="en-US" altLang="zh-CN" sz="2600" b="1" dirty="0">
                <a:solidFill>
                  <a:schemeClr val="tx2"/>
                </a:solidFill>
                <a:latin typeface="楷体_GB2312" pitchFamily="49" charset="-122"/>
              </a:rPr>
              <a:t>  </a:t>
            </a:r>
            <a:r>
              <a:rPr lang="en-US" altLang="zh-CN" sz="2000" dirty="0"/>
              <a:t>compare</a:t>
            </a:r>
            <a:r>
              <a:rPr lang="en-US" altLang="zh-CN" sz="2600" dirty="0">
                <a:solidFill>
                  <a:schemeClr val="tx2"/>
                </a:solidFill>
                <a:latin typeface="+mn-lt"/>
              </a:rPr>
              <a:t>  </a:t>
            </a:r>
            <a:r>
              <a:rPr lang="en-US" altLang="zh-CN" sz="2000" dirty="0"/>
              <a:t>results :</a:t>
            </a:r>
            <a:endParaRPr lang="zh-CN" altLang="en-US" sz="2000" dirty="0"/>
          </a:p>
        </p:txBody>
      </p:sp>
      <p:sp>
        <p:nvSpPr>
          <p:cNvPr id="592922" name="Text Box 26"/>
          <p:cNvSpPr txBox="1">
            <a:spLocks noChangeArrowheads="1"/>
          </p:cNvSpPr>
          <p:nvPr/>
        </p:nvSpPr>
        <p:spPr bwMode="auto">
          <a:xfrm>
            <a:off x="457200" y="5943600"/>
            <a:ext cx="7427913" cy="495300"/>
          </a:xfrm>
          <a:prstGeom prst="rect">
            <a:avLst/>
          </a:prstGeom>
          <a:noFill/>
          <a:ln>
            <a:noFill/>
          </a:ln>
          <a:effectLst/>
          <a:extLst>
            <a:ext uri="{909E8E84-426E-40DD-AFC4-6F175D3DCCD1}"/>
            <a:ext uri="{91240B29-F687-4F45-9708-019B960494DF}"/>
            <a:ext uri="{AF507438-7753-43E0-B8FC-AC1667EBCBE1}"/>
          </a:extLst>
        </p:spPr>
        <p:txBody>
          <a:bodyPr lIns="90000" tIns="46800" rIns="90000" bIns="46800">
            <a:spAutoFit/>
          </a:bodyPr>
          <a:lstStyle/>
          <a:p>
            <a:pPr>
              <a:defRPr/>
            </a:pPr>
            <a:r>
              <a:rPr lang="en-US" altLang="zh-CN" sz="2600" dirty="0">
                <a:solidFill>
                  <a:schemeClr val="tx2"/>
                </a:solidFill>
                <a:latin typeface="+mn-lt"/>
              </a:rPr>
              <a:t>Which result has the fastest convergent rate?</a:t>
            </a:r>
            <a:endParaRPr lang="zh-CN" altLang="en-US" sz="2600" dirty="0">
              <a:solidFill>
                <a:schemeClr val="tx2"/>
              </a:solidFill>
              <a:latin typeface="+mn-lt"/>
            </a:endParaRPr>
          </a:p>
        </p:txBody>
      </p:sp>
      <p:graphicFrame>
        <p:nvGraphicFramePr>
          <p:cNvPr id="2" name="Object 23"/>
          <p:cNvGraphicFramePr>
            <a:graphicFrameLocks noChangeAspect="1"/>
          </p:cNvGraphicFramePr>
          <p:nvPr/>
        </p:nvGraphicFramePr>
        <p:xfrm>
          <a:off x="5795963" y="3436938"/>
          <a:ext cx="446087" cy="525462"/>
        </p:xfrm>
        <a:graphic>
          <a:graphicData uri="http://schemas.openxmlformats.org/presentationml/2006/ole">
            <p:oleObj spid="_x0000_s276503" name="Equation" r:id="rId16" imgW="203112" imgH="241195" progId="Equation.3">
              <p:embed/>
            </p:oleObj>
          </a:graphicData>
        </a:graphic>
      </p:graphicFrame>
      <p:graphicFrame>
        <p:nvGraphicFramePr>
          <p:cNvPr id="3" name="Object 24"/>
          <p:cNvGraphicFramePr>
            <a:graphicFrameLocks noChangeAspect="1"/>
          </p:cNvGraphicFramePr>
          <p:nvPr/>
        </p:nvGraphicFramePr>
        <p:xfrm>
          <a:off x="6183313" y="3473450"/>
          <a:ext cx="1958975" cy="387350"/>
        </p:xfrm>
        <a:graphic>
          <a:graphicData uri="http://schemas.openxmlformats.org/presentationml/2006/ole">
            <p:oleObj spid="_x0000_s276504" name="Equation" r:id="rId17" imgW="888614" imgH="177723" progId="Equation.3">
              <p:embed/>
            </p:oleObj>
          </a:graphicData>
        </a:graphic>
      </p:graphicFrame>
      <p:graphicFrame>
        <p:nvGraphicFramePr>
          <p:cNvPr id="4" name="Object 25"/>
          <p:cNvGraphicFramePr>
            <a:graphicFrameLocks noChangeAspect="1"/>
          </p:cNvGraphicFramePr>
          <p:nvPr/>
        </p:nvGraphicFramePr>
        <p:xfrm>
          <a:off x="5870575" y="4722813"/>
          <a:ext cx="442913" cy="501650"/>
        </p:xfrm>
        <a:graphic>
          <a:graphicData uri="http://schemas.openxmlformats.org/presentationml/2006/ole">
            <p:oleObj spid="_x0000_s276505" name="Equation" r:id="rId18" imgW="203112" imgH="228501" progId="Equation.3">
              <p:embed/>
            </p:oleObj>
          </a:graphicData>
        </a:graphic>
      </p:graphicFrame>
      <p:graphicFrame>
        <p:nvGraphicFramePr>
          <p:cNvPr id="5" name="Object 26"/>
          <p:cNvGraphicFramePr>
            <a:graphicFrameLocks noChangeAspect="1"/>
          </p:cNvGraphicFramePr>
          <p:nvPr/>
        </p:nvGraphicFramePr>
        <p:xfrm>
          <a:off x="6259513" y="4760913"/>
          <a:ext cx="1958975" cy="387350"/>
        </p:xfrm>
        <a:graphic>
          <a:graphicData uri="http://schemas.openxmlformats.org/presentationml/2006/ole">
            <p:oleObj spid="_x0000_s276506" name="Equation" r:id="rId19" imgW="888614" imgH="177723" progId="Equation.3">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2900"/>
                                        </p:tgtEl>
                                        <p:attrNameLst>
                                          <p:attrName>style.visibility</p:attrName>
                                        </p:attrNameLst>
                                      </p:cBhvr>
                                      <p:to>
                                        <p:strVal val="visible"/>
                                      </p:to>
                                    </p:set>
                                    <p:animEffect transition="in" filter="wipe(left)">
                                      <p:cBhvr>
                                        <p:cTn id="7" dur="500"/>
                                        <p:tgtEl>
                                          <p:spTgt spid="5929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2898"/>
                                        </p:tgtEl>
                                        <p:attrNameLst>
                                          <p:attrName>style.visibility</p:attrName>
                                        </p:attrNameLst>
                                      </p:cBhvr>
                                      <p:to>
                                        <p:strVal val="visible"/>
                                      </p:to>
                                    </p:set>
                                    <p:animEffect transition="in" filter="wipe(left)">
                                      <p:cBhvr>
                                        <p:cTn id="12" dur="500"/>
                                        <p:tgtEl>
                                          <p:spTgt spid="5928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92899"/>
                                        </p:tgtEl>
                                        <p:attrNameLst>
                                          <p:attrName>style.visibility</p:attrName>
                                        </p:attrNameLst>
                                      </p:cBhvr>
                                      <p:to>
                                        <p:strVal val="visible"/>
                                      </p:to>
                                    </p:set>
                                    <p:animEffect transition="in" filter="wipe(left)">
                                      <p:cBhvr>
                                        <p:cTn id="17" dur="500"/>
                                        <p:tgtEl>
                                          <p:spTgt spid="5928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92901"/>
                                        </p:tgtEl>
                                        <p:attrNameLst>
                                          <p:attrName>style.visibility</p:attrName>
                                        </p:attrNameLst>
                                      </p:cBhvr>
                                      <p:to>
                                        <p:strVal val="visible"/>
                                      </p:to>
                                    </p:set>
                                    <p:animEffect transition="in" filter="wipe(left)">
                                      <p:cBhvr>
                                        <p:cTn id="22" dur="500"/>
                                        <p:tgtEl>
                                          <p:spTgt spid="5929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92902"/>
                                        </p:tgtEl>
                                        <p:attrNameLst>
                                          <p:attrName>style.visibility</p:attrName>
                                        </p:attrNameLst>
                                      </p:cBhvr>
                                      <p:to>
                                        <p:strVal val="visible"/>
                                      </p:to>
                                    </p:set>
                                    <p:animEffect transition="in" filter="wipe(left)">
                                      <p:cBhvr>
                                        <p:cTn id="27" dur="500"/>
                                        <p:tgtEl>
                                          <p:spTgt spid="5929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92903"/>
                                        </p:tgtEl>
                                        <p:attrNameLst>
                                          <p:attrName>style.visibility</p:attrName>
                                        </p:attrNameLst>
                                      </p:cBhvr>
                                      <p:to>
                                        <p:strVal val="visible"/>
                                      </p:to>
                                    </p:set>
                                    <p:animEffect transition="in" filter="wipe(left)">
                                      <p:cBhvr>
                                        <p:cTn id="32" dur="500"/>
                                        <p:tgtEl>
                                          <p:spTgt spid="5929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92904"/>
                                        </p:tgtEl>
                                        <p:attrNameLst>
                                          <p:attrName>style.visibility</p:attrName>
                                        </p:attrNameLst>
                                      </p:cBhvr>
                                      <p:to>
                                        <p:strVal val="visible"/>
                                      </p:to>
                                    </p:set>
                                    <p:animEffect transition="in" filter="wipe(left)">
                                      <p:cBhvr>
                                        <p:cTn id="37" dur="500"/>
                                        <p:tgtEl>
                                          <p:spTgt spid="5929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92905"/>
                                        </p:tgtEl>
                                        <p:attrNameLst>
                                          <p:attrName>style.visibility</p:attrName>
                                        </p:attrNameLst>
                                      </p:cBhvr>
                                      <p:to>
                                        <p:strVal val="visible"/>
                                      </p:to>
                                    </p:set>
                                    <p:animEffect transition="in" filter="wipe(left)">
                                      <p:cBhvr>
                                        <p:cTn id="42" dur="500"/>
                                        <p:tgtEl>
                                          <p:spTgt spid="5929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92906"/>
                                        </p:tgtEl>
                                        <p:attrNameLst>
                                          <p:attrName>style.visibility</p:attrName>
                                        </p:attrNameLst>
                                      </p:cBhvr>
                                      <p:to>
                                        <p:strVal val="visible"/>
                                      </p:to>
                                    </p:set>
                                    <p:animEffect transition="in" filter="wipe(left)">
                                      <p:cBhvr>
                                        <p:cTn id="47" dur="500"/>
                                        <p:tgtEl>
                                          <p:spTgt spid="5929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92907"/>
                                        </p:tgtEl>
                                        <p:attrNameLst>
                                          <p:attrName>style.visibility</p:attrName>
                                        </p:attrNameLst>
                                      </p:cBhvr>
                                      <p:to>
                                        <p:strVal val="visible"/>
                                      </p:to>
                                    </p:set>
                                    <p:animEffect transition="in" filter="wipe(left)">
                                      <p:cBhvr>
                                        <p:cTn id="52" dur="500"/>
                                        <p:tgtEl>
                                          <p:spTgt spid="5929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7" presetClass="entr" presetSubtype="1" fill="hold" grpId="0" nodeType="clickEffect">
                                  <p:stCondLst>
                                    <p:cond delay="0"/>
                                  </p:stCondLst>
                                  <p:childTnLst>
                                    <p:set>
                                      <p:cBhvr>
                                        <p:cTn id="56" dur="1" fill="hold">
                                          <p:stCondLst>
                                            <p:cond delay="0"/>
                                          </p:stCondLst>
                                        </p:cTn>
                                        <p:tgtEl>
                                          <p:spTgt spid="592921"/>
                                        </p:tgtEl>
                                        <p:attrNameLst>
                                          <p:attrName>style.visibility</p:attrName>
                                        </p:attrNameLst>
                                      </p:cBhvr>
                                      <p:to>
                                        <p:strVal val="visible"/>
                                      </p:to>
                                    </p:set>
                                    <p:anim calcmode="lin" valueType="num">
                                      <p:cBhvr>
                                        <p:cTn id="57" dur="500" fill="hold"/>
                                        <p:tgtEl>
                                          <p:spTgt spid="592921"/>
                                        </p:tgtEl>
                                        <p:attrNameLst>
                                          <p:attrName>ppt_x</p:attrName>
                                        </p:attrNameLst>
                                      </p:cBhvr>
                                      <p:tavLst>
                                        <p:tav tm="0">
                                          <p:val>
                                            <p:strVal val="#ppt_x"/>
                                          </p:val>
                                        </p:tav>
                                        <p:tav tm="100000">
                                          <p:val>
                                            <p:strVal val="#ppt_x"/>
                                          </p:val>
                                        </p:tav>
                                      </p:tavLst>
                                    </p:anim>
                                    <p:anim calcmode="lin" valueType="num">
                                      <p:cBhvr>
                                        <p:cTn id="58" dur="500" fill="hold"/>
                                        <p:tgtEl>
                                          <p:spTgt spid="592921"/>
                                        </p:tgtEl>
                                        <p:attrNameLst>
                                          <p:attrName>ppt_y</p:attrName>
                                        </p:attrNameLst>
                                      </p:cBhvr>
                                      <p:tavLst>
                                        <p:tav tm="0">
                                          <p:val>
                                            <p:strVal val="#ppt_y-#ppt_h/2"/>
                                          </p:val>
                                        </p:tav>
                                        <p:tav tm="100000">
                                          <p:val>
                                            <p:strVal val="#ppt_y"/>
                                          </p:val>
                                        </p:tav>
                                      </p:tavLst>
                                    </p:anim>
                                    <p:anim calcmode="lin" valueType="num">
                                      <p:cBhvr>
                                        <p:cTn id="59" dur="500" fill="hold"/>
                                        <p:tgtEl>
                                          <p:spTgt spid="592921"/>
                                        </p:tgtEl>
                                        <p:attrNameLst>
                                          <p:attrName>ppt_w</p:attrName>
                                        </p:attrNameLst>
                                      </p:cBhvr>
                                      <p:tavLst>
                                        <p:tav tm="0">
                                          <p:val>
                                            <p:strVal val="#ppt_w"/>
                                          </p:val>
                                        </p:tav>
                                        <p:tav tm="100000">
                                          <p:val>
                                            <p:strVal val="#ppt_w"/>
                                          </p:val>
                                        </p:tav>
                                      </p:tavLst>
                                    </p:anim>
                                    <p:anim calcmode="lin" valueType="num">
                                      <p:cBhvr>
                                        <p:cTn id="60" dur="500" fill="hold"/>
                                        <p:tgtEl>
                                          <p:spTgt spid="592921"/>
                                        </p:tgtEl>
                                        <p:attrNameLst>
                                          <p:attrName>ppt_h</p:attrName>
                                        </p:attrNameLst>
                                      </p:cBhvr>
                                      <p:tavLst>
                                        <p:tav tm="0">
                                          <p:val>
                                            <p:fltVal val="0"/>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 fill="hold" nodeType="clickEffect">
                                  <p:stCondLst>
                                    <p:cond delay="0"/>
                                  </p:stCondLst>
                                  <p:childTnLst>
                                    <p:set>
                                      <p:cBhvr>
                                        <p:cTn id="64" dur="1" fill="hold">
                                          <p:stCondLst>
                                            <p:cond delay="0"/>
                                          </p:stCondLst>
                                        </p:cTn>
                                        <p:tgtEl>
                                          <p:spTgt spid="592910"/>
                                        </p:tgtEl>
                                        <p:attrNameLst>
                                          <p:attrName>style.visibility</p:attrName>
                                        </p:attrNameLst>
                                      </p:cBhvr>
                                      <p:to>
                                        <p:strVal val="visible"/>
                                      </p:to>
                                    </p:set>
                                    <p:anim calcmode="lin" valueType="num">
                                      <p:cBhvr>
                                        <p:cTn id="65" dur="500" fill="hold"/>
                                        <p:tgtEl>
                                          <p:spTgt spid="592910"/>
                                        </p:tgtEl>
                                        <p:attrNameLst>
                                          <p:attrName>ppt_x</p:attrName>
                                        </p:attrNameLst>
                                      </p:cBhvr>
                                      <p:tavLst>
                                        <p:tav tm="0">
                                          <p:val>
                                            <p:strVal val="#ppt_x"/>
                                          </p:val>
                                        </p:tav>
                                        <p:tav tm="100000">
                                          <p:val>
                                            <p:strVal val="#ppt_x"/>
                                          </p:val>
                                        </p:tav>
                                      </p:tavLst>
                                    </p:anim>
                                    <p:anim calcmode="lin" valueType="num">
                                      <p:cBhvr>
                                        <p:cTn id="66" dur="500" fill="hold"/>
                                        <p:tgtEl>
                                          <p:spTgt spid="592910"/>
                                        </p:tgtEl>
                                        <p:attrNameLst>
                                          <p:attrName>ppt_y</p:attrName>
                                        </p:attrNameLst>
                                      </p:cBhvr>
                                      <p:tavLst>
                                        <p:tav tm="0">
                                          <p:val>
                                            <p:strVal val="#ppt_y-#ppt_h/2"/>
                                          </p:val>
                                        </p:tav>
                                        <p:tav tm="100000">
                                          <p:val>
                                            <p:strVal val="#ppt_y"/>
                                          </p:val>
                                        </p:tav>
                                      </p:tavLst>
                                    </p:anim>
                                    <p:anim calcmode="lin" valueType="num">
                                      <p:cBhvr>
                                        <p:cTn id="67" dur="500" fill="hold"/>
                                        <p:tgtEl>
                                          <p:spTgt spid="592910"/>
                                        </p:tgtEl>
                                        <p:attrNameLst>
                                          <p:attrName>ppt_w</p:attrName>
                                        </p:attrNameLst>
                                      </p:cBhvr>
                                      <p:tavLst>
                                        <p:tav tm="0">
                                          <p:val>
                                            <p:strVal val="#ppt_w"/>
                                          </p:val>
                                        </p:tav>
                                        <p:tav tm="100000">
                                          <p:val>
                                            <p:strVal val="#ppt_w"/>
                                          </p:val>
                                        </p:tav>
                                      </p:tavLst>
                                    </p:anim>
                                    <p:anim calcmode="lin" valueType="num">
                                      <p:cBhvr>
                                        <p:cTn id="68" dur="500" fill="hold"/>
                                        <p:tgtEl>
                                          <p:spTgt spid="592910"/>
                                        </p:tgtEl>
                                        <p:attrNameLst>
                                          <p:attrName>ppt_h</p:attrName>
                                        </p:attrNameLst>
                                      </p:cBhvr>
                                      <p:tavLst>
                                        <p:tav tm="0">
                                          <p:val>
                                            <p:fltVal val="0"/>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7" presetClass="entr" presetSubtype="1" fill="hold" nodeType="clickEffect">
                                  <p:stCondLst>
                                    <p:cond delay="0"/>
                                  </p:stCondLst>
                                  <p:childTnLst>
                                    <p:set>
                                      <p:cBhvr>
                                        <p:cTn id="72" dur="1" fill="hold">
                                          <p:stCondLst>
                                            <p:cond delay="0"/>
                                          </p:stCondLst>
                                        </p:cTn>
                                        <p:tgtEl>
                                          <p:spTgt spid="592911"/>
                                        </p:tgtEl>
                                        <p:attrNameLst>
                                          <p:attrName>style.visibility</p:attrName>
                                        </p:attrNameLst>
                                      </p:cBhvr>
                                      <p:to>
                                        <p:strVal val="visible"/>
                                      </p:to>
                                    </p:set>
                                    <p:anim calcmode="lin" valueType="num">
                                      <p:cBhvr>
                                        <p:cTn id="73" dur="500" fill="hold"/>
                                        <p:tgtEl>
                                          <p:spTgt spid="592911"/>
                                        </p:tgtEl>
                                        <p:attrNameLst>
                                          <p:attrName>ppt_x</p:attrName>
                                        </p:attrNameLst>
                                      </p:cBhvr>
                                      <p:tavLst>
                                        <p:tav tm="0">
                                          <p:val>
                                            <p:strVal val="#ppt_x"/>
                                          </p:val>
                                        </p:tav>
                                        <p:tav tm="100000">
                                          <p:val>
                                            <p:strVal val="#ppt_x"/>
                                          </p:val>
                                        </p:tav>
                                      </p:tavLst>
                                    </p:anim>
                                    <p:anim calcmode="lin" valueType="num">
                                      <p:cBhvr>
                                        <p:cTn id="74" dur="500" fill="hold"/>
                                        <p:tgtEl>
                                          <p:spTgt spid="592911"/>
                                        </p:tgtEl>
                                        <p:attrNameLst>
                                          <p:attrName>ppt_y</p:attrName>
                                        </p:attrNameLst>
                                      </p:cBhvr>
                                      <p:tavLst>
                                        <p:tav tm="0">
                                          <p:val>
                                            <p:strVal val="#ppt_y-#ppt_h/2"/>
                                          </p:val>
                                        </p:tav>
                                        <p:tav tm="100000">
                                          <p:val>
                                            <p:strVal val="#ppt_y"/>
                                          </p:val>
                                        </p:tav>
                                      </p:tavLst>
                                    </p:anim>
                                    <p:anim calcmode="lin" valueType="num">
                                      <p:cBhvr>
                                        <p:cTn id="75" dur="500" fill="hold"/>
                                        <p:tgtEl>
                                          <p:spTgt spid="592911"/>
                                        </p:tgtEl>
                                        <p:attrNameLst>
                                          <p:attrName>ppt_w</p:attrName>
                                        </p:attrNameLst>
                                      </p:cBhvr>
                                      <p:tavLst>
                                        <p:tav tm="0">
                                          <p:val>
                                            <p:strVal val="#ppt_w"/>
                                          </p:val>
                                        </p:tav>
                                        <p:tav tm="100000">
                                          <p:val>
                                            <p:strVal val="#ppt_w"/>
                                          </p:val>
                                        </p:tav>
                                      </p:tavLst>
                                    </p:anim>
                                    <p:anim calcmode="lin" valueType="num">
                                      <p:cBhvr>
                                        <p:cTn id="76" dur="500" fill="hold"/>
                                        <p:tgtEl>
                                          <p:spTgt spid="592911"/>
                                        </p:tgtEl>
                                        <p:attrNameLst>
                                          <p:attrName>ppt_h</p:attrName>
                                        </p:attrNameLst>
                                      </p:cBhvr>
                                      <p:tavLst>
                                        <p:tav tm="0">
                                          <p:val>
                                            <p:fltVal val="0"/>
                                          </p:val>
                                        </p:tav>
                                        <p:tav tm="100000">
                                          <p:val>
                                            <p:strVal val="#ppt_h"/>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17" presetClass="entr" presetSubtype="1" fill="hold" grpId="0" nodeType="clickEffect">
                                  <p:stCondLst>
                                    <p:cond delay="0"/>
                                  </p:stCondLst>
                                  <p:childTnLst>
                                    <p:set>
                                      <p:cBhvr>
                                        <p:cTn id="80" dur="1" fill="hold">
                                          <p:stCondLst>
                                            <p:cond delay="0"/>
                                          </p:stCondLst>
                                        </p:cTn>
                                        <p:tgtEl>
                                          <p:spTgt spid="592914"/>
                                        </p:tgtEl>
                                        <p:attrNameLst>
                                          <p:attrName>style.visibility</p:attrName>
                                        </p:attrNameLst>
                                      </p:cBhvr>
                                      <p:to>
                                        <p:strVal val="visible"/>
                                      </p:to>
                                    </p:set>
                                    <p:anim calcmode="lin" valueType="num">
                                      <p:cBhvr>
                                        <p:cTn id="81" dur="500" fill="hold"/>
                                        <p:tgtEl>
                                          <p:spTgt spid="592914"/>
                                        </p:tgtEl>
                                        <p:attrNameLst>
                                          <p:attrName>ppt_x</p:attrName>
                                        </p:attrNameLst>
                                      </p:cBhvr>
                                      <p:tavLst>
                                        <p:tav tm="0">
                                          <p:val>
                                            <p:strVal val="#ppt_x"/>
                                          </p:val>
                                        </p:tav>
                                        <p:tav tm="100000">
                                          <p:val>
                                            <p:strVal val="#ppt_x"/>
                                          </p:val>
                                        </p:tav>
                                      </p:tavLst>
                                    </p:anim>
                                    <p:anim calcmode="lin" valueType="num">
                                      <p:cBhvr>
                                        <p:cTn id="82" dur="500" fill="hold"/>
                                        <p:tgtEl>
                                          <p:spTgt spid="592914"/>
                                        </p:tgtEl>
                                        <p:attrNameLst>
                                          <p:attrName>ppt_y</p:attrName>
                                        </p:attrNameLst>
                                      </p:cBhvr>
                                      <p:tavLst>
                                        <p:tav tm="0">
                                          <p:val>
                                            <p:strVal val="#ppt_y-#ppt_h/2"/>
                                          </p:val>
                                        </p:tav>
                                        <p:tav tm="100000">
                                          <p:val>
                                            <p:strVal val="#ppt_y"/>
                                          </p:val>
                                        </p:tav>
                                      </p:tavLst>
                                    </p:anim>
                                    <p:anim calcmode="lin" valueType="num">
                                      <p:cBhvr>
                                        <p:cTn id="83" dur="500" fill="hold"/>
                                        <p:tgtEl>
                                          <p:spTgt spid="592914"/>
                                        </p:tgtEl>
                                        <p:attrNameLst>
                                          <p:attrName>ppt_w</p:attrName>
                                        </p:attrNameLst>
                                      </p:cBhvr>
                                      <p:tavLst>
                                        <p:tav tm="0">
                                          <p:val>
                                            <p:strVal val="#ppt_w"/>
                                          </p:val>
                                        </p:tav>
                                        <p:tav tm="100000">
                                          <p:val>
                                            <p:strVal val="#ppt_w"/>
                                          </p:val>
                                        </p:tav>
                                      </p:tavLst>
                                    </p:anim>
                                    <p:anim calcmode="lin" valueType="num">
                                      <p:cBhvr>
                                        <p:cTn id="84" dur="500" fill="hold"/>
                                        <p:tgtEl>
                                          <p:spTgt spid="592914"/>
                                        </p:tgtEl>
                                        <p:attrNameLst>
                                          <p:attrName>ppt_h</p:attrName>
                                        </p:attrNameLst>
                                      </p:cBhvr>
                                      <p:tavLst>
                                        <p:tav tm="0">
                                          <p:val>
                                            <p:fltVal val="0"/>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7" presetClass="entr" presetSubtype="1" fill="hold" nodeType="clickEffect">
                                  <p:stCondLst>
                                    <p:cond delay="0"/>
                                  </p:stCondLst>
                                  <p:childTnLst>
                                    <p:set>
                                      <p:cBhvr>
                                        <p:cTn id="88" dur="1" fill="hold">
                                          <p:stCondLst>
                                            <p:cond delay="0"/>
                                          </p:stCondLst>
                                        </p:cTn>
                                        <p:tgtEl>
                                          <p:spTgt spid="592915"/>
                                        </p:tgtEl>
                                        <p:attrNameLst>
                                          <p:attrName>style.visibility</p:attrName>
                                        </p:attrNameLst>
                                      </p:cBhvr>
                                      <p:to>
                                        <p:strVal val="visible"/>
                                      </p:to>
                                    </p:set>
                                    <p:anim calcmode="lin" valueType="num">
                                      <p:cBhvr>
                                        <p:cTn id="89" dur="500" fill="hold"/>
                                        <p:tgtEl>
                                          <p:spTgt spid="592915"/>
                                        </p:tgtEl>
                                        <p:attrNameLst>
                                          <p:attrName>ppt_x</p:attrName>
                                        </p:attrNameLst>
                                      </p:cBhvr>
                                      <p:tavLst>
                                        <p:tav tm="0">
                                          <p:val>
                                            <p:strVal val="#ppt_x"/>
                                          </p:val>
                                        </p:tav>
                                        <p:tav tm="100000">
                                          <p:val>
                                            <p:strVal val="#ppt_x"/>
                                          </p:val>
                                        </p:tav>
                                      </p:tavLst>
                                    </p:anim>
                                    <p:anim calcmode="lin" valueType="num">
                                      <p:cBhvr>
                                        <p:cTn id="90" dur="500" fill="hold"/>
                                        <p:tgtEl>
                                          <p:spTgt spid="592915"/>
                                        </p:tgtEl>
                                        <p:attrNameLst>
                                          <p:attrName>ppt_y</p:attrName>
                                        </p:attrNameLst>
                                      </p:cBhvr>
                                      <p:tavLst>
                                        <p:tav tm="0">
                                          <p:val>
                                            <p:strVal val="#ppt_y-#ppt_h/2"/>
                                          </p:val>
                                        </p:tav>
                                        <p:tav tm="100000">
                                          <p:val>
                                            <p:strVal val="#ppt_y"/>
                                          </p:val>
                                        </p:tav>
                                      </p:tavLst>
                                    </p:anim>
                                    <p:anim calcmode="lin" valueType="num">
                                      <p:cBhvr>
                                        <p:cTn id="91" dur="500" fill="hold"/>
                                        <p:tgtEl>
                                          <p:spTgt spid="592915"/>
                                        </p:tgtEl>
                                        <p:attrNameLst>
                                          <p:attrName>ppt_w</p:attrName>
                                        </p:attrNameLst>
                                      </p:cBhvr>
                                      <p:tavLst>
                                        <p:tav tm="0">
                                          <p:val>
                                            <p:strVal val="#ppt_w"/>
                                          </p:val>
                                        </p:tav>
                                        <p:tav tm="100000">
                                          <p:val>
                                            <p:strVal val="#ppt_w"/>
                                          </p:val>
                                        </p:tav>
                                      </p:tavLst>
                                    </p:anim>
                                    <p:anim calcmode="lin" valueType="num">
                                      <p:cBhvr>
                                        <p:cTn id="92" dur="500" fill="hold"/>
                                        <p:tgtEl>
                                          <p:spTgt spid="592915"/>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7" presetClass="entr" presetSubtype="1" fill="hold" nodeType="clickEffect">
                                  <p:stCondLst>
                                    <p:cond delay="0"/>
                                  </p:stCondLst>
                                  <p:childTnLst>
                                    <p:set>
                                      <p:cBhvr>
                                        <p:cTn id="96" dur="1" fill="hold">
                                          <p:stCondLst>
                                            <p:cond delay="0"/>
                                          </p:stCondLst>
                                        </p:cTn>
                                        <p:tgtEl>
                                          <p:spTgt spid="592916"/>
                                        </p:tgtEl>
                                        <p:attrNameLst>
                                          <p:attrName>style.visibility</p:attrName>
                                        </p:attrNameLst>
                                      </p:cBhvr>
                                      <p:to>
                                        <p:strVal val="visible"/>
                                      </p:to>
                                    </p:set>
                                    <p:anim calcmode="lin" valueType="num">
                                      <p:cBhvr>
                                        <p:cTn id="97" dur="500" fill="hold"/>
                                        <p:tgtEl>
                                          <p:spTgt spid="592916"/>
                                        </p:tgtEl>
                                        <p:attrNameLst>
                                          <p:attrName>ppt_x</p:attrName>
                                        </p:attrNameLst>
                                      </p:cBhvr>
                                      <p:tavLst>
                                        <p:tav tm="0">
                                          <p:val>
                                            <p:strVal val="#ppt_x"/>
                                          </p:val>
                                        </p:tav>
                                        <p:tav tm="100000">
                                          <p:val>
                                            <p:strVal val="#ppt_x"/>
                                          </p:val>
                                        </p:tav>
                                      </p:tavLst>
                                    </p:anim>
                                    <p:anim calcmode="lin" valueType="num">
                                      <p:cBhvr>
                                        <p:cTn id="98" dur="500" fill="hold"/>
                                        <p:tgtEl>
                                          <p:spTgt spid="592916"/>
                                        </p:tgtEl>
                                        <p:attrNameLst>
                                          <p:attrName>ppt_y</p:attrName>
                                        </p:attrNameLst>
                                      </p:cBhvr>
                                      <p:tavLst>
                                        <p:tav tm="0">
                                          <p:val>
                                            <p:strVal val="#ppt_y-#ppt_h/2"/>
                                          </p:val>
                                        </p:tav>
                                        <p:tav tm="100000">
                                          <p:val>
                                            <p:strVal val="#ppt_y"/>
                                          </p:val>
                                        </p:tav>
                                      </p:tavLst>
                                    </p:anim>
                                    <p:anim calcmode="lin" valueType="num">
                                      <p:cBhvr>
                                        <p:cTn id="99" dur="500" fill="hold"/>
                                        <p:tgtEl>
                                          <p:spTgt spid="592916"/>
                                        </p:tgtEl>
                                        <p:attrNameLst>
                                          <p:attrName>ppt_w</p:attrName>
                                        </p:attrNameLst>
                                      </p:cBhvr>
                                      <p:tavLst>
                                        <p:tav tm="0">
                                          <p:val>
                                            <p:strVal val="#ppt_w"/>
                                          </p:val>
                                        </p:tav>
                                        <p:tav tm="100000">
                                          <p:val>
                                            <p:strVal val="#ppt_w"/>
                                          </p:val>
                                        </p:tav>
                                      </p:tavLst>
                                    </p:anim>
                                    <p:anim calcmode="lin" valueType="num">
                                      <p:cBhvr>
                                        <p:cTn id="100" dur="500" fill="hold"/>
                                        <p:tgtEl>
                                          <p:spTgt spid="592916"/>
                                        </p:tgtEl>
                                        <p:attrNameLst>
                                          <p:attrName>ppt_h</p:attrName>
                                        </p:attrNameLst>
                                      </p:cBhvr>
                                      <p:tavLst>
                                        <p:tav tm="0">
                                          <p:val>
                                            <p:fltVal val="0"/>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7" presetClass="entr" presetSubtype="1" fill="hold" grpId="0" nodeType="clickEffect">
                                  <p:stCondLst>
                                    <p:cond delay="0"/>
                                  </p:stCondLst>
                                  <p:childTnLst>
                                    <p:set>
                                      <p:cBhvr>
                                        <p:cTn id="104" dur="1" fill="hold">
                                          <p:stCondLst>
                                            <p:cond delay="0"/>
                                          </p:stCondLst>
                                        </p:cTn>
                                        <p:tgtEl>
                                          <p:spTgt spid="592917"/>
                                        </p:tgtEl>
                                        <p:attrNameLst>
                                          <p:attrName>style.visibility</p:attrName>
                                        </p:attrNameLst>
                                      </p:cBhvr>
                                      <p:to>
                                        <p:strVal val="visible"/>
                                      </p:to>
                                    </p:set>
                                    <p:anim calcmode="lin" valueType="num">
                                      <p:cBhvr>
                                        <p:cTn id="105" dur="500" fill="hold"/>
                                        <p:tgtEl>
                                          <p:spTgt spid="592917"/>
                                        </p:tgtEl>
                                        <p:attrNameLst>
                                          <p:attrName>ppt_x</p:attrName>
                                        </p:attrNameLst>
                                      </p:cBhvr>
                                      <p:tavLst>
                                        <p:tav tm="0">
                                          <p:val>
                                            <p:strVal val="#ppt_x"/>
                                          </p:val>
                                        </p:tav>
                                        <p:tav tm="100000">
                                          <p:val>
                                            <p:strVal val="#ppt_x"/>
                                          </p:val>
                                        </p:tav>
                                      </p:tavLst>
                                    </p:anim>
                                    <p:anim calcmode="lin" valueType="num">
                                      <p:cBhvr>
                                        <p:cTn id="106" dur="500" fill="hold"/>
                                        <p:tgtEl>
                                          <p:spTgt spid="592917"/>
                                        </p:tgtEl>
                                        <p:attrNameLst>
                                          <p:attrName>ppt_y</p:attrName>
                                        </p:attrNameLst>
                                      </p:cBhvr>
                                      <p:tavLst>
                                        <p:tav tm="0">
                                          <p:val>
                                            <p:strVal val="#ppt_y-#ppt_h/2"/>
                                          </p:val>
                                        </p:tav>
                                        <p:tav tm="100000">
                                          <p:val>
                                            <p:strVal val="#ppt_y"/>
                                          </p:val>
                                        </p:tav>
                                      </p:tavLst>
                                    </p:anim>
                                    <p:anim calcmode="lin" valueType="num">
                                      <p:cBhvr>
                                        <p:cTn id="107" dur="500" fill="hold"/>
                                        <p:tgtEl>
                                          <p:spTgt spid="592917"/>
                                        </p:tgtEl>
                                        <p:attrNameLst>
                                          <p:attrName>ppt_w</p:attrName>
                                        </p:attrNameLst>
                                      </p:cBhvr>
                                      <p:tavLst>
                                        <p:tav tm="0">
                                          <p:val>
                                            <p:strVal val="#ppt_w"/>
                                          </p:val>
                                        </p:tav>
                                        <p:tav tm="100000">
                                          <p:val>
                                            <p:strVal val="#ppt_w"/>
                                          </p:val>
                                        </p:tav>
                                      </p:tavLst>
                                    </p:anim>
                                    <p:anim calcmode="lin" valueType="num">
                                      <p:cBhvr>
                                        <p:cTn id="108" dur="500" fill="hold"/>
                                        <p:tgtEl>
                                          <p:spTgt spid="592917"/>
                                        </p:tgtEl>
                                        <p:attrNameLst>
                                          <p:attrName>ppt_h</p:attrName>
                                        </p:attrNameLst>
                                      </p:cBhvr>
                                      <p:tavLst>
                                        <p:tav tm="0">
                                          <p:val>
                                            <p:fltVal val="0"/>
                                          </p:val>
                                        </p:tav>
                                        <p:tav tm="100000">
                                          <p:val>
                                            <p:strVal val="#ppt_h"/>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7" presetClass="entr" presetSubtype="1" fill="hold" grpId="0" nodeType="clickEffect">
                                  <p:stCondLst>
                                    <p:cond delay="0"/>
                                  </p:stCondLst>
                                  <p:childTnLst>
                                    <p:set>
                                      <p:cBhvr>
                                        <p:cTn id="112" dur="1" fill="hold">
                                          <p:stCondLst>
                                            <p:cond delay="0"/>
                                          </p:stCondLst>
                                        </p:cTn>
                                        <p:tgtEl>
                                          <p:spTgt spid="592918"/>
                                        </p:tgtEl>
                                        <p:attrNameLst>
                                          <p:attrName>style.visibility</p:attrName>
                                        </p:attrNameLst>
                                      </p:cBhvr>
                                      <p:to>
                                        <p:strVal val="visible"/>
                                      </p:to>
                                    </p:set>
                                    <p:anim calcmode="lin" valueType="num">
                                      <p:cBhvr>
                                        <p:cTn id="113" dur="500" fill="hold"/>
                                        <p:tgtEl>
                                          <p:spTgt spid="592918"/>
                                        </p:tgtEl>
                                        <p:attrNameLst>
                                          <p:attrName>ppt_x</p:attrName>
                                        </p:attrNameLst>
                                      </p:cBhvr>
                                      <p:tavLst>
                                        <p:tav tm="0">
                                          <p:val>
                                            <p:strVal val="#ppt_x"/>
                                          </p:val>
                                        </p:tav>
                                        <p:tav tm="100000">
                                          <p:val>
                                            <p:strVal val="#ppt_x"/>
                                          </p:val>
                                        </p:tav>
                                      </p:tavLst>
                                    </p:anim>
                                    <p:anim calcmode="lin" valueType="num">
                                      <p:cBhvr>
                                        <p:cTn id="114" dur="500" fill="hold"/>
                                        <p:tgtEl>
                                          <p:spTgt spid="592918"/>
                                        </p:tgtEl>
                                        <p:attrNameLst>
                                          <p:attrName>ppt_y</p:attrName>
                                        </p:attrNameLst>
                                      </p:cBhvr>
                                      <p:tavLst>
                                        <p:tav tm="0">
                                          <p:val>
                                            <p:strVal val="#ppt_y-#ppt_h/2"/>
                                          </p:val>
                                        </p:tav>
                                        <p:tav tm="100000">
                                          <p:val>
                                            <p:strVal val="#ppt_y"/>
                                          </p:val>
                                        </p:tav>
                                      </p:tavLst>
                                    </p:anim>
                                    <p:anim calcmode="lin" valueType="num">
                                      <p:cBhvr>
                                        <p:cTn id="115" dur="500" fill="hold"/>
                                        <p:tgtEl>
                                          <p:spTgt spid="592918"/>
                                        </p:tgtEl>
                                        <p:attrNameLst>
                                          <p:attrName>ppt_w</p:attrName>
                                        </p:attrNameLst>
                                      </p:cBhvr>
                                      <p:tavLst>
                                        <p:tav tm="0">
                                          <p:val>
                                            <p:strVal val="#ppt_w"/>
                                          </p:val>
                                        </p:tav>
                                        <p:tav tm="100000">
                                          <p:val>
                                            <p:strVal val="#ppt_w"/>
                                          </p:val>
                                        </p:tav>
                                      </p:tavLst>
                                    </p:anim>
                                    <p:anim calcmode="lin" valueType="num">
                                      <p:cBhvr>
                                        <p:cTn id="116" dur="500" fill="hold"/>
                                        <p:tgtEl>
                                          <p:spTgt spid="592918"/>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7" presetClass="entr" presetSubtype="1" fill="hold" grpId="0" nodeType="clickEffect">
                                  <p:stCondLst>
                                    <p:cond delay="0"/>
                                  </p:stCondLst>
                                  <p:childTnLst>
                                    <p:set>
                                      <p:cBhvr>
                                        <p:cTn id="120" dur="1" fill="hold">
                                          <p:stCondLst>
                                            <p:cond delay="0"/>
                                          </p:stCondLst>
                                        </p:cTn>
                                        <p:tgtEl>
                                          <p:spTgt spid="592919"/>
                                        </p:tgtEl>
                                        <p:attrNameLst>
                                          <p:attrName>style.visibility</p:attrName>
                                        </p:attrNameLst>
                                      </p:cBhvr>
                                      <p:to>
                                        <p:strVal val="visible"/>
                                      </p:to>
                                    </p:set>
                                    <p:anim calcmode="lin" valueType="num">
                                      <p:cBhvr>
                                        <p:cTn id="121" dur="500" fill="hold"/>
                                        <p:tgtEl>
                                          <p:spTgt spid="592919"/>
                                        </p:tgtEl>
                                        <p:attrNameLst>
                                          <p:attrName>ppt_x</p:attrName>
                                        </p:attrNameLst>
                                      </p:cBhvr>
                                      <p:tavLst>
                                        <p:tav tm="0">
                                          <p:val>
                                            <p:strVal val="#ppt_x"/>
                                          </p:val>
                                        </p:tav>
                                        <p:tav tm="100000">
                                          <p:val>
                                            <p:strVal val="#ppt_x"/>
                                          </p:val>
                                        </p:tav>
                                      </p:tavLst>
                                    </p:anim>
                                    <p:anim calcmode="lin" valueType="num">
                                      <p:cBhvr>
                                        <p:cTn id="122" dur="500" fill="hold"/>
                                        <p:tgtEl>
                                          <p:spTgt spid="592919"/>
                                        </p:tgtEl>
                                        <p:attrNameLst>
                                          <p:attrName>ppt_y</p:attrName>
                                        </p:attrNameLst>
                                      </p:cBhvr>
                                      <p:tavLst>
                                        <p:tav tm="0">
                                          <p:val>
                                            <p:strVal val="#ppt_y-#ppt_h/2"/>
                                          </p:val>
                                        </p:tav>
                                        <p:tav tm="100000">
                                          <p:val>
                                            <p:strVal val="#ppt_y"/>
                                          </p:val>
                                        </p:tav>
                                      </p:tavLst>
                                    </p:anim>
                                    <p:anim calcmode="lin" valueType="num">
                                      <p:cBhvr>
                                        <p:cTn id="123" dur="500" fill="hold"/>
                                        <p:tgtEl>
                                          <p:spTgt spid="592919"/>
                                        </p:tgtEl>
                                        <p:attrNameLst>
                                          <p:attrName>ppt_w</p:attrName>
                                        </p:attrNameLst>
                                      </p:cBhvr>
                                      <p:tavLst>
                                        <p:tav tm="0">
                                          <p:val>
                                            <p:strVal val="#ppt_w"/>
                                          </p:val>
                                        </p:tav>
                                        <p:tav tm="100000">
                                          <p:val>
                                            <p:strVal val="#ppt_w"/>
                                          </p:val>
                                        </p:tav>
                                      </p:tavLst>
                                    </p:anim>
                                    <p:anim calcmode="lin" valueType="num">
                                      <p:cBhvr>
                                        <p:cTn id="124" dur="500" fill="hold"/>
                                        <p:tgtEl>
                                          <p:spTgt spid="592919"/>
                                        </p:tgtEl>
                                        <p:attrNameLst>
                                          <p:attrName>ppt_h</p:attrName>
                                        </p:attrNameLst>
                                      </p:cBhvr>
                                      <p:tavLst>
                                        <p:tav tm="0">
                                          <p:val>
                                            <p:fltVal val="0"/>
                                          </p:val>
                                        </p:tav>
                                        <p:tav tm="100000">
                                          <p:val>
                                            <p:strVal val="#ppt_h"/>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7" presetClass="entr" presetSubtype="1" fill="hold" grpId="0" nodeType="clickEffect">
                                  <p:stCondLst>
                                    <p:cond delay="0"/>
                                  </p:stCondLst>
                                  <p:childTnLst>
                                    <p:set>
                                      <p:cBhvr>
                                        <p:cTn id="128" dur="1" fill="hold">
                                          <p:stCondLst>
                                            <p:cond delay="0"/>
                                          </p:stCondLst>
                                        </p:cTn>
                                        <p:tgtEl>
                                          <p:spTgt spid="592920"/>
                                        </p:tgtEl>
                                        <p:attrNameLst>
                                          <p:attrName>style.visibility</p:attrName>
                                        </p:attrNameLst>
                                      </p:cBhvr>
                                      <p:to>
                                        <p:strVal val="visible"/>
                                      </p:to>
                                    </p:set>
                                    <p:anim calcmode="lin" valueType="num">
                                      <p:cBhvr>
                                        <p:cTn id="129" dur="500" fill="hold"/>
                                        <p:tgtEl>
                                          <p:spTgt spid="592920"/>
                                        </p:tgtEl>
                                        <p:attrNameLst>
                                          <p:attrName>ppt_x</p:attrName>
                                        </p:attrNameLst>
                                      </p:cBhvr>
                                      <p:tavLst>
                                        <p:tav tm="0">
                                          <p:val>
                                            <p:strVal val="#ppt_x"/>
                                          </p:val>
                                        </p:tav>
                                        <p:tav tm="100000">
                                          <p:val>
                                            <p:strVal val="#ppt_x"/>
                                          </p:val>
                                        </p:tav>
                                      </p:tavLst>
                                    </p:anim>
                                    <p:anim calcmode="lin" valueType="num">
                                      <p:cBhvr>
                                        <p:cTn id="130" dur="500" fill="hold"/>
                                        <p:tgtEl>
                                          <p:spTgt spid="592920"/>
                                        </p:tgtEl>
                                        <p:attrNameLst>
                                          <p:attrName>ppt_y</p:attrName>
                                        </p:attrNameLst>
                                      </p:cBhvr>
                                      <p:tavLst>
                                        <p:tav tm="0">
                                          <p:val>
                                            <p:strVal val="#ppt_y-#ppt_h/2"/>
                                          </p:val>
                                        </p:tav>
                                        <p:tav tm="100000">
                                          <p:val>
                                            <p:strVal val="#ppt_y"/>
                                          </p:val>
                                        </p:tav>
                                      </p:tavLst>
                                    </p:anim>
                                    <p:anim calcmode="lin" valueType="num">
                                      <p:cBhvr>
                                        <p:cTn id="131" dur="500" fill="hold"/>
                                        <p:tgtEl>
                                          <p:spTgt spid="592920"/>
                                        </p:tgtEl>
                                        <p:attrNameLst>
                                          <p:attrName>ppt_w</p:attrName>
                                        </p:attrNameLst>
                                      </p:cBhvr>
                                      <p:tavLst>
                                        <p:tav tm="0">
                                          <p:val>
                                            <p:strVal val="#ppt_w"/>
                                          </p:val>
                                        </p:tav>
                                        <p:tav tm="100000">
                                          <p:val>
                                            <p:strVal val="#ppt_w"/>
                                          </p:val>
                                        </p:tav>
                                      </p:tavLst>
                                    </p:anim>
                                    <p:anim calcmode="lin" valueType="num">
                                      <p:cBhvr>
                                        <p:cTn id="132" dur="500" fill="hold"/>
                                        <p:tgtEl>
                                          <p:spTgt spid="592920"/>
                                        </p:tgtEl>
                                        <p:attrNameLst>
                                          <p:attrName>ppt_h</p:attrName>
                                        </p:attrNameLst>
                                      </p:cBhvr>
                                      <p:tavLst>
                                        <p:tav tm="0">
                                          <p:val>
                                            <p:fltVal val="0"/>
                                          </p:val>
                                        </p:tav>
                                        <p:tav tm="100000">
                                          <p:val>
                                            <p:strVal val="#ppt_h"/>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7" presetClass="entr" presetSubtype="1" fill="hold" grpId="0" nodeType="clickEffect">
                                  <p:stCondLst>
                                    <p:cond delay="0"/>
                                  </p:stCondLst>
                                  <p:childTnLst>
                                    <p:set>
                                      <p:cBhvr>
                                        <p:cTn id="136" dur="1" fill="hold">
                                          <p:stCondLst>
                                            <p:cond delay="0"/>
                                          </p:stCondLst>
                                        </p:cTn>
                                        <p:tgtEl>
                                          <p:spTgt spid="592922"/>
                                        </p:tgtEl>
                                        <p:attrNameLst>
                                          <p:attrName>style.visibility</p:attrName>
                                        </p:attrNameLst>
                                      </p:cBhvr>
                                      <p:to>
                                        <p:strVal val="visible"/>
                                      </p:to>
                                    </p:set>
                                    <p:anim calcmode="lin" valueType="num">
                                      <p:cBhvr>
                                        <p:cTn id="137" dur="500" fill="hold"/>
                                        <p:tgtEl>
                                          <p:spTgt spid="592922"/>
                                        </p:tgtEl>
                                        <p:attrNameLst>
                                          <p:attrName>ppt_x</p:attrName>
                                        </p:attrNameLst>
                                      </p:cBhvr>
                                      <p:tavLst>
                                        <p:tav tm="0">
                                          <p:val>
                                            <p:strVal val="#ppt_x"/>
                                          </p:val>
                                        </p:tav>
                                        <p:tav tm="100000">
                                          <p:val>
                                            <p:strVal val="#ppt_x"/>
                                          </p:val>
                                        </p:tav>
                                      </p:tavLst>
                                    </p:anim>
                                    <p:anim calcmode="lin" valueType="num">
                                      <p:cBhvr>
                                        <p:cTn id="138" dur="500" fill="hold"/>
                                        <p:tgtEl>
                                          <p:spTgt spid="592922"/>
                                        </p:tgtEl>
                                        <p:attrNameLst>
                                          <p:attrName>ppt_y</p:attrName>
                                        </p:attrNameLst>
                                      </p:cBhvr>
                                      <p:tavLst>
                                        <p:tav tm="0">
                                          <p:val>
                                            <p:strVal val="#ppt_y-#ppt_h/2"/>
                                          </p:val>
                                        </p:tav>
                                        <p:tav tm="100000">
                                          <p:val>
                                            <p:strVal val="#ppt_y"/>
                                          </p:val>
                                        </p:tav>
                                      </p:tavLst>
                                    </p:anim>
                                    <p:anim calcmode="lin" valueType="num">
                                      <p:cBhvr>
                                        <p:cTn id="139" dur="500" fill="hold"/>
                                        <p:tgtEl>
                                          <p:spTgt spid="592922"/>
                                        </p:tgtEl>
                                        <p:attrNameLst>
                                          <p:attrName>ppt_w</p:attrName>
                                        </p:attrNameLst>
                                      </p:cBhvr>
                                      <p:tavLst>
                                        <p:tav tm="0">
                                          <p:val>
                                            <p:strVal val="#ppt_w"/>
                                          </p:val>
                                        </p:tav>
                                        <p:tav tm="100000">
                                          <p:val>
                                            <p:strVal val="#ppt_w"/>
                                          </p:val>
                                        </p:tav>
                                      </p:tavLst>
                                    </p:anim>
                                    <p:anim calcmode="lin" valueType="num">
                                      <p:cBhvr>
                                        <p:cTn id="140" dur="500" fill="hold"/>
                                        <p:tgtEl>
                                          <p:spTgt spid="592922"/>
                                        </p:tgtEl>
                                        <p:attrNameLst>
                                          <p:attrName>ppt_h</p:attrName>
                                        </p:attrNameLst>
                                      </p:cBhvr>
                                      <p:tavLst>
                                        <p:tav tm="0">
                                          <p:val>
                                            <p:fltVal val="0"/>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17" presetClass="entr" presetSubtype="1" fill="hold" nodeType="clickEffect">
                                  <p:stCondLst>
                                    <p:cond delay="0"/>
                                  </p:stCondLst>
                                  <p:childTnLst>
                                    <p:set>
                                      <p:cBhvr>
                                        <p:cTn id="144" dur="1" fill="hold">
                                          <p:stCondLst>
                                            <p:cond delay="0"/>
                                          </p:stCondLst>
                                        </p:cTn>
                                        <p:tgtEl>
                                          <p:spTgt spid="2"/>
                                        </p:tgtEl>
                                        <p:attrNameLst>
                                          <p:attrName>style.visibility</p:attrName>
                                        </p:attrNameLst>
                                      </p:cBhvr>
                                      <p:to>
                                        <p:strVal val="visible"/>
                                      </p:to>
                                    </p:set>
                                    <p:anim calcmode="lin" valueType="num">
                                      <p:cBhvr>
                                        <p:cTn id="145" dur="500" fill="hold"/>
                                        <p:tgtEl>
                                          <p:spTgt spid="2"/>
                                        </p:tgtEl>
                                        <p:attrNameLst>
                                          <p:attrName>ppt_x</p:attrName>
                                        </p:attrNameLst>
                                      </p:cBhvr>
                                      <p:tavLst>
                                        <p:tav tm="0">
                                          <p:val>
                                            <p:strVal val="#ppt_x"/>
                                          </p:val>
                                        </p:tav>
                                        <p:tav tm="100000">
                                          <p:val>
                                            <p:strVal val="#ppt_x"/>
                                          </p:val>
                                        </p:tav>
                                      </p:tavLst>
                                    </p:anim>
                                    <p:anim calcmode="lin" valueType="num">
                                      <p:cBhvr>
                                        <p:cTn id="146" dur="500" fill="hold"/>
                                        <p:tgtEl>
                                          <p:spTgt spid="2"/>
                                        </p:tgtEl>
                                        <p:attrNameLst>
                                          <p:attrName>ppt_y</p:attrName>
                                        </p:attrNameLst>
                                      </p:cBhvr>
                                      <p:tavLst>
                                        <p:tav tm="0">
                                          <p:val>
                                            <p:strVal val="#ppt_y-#ppt_h/2"/>
                                          </p:val>
                                        </p:tav>
                                        <p:tav tm="100000">
                                          <p:val>
                                            <p:strVal val="#ppt_y"/>
                                          </p:val>
                                        </p:tav>
                                      </p:tavLst>
                                    </p:anim>
                                    <p:anim calcmode="lin" valueType="num">
                                      <p:cBhvr>
                                        <p:cTn id="147" dur="500" fill="hold"/>
                                        <p:tgtEl>
                                          <p:spTgt spid="2"/>
                                        </p:tgtEl>
                                        <p:attrNameLst>
                                          <p:attrName>ppt_w</p:attrName>
                                        </p:attrNameLst>
                                      </p:cBhvr>
                                      <p:tavLst>
                                        <p:tav tm="0">
                                          <p:val>
                                            <p:strVal val="#ppt_w"/>
                                          </p:val>
                                        </p:tav>
                                        <p:tav tm="100000">
                                          <p:val>
                                            <p:strVal val="#ppt_w"/>
                                          </p:val>
                                        </p:tav>
                                      </p:tavLst>
                                    </p:anim>
                                    <p:anim calcmode="lin" valueType="num">
                                      <p:cBhvr>
                                        <p:cTn id="14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9" fill="hold">
                      <p:stCondLst>
                        <p:cond delay="indefinite"/>
                      </p:stCondLst>
                      <p:childTnLst>
                        <p:par>
                          <p:cTn id="150" fill="hold">
                            <p:stCondLst>
                              <p:cond delay="0"/>
                            </p:stCondLst>
                            <p:childTnLst>
                              <p:par>
                                <p:cTn id="151" presetID="17" presetClass="entr" presetSubtype="1" fill="hold" nodeType="clickEffect">
                                  <p:stCondLst>
                                    <p:cond delay="0"/>
                                  </p:stCondLst>
                                  <p:childTnLst>
                                    <p:set>
                                      <p:cBhvr>
                                        <p:cTn id="152" dur="1" fill="hold">
                                          <p:stCondLst>
                                            <p:cond delay="0"/>
                                          </p:stCondLst>
                                        </p:cTn>
                                        <p:tgtEl>
                                          <p:spTgt spid="3"/>
                                        </p:tgtEl>
                                        <p:attrNameLst>
                                          <p:attrName>style.visibility</p:attrName>
                                        </p:attrNameLst>
                                      </p:cBhvr>
                                      <p:to>
                                        <p:strVal val="visible"/>
                                      </p:to>
                                    </p:set>
                                    <p:anim calcmode="lin" valueType="num">
                                      <p:cBhvr>
                                        <p:cTn id="153" dur="500" fill="hold"/>
                                        <p:tgtEl>
                                          <p:spTgt spid="3"/>
                                        </p:tgtEl>
                                        <p:attrNameLst>
                                          <p:attrName>ppt_x</p:attrName>
                                        </p:attrNameLst>
                                      </p:cBhvr>
                                      <p:tavLst>
                                        <p:tav tm="0">
                                          <p:val>
                                            <p:strVal val="#ppt_x"/>
                                          </p:val>
                                        </p:tav>
                                        <p:tav tm="100000">
                                          <p:val>
                                            <p:strVal val="#ppt_x"/>
                                          </p:val>
                                        </p:tav>
                                      </p:tavLst>
                                    </p:anim>
                                    <p:anim calcmode="lin" valueType="num">
                                      <p:cBhvr>
                                        <p:cTn id="154" dur="500" fill="hold"/>
                                        <p:tgtEl>
                                          <p:spTgt spid="3"/>
                                        </p:tgtEl>
                                        <p:attrNameLst>
                                          <p:attrName>ppt_y</p:attrName>
                                        </p:attrNameLst>
                                      </p:cBhvr>
                                      <p:tavLst>
                                        <p:tav tm="0">
                                          <p:val>
                                            <p:strVal val="#ppt_y-#ppt_h/2"/>
                                          </p:val>
                                        </p:tav>
                                        <p:tav tm="100000">
                                          <p:val>
                                            <p:strVal val="#ppt_y"/>
                                          </p:val>
                                        </p:tav>
                                      </p:tavLst>
                                    </p:anim>
                                    <p:anim calcmode="lin" valueType="num">
                                      <p:cBhvr>
                                        <p:cTn id="155" dur="500" fill="hold"/>
                                        <p:tgtEl>
                                          <p:spTgt spid="3"/>
                                        </p:tgtEl>
                                        <p:attrNameLst>
                                          <p:attrName>ppt_w</p:attrName>
                                        </p:attrNameLst>
                                      </p:cBhvr>
                                      <p:tavLst>
                                        <p:tav tm="0">
                                          <p:val>
                                            <p:strVal val="#ppt_w"/>
                                          </p:val>
                                        </p:tav>
                                        <p:tav tm="100000">
                                          <p:val>
                                            <p:strVal val="#ppt_w"/>
                                          </p:val>
                                        </p:tav>
                                      </p:tavLst>
                                    </p:anim>
                                    <p:anim calcmode="lin" valueType="num">
                                      <p:cBhvr>
                                        <p:cTn id="156"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7" fill="hold">
                      <p:stCondLst>
                        <p:cond delay="indefinite"/>
                      </p:stCondLst>
                      <p:childTnLst>
                        <p:par>
                          <p:cTn id="158" fill="hold">
                            <p:stCondLst>
                              <p:cond delay="0"/>
                            </p:stCondLst>
                            <p:childTnLst>
                              <p:par>
                                <p:cTn id="159" presetID="17" presetClass="entr" presetSubtype="1" fill="hold" nodeType="clickEffect">
                                  <p:stCondLst>
                                    <p:cond delay="0"/>
                                  </p:stCondLst>
                                  <p:childTnLst>
                                    <p:set>
                                      <p:cBhvr>
                                        <p:cTn id="160" dur="1" fill="hold">
                                          <p:stCondLst>
                                            <p:cond delay="0"/>
                                          </p:stCondLst>
                                        </p:cTn>
                                        <p:tgtEl>
                                          <p:spTgt spid="4"/>
                                        </p:tgtEl>
                                        <p:attrNameLst>
                                          <p:attrName>style.visibility</p:attrName>
                                        </p:attrNameLst>
                                      </p:cBhvr>
                                      <p:to>
                                        <p:strVal val="visible"/>
                                      </p:to>
                                    </p:set>
                                    <p:anim calcmode="lin" valueType="num">
                                      <p:cBhvr>
                                        <p:cTn id="161" dur="500" fill="hold"/>
                                        <p:tgtEl>
                                          <p:spTgt spid="4"/>
                                        </p:tgtEl>
                                        <p:attrNameLst>
                                          <p:attrName>ppt_x</p:attrName>
                                        </p:attrNameLst>
                                      </p:cBhvr>
                                      <p:tavLst>
                                        <p:tav tm="0">
                                          <p:val>
                                            <p:strVal val="#ppt_x"/>
                                          </p:val>
                                        </p:tav>
                                        <p:tav tm="100000">
                                          <p:val>
                                            <p:strVal val="#ppt_x"/>
                                          </p:val>
                                        </p:tav>
                                      </p:tavLst>
                                    </p:anim>
                                    <p:anim calcmode="lin" valueType="num">
                                      <p:cBhvr>
                                        <p:cTn id="162" dur="500" fill="hold"/>
                                        <p:tgtEl>
                                          <p:spTgt spid="4"/>
                                        </p:tgtEl>
                                        <p:attrNameLst>
                                          <p:attrName>ppt_y</p:attrName>
                                        </p:attrNameLst>
                                      </p:cBhvr>
                                      <p:tavLst>
                                        <p:tav tm="0">
                                          <p:val>
                                            <p:strVal val="#ppt_y-#ppt_h/2"/>
                                          </p:val>
                                        </p:tav>
                                        <p:tav tm="100000">
                                          <p:val>
                                            <p:strVal val="#ppt_y"/>
                                          </p:val>
                                        </p:tav>
                                      </p:tavLst>
                                    </p:anim>
                                    <p:anim calcmode="lin" valueType="num">
                                      <p:cBhvr>
                                        <p:cTn id="163" dur="500" fill="hold"/>
                                        <p:tgtEl>
                                          <p:spTgt spid="4"/>
                                        </p:tgtEl>
                                        <p:attrNameLst>
                                          <p:attrName>ppt_w</p:attrName>
                                        </p:attrNameLst>
                                      </p:cBhvr>
                                      <p:tavLst>
                                        <p:tav tm="0">
                                          <p:val>
                                            <p:strVal val="#ppt_w"/>
                                          </p:val>
                                        </p:tav>
                                        <p:tav tm="100000">
                                          <p:val>
                                            <p:strVal val="#ppt_w"/>
                                          </p:val>
                                        </p:tav>
                                      </p:tavLst>
                                    </p:anim>
                                    <p:anim calcmode="lin" valueType="num">
                                      <p:cBhvr>
                                        <p:cTn id="16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5" fill="hold">
                      <p:stCondLst>
                        <p:cond delay="indefinite"/>
                      </p:stCondLst>
                      <p:childTnLst>
                        <p:par>
                          <p:cTn id="166" fill="hold">
                            <p:stCondLst>
                              <p:cond delay="0"/>
                            </p:stCondLst>
                            <p:childTnLst>
                              <p:par>
                                <p:cTn id="167" presetID="17" presetClass="entr" presetSubtype="1" fill="hold" nodeType="clickEffect">
                                  <p:stCondLst>
                                    <p:cond delay="0"/>
                                  </p:stCondLst>
                                  <p:childTnLst>
                                    <p:set>
                                      <p:cBhvr>
                                        <p:cTn id="168" dur="1" fill="hold">
                                          <p:stCondLst>
                                            <p:cond delay="0"/>
                                          </p:stCondLst>
                                        </p:cTn>
                                        <p:tgtEl>
                                          <p:spTgt spid="5"/>
                                        </p:tgtEl>
                                        <p:attrNameLst>
                                          <p:attrName>style.visibility</p:attrName>
                                        </p:attrNameLst>
                                      </p:cBhvr>
                                      <p:to>
                                        <p:strVal val="visible"/>
                                      </p:to>
                                    </p:set>
                                    <p:anim calcmode="lin" valueType="num">
                                      <p:cBhvr>
                                        <p:cTn id="169" dur="500" fill="hold"/>
                                        <p:tgtEl>
                                          <p:spTgt spid="5"/>
                                        </p:tgtEl>
                                        <p:attrNameLst>
                                          <p:attrName>ppt_x</p:attrName>
                                        </p:attrNameLst>
                                      </p:cBhvr>
                                      <p:tavLst>
                                        <p:tav tm="0">
                                          <p:val>
                                            <p:strVal val="#ppt_x"/>
                                          </p:val>
                                        </p:tav>
                                        <p:tav tm="100000">
                                          <p:val>
                                            <p:strVal val="#ppt_x"/>
                                          </p:val>
                                        </p:tav>
                                      </p:tavLst>
                                    </p:anim>
                                    <p:anim calcmode="lin" valueType="num">
                                      <p:cBhvr>
                                        <p:cTn id="170" dur="500" fill="hold"/>
                                        <p:tgtEl>
                                          <p:spTgt spid="5"/>
                                        </p:tgtEl>
                                        <p:attrNameLst>
                                          <p:attrName>ppt_y</p:attrName>
                                        </p:attrNameLst>
                                      </p:cBhvr>
                                      <p:tavLst>
                                        <p:tav tm="0">
                                          <p:val>
                                            <p:strVal val="#ppt_y-#ppt_h/2"/>
                                          </p:val>
                                        </p:tav>
                                        <p:tav tm="100000">
                                          <p:val>
                                            <p:strVal val="#ppt_y"/>
                                          </p:val>
                                        </p:tav>
                                      </p:tavLst>
                                    </p:anim>
                                    <p:anim calcmode="lin" valueType="num">
                                      <p:cBhvr>
                                        <p:cTn id="171" dur="500" fill="hold"/>
                                        <p:tgtEl>
                                          <p:spTgt spid="5"/>
                                        </p:tgtEl>
                                        <p:attrNameLst>
                                          <p:attrName>ppt_w</p:attrName>
                                        </p:attrNameLst>
                                      </p:cBhvr>
                                      <p:tavLst>
                                        <p:tav tm="0">
                                          <p:val>
                                            <p:strVal val="#ppt_w"/>
                                          </p:val>
                                        </p:tav>
                                        <p:tav tm="100000">
                                          <p:val>
                                            <p:strVal val="#ppt_w"/>
                                          </p:val>
                                        </p:tav>
                                      </p:tavLst>
                                    </p:anim>
                                    <p:anim calcmode="lin" valueType="num">
                                      <p:cBhvr>
                                        <p:cTn id="17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900" grpId="0" autoUpdateAnimBg="0"/>
      <p:bldP spid="592914" grpId="0" autoUpdateAnimBg="0"/>
      <p:bldP spid="592917" grpId="0" animBg="1"/>
      <p:bldP spid="592918" grpId="0" animBg="1" autoUpdateAnimBg="0"/>
      <p:bldP spid="592919" grpId="0" animBg="1" autoUpdateAnimBg="0"/>
      <p:bldP spid="592920" grpId="0" animBg="1" autoUpdateAnimBg="0"/>
      <p:bldP spid="592921" grpId="0" autoUpdateAnimBg="0"/>
      <p:bldP spid="59292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03" name="Text Box 3"/>
          <p:cNvSpPr txBox="1">
            <a:spLocks noChangeArrowheads="1"/>
          </p:cNvSpPr>
          <p:nvPr/>
        </p:nvSpPr>
        <p:spPr bwMode="auto">
          <a:xfrm>
            <a:off x="352425" y="906463"/>
            <a:ext cx="8959850" cy="463550"/>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flatTx/>
          </a:bodyPr>
          <a:lstStyle/>
          <a:p>
            <a:pPr>
              <a:defRPr/>
            </a:pPr>
            <a:r>
              <a:rPr lang="en-US" altLang="zh-CN" sz="2400" dirty="0">
                <a:solidFill>
                  <a:srgbClr val="FF3300"/>
                </a:solidFill>
                <a:latin typeface="+mn-lt"/>
              </a:rPr>
              <a:t>2 </a:t>
            </a:r>
            <a:r>
              <a:rPr lang="en-US" altLang="zh-CN" sz="2400" dirty="0">
                <a:solidFill>
                  <a:srgbClr val="FF3300"/>
                </a:solidFill>
                <a:latin typeface="+mn-lt"/>
              </a:rPr>
              <a:t>the remainder and convergent order of compound integration formula</a:t>
            </a:r>
            <a:endParaRPr lang="zh-CN" altLang="zh-CN" sz="2400" dirty="0">
              <a:solidFill>
                <a:srgbClr val="FF3300"/>
              </a:solidFill>
              <a:latin typeface="+mn-lt"/>
            </a:endParaRPr>
          </a:p>
        </p:txBody>
      </p:sp>
      <p:sp>
        <p:nvSpPr>
          <p:cNvPr id="614404" name="Text Box 4"/>
          <p:cNvSpPr txBox="1">
            <a:spLocks noChangeArrowheads="1"/>
          </p:cNvSpPr>
          <p:nvPr/>
        </p:nvSpPr>
        <p:spPr bwMode="auto">
          <a:xfrm>
            <a:off x="363538" y="1425575"/>
            <a:ext cx="4268787" cy="495300"/>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sz="2600" dirty="0">
                <a:solidFill>
                  <a:schemeClr val="tx2"/>
                </a:solidFill>
                <a:latin typeface="+mn-lt"/>
              </a:rPr>
              <a:t>the remainder of three formula</a:t>
            </a:r>
            <a:endParaRPr lang="zh-CN" altLang="en-US" sz="2600" dirty="0">
              <a:solidFill>
                <a:schemeClr val="tx2"/>
              </a:solidFill>
              <a:latin typeface="+mn-lt"/>
            </a:endParaRPr>
          </a:p>
        </p:txBody>
      </p:sp>
      <p:graphicFrame>
        <p:nvGraphicFramePr>
          <p:cNvPr id="614405" name="Object 5"/>
          <p:cNvGraphicFramePr>
            <a:graphicFrameLocks noChangeAspect="1"/>
          </p:cNvGraphicFramePr>
          <p:nvPr/>
        </p:nvGraphicFramePr>
        <p:xfrm>
          <a:off x="260350" y="2894013"/>
          <a:ext cx="806450" cy="444500"/>
        </p:xfrm>
        <a:graphic>
          <a:graphicData uri="http://schemas.openxmlformats.org/presentationml/2006/ole">
            <p:oleObj spid="_x0000_s277509" name="Equation" r:id="rId3" imgW="368140" imgH="203112" progId="Equation.3">
              <p:embed/>
            </p:oleObj>
          </a:graphicData>
        </a:graphic>
      </p:graphicFrame>
      <p:graphicFrame>
        <p:nvGraphicFramePr>
          <p:cNvPr id="614406" name="Object 6"/>
          <p:cNvGraphicFramePr>
            <a:graphicFrameLocks noChangeAspect="1"/>
          </p:cNvGraphicFramePr>
          <p:nvPr/>
        </p:nvGraphicFramePr>
        <p:xfrm>
          <a:off x="1038225" y="2603500"/>
          <a:ext cx="2543175" cy="915988"/>
        </p:xfrm>
        <a:graphic>
          <a:graphicData uri="http://schemas.openxmlformats.org/presentationml/2006/ole">
            <p:oleObj spid="_x0000_s277510" name="Equation" r:id="rId4" imgW="1155700" imgH="419100" progId="Equation.3">
              <p:embed/>
            </p:oleObj>
          </a:graphicData>
        </a:graphic>
      </p:graphicFrame>
      <p:graphicFrame>
        <p:nvGraphicFramePr>
          <p:cNvPr id="614407" name="Object 7"/>
          <p:cNvGraphicFramePr>
            <a:graphicFrameLocks noChangeAspect="1"/>
          </p:cNvGraphicFramePr>
          <p:nvPr/>
        </p:nvGraphicFramePr>
        <p:xfrm>
          <a:off x="166688" y="3898900"/>
          <a:ext cx="806450" cy="442913"/>
        </p:xfrm>
        <a:graphic>
          <a:graphicData uri="http://schemas.openxmlformats.org/presentationml/2006/ole">
            <p:oleObj spid="_x0000_s277511" name="Equation" r:id="rId5" imgW="368140" imgH="203112" progId="Equation.3">
              <p:embed/>
            </p:oleObj>
          </a:graphicData>
        </a:graphic>
      </p:graphicFrame>
      <p:graphicFrame>
        <p:nvGraphicFramePr>
          <p:cNvPr id="614408" name="Object 8"/>
          <p:cNvGraphicFramePr>
            <a:graphicFrameLocks noChangeAspect="1"/>
          </p:cNvGraphicFramePr>
          <p:nvPr/>
        </p:nvGraphicFramePr>
        <p:xfrm>
          <a:off x="928688" y="3711575"/>
          <a:ext cx="3406775" cy="860425"/>
        </p:xfrm>
        <a:graphic>
          <a:graphicData uri="http://schemas.openxmlformats.org/presentationml/2006/ole">
            <p:oleObj spid="_x0000_s277512" name="Equation" r:id="rId6" imgW="1548728" imgH="393529" progId="Equation.3">
              <p:embed/>
            </p:oleObj>
          </a:graphicData>
        </a:graphic>
      </p:graphicFrame>
      <p:graphicFrame>
        <p:nvGraphicFramePr>
          <p:cNvPr id="614409" name="Object 9"/>
          <p:cNvGraphicFramePr>
            <a:graphicFrameLocks noChangeAspect="1"/>
          </p:cNvGraphicFramePr>
          <p:nvPr/>
        </p:nvGraphicFramePr>
        <p:xfrm>
          <a:off x="152400" y="5043488"/>
          <a:ext cx="835025" cy="441325"/>
        </p:xfrm>
        <a:graphic>
          <a:graphicData uri="http://schemas.openxmlformats.org/presentationml/2006/ole">
            <p:oleObj spid="_x0000_s277513" name="Equation" r:id="rId7" imgW="380835" imgH="203112" progId="Equation.3">
              <p:embed/>
            </p:oleObj>
          </a:graphicData>
        </a:graphic>
      </p:graphicFrame>
      <p:graphicFrame>
        <p:nvGraphicFramePr>
          <p:cNvPr id="614410" name="Object 10"/>
          <p:cNvGraphicFramePr>
            <a:graphicFrameLocks noChangeAspect="1"/>
          </p:cNvGraphicFramePr>
          <p:nvPr/>
        </p:nvGraphicFramePr>
        <p:xfrm>
          <a:off x="914400" y="4854575"/>
          <a:ext cx="3827463" cy="860425"/>
        </p:xfrm>
        <a:graphic>
          <a:graphicData uri="http://schemas.openxmlformats.org/presentationml/2006/ole">
            <p:oleObj spid="_x0000_s277514" name="Equation" r:id="rId8" imgW="1739900" imgH="393700" progId="Equation.3">
              <p:embed/>
            </p:oleObj>
          </a:graphicData>
        </a:graphic>
      </p:graphicFrame>
      <p:sp>
        <p:nvSpPr>
          <p:cNvPr id="614411" name="Text Box 11"/>
          <p:cNvSpPr txBox="1">
            <a:spLocks noChangeArrowheads="1"/>
          </p:cNvSpPr>
          <p:nvPr/>
        </p:nvSpPr>
        <p:spPr bwMode="auto">
          <a:xfrm>
            <a:off x="317500" y="2035175"/>
            <a:ext cx="3509963" cy="463550"/>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sz="2400" dirty="0">
                <a:solidFill>
                  <a:schemeClr val="tx2"/>
                </a:solidFill>
                <a:latin typeface="+mn-lt"/>
              </a:rPr>
              <a:t>Simple integration formula</a:t>
            </a:r>
            <a:endParaRPr lang="zh-CN" altLang="en-US" sz="2400" dirty="0">
              <a:solidFill>
                <a:schemeClr val="tx2"/>
              </a:solidFill>
              <a:latin typeface="+mn-lt"/>
            </a:endParaRPr>
          </a:p>
        </p:txBody>
      </p:sp>
      <p:sp>
        <p:nvSpPr>
          <p:cNvPr id="614412" name="Text Box 12"/>
          <p:cNvSpPr txBox="1">
            <a:spLocks noChangeArrowheads="1"/>
          </p:cNvSpPr>
          <p:nvPr/>
        </p:nvSpPr>
        <p:spPr bwMode="auto">
          <a:xfrm>
            <a:off x="4824413" y="2035175"/>
            <a:ext cx="4414837" cy="463550"/>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sz="2400" dirty="0">
                <a:solidFill>
                  <a:schemeClr val="tx2"/>
                </a:solidFill>
                <a:latin typeface="+mn-lt"/>
              </a:rPr>
              <a:t>each part of compound integration</a:t>
            </a:r>
            <a:endParaRPr lang="zh-CN" altLang="en-US" sz="2400" dirty="0">
              <a:solidFill>
                <a:schemeClr val="tx2"/>
              </a:solidFill>
              <a:latin typeface="+mn-lt"/>
            </a:endParaRPr>
          </a:p>
        </p:txBody>
      </p:sp>
      <p:graphicFrame>
        <p:nvGraphicFramePr>
          <p:cNvPr id="614413" name="Object 13"/>
          <p:cNvGraphicFramePr>
            <a:graphicFrameLocks noChangeAspect="1"/>
          </p:cNvGraphicFramePr>
          <p:nvPr/>
        </p:nvGraphicFramePr>
        <p:xfrm>
          <a:off x="4889500" y="2606675"/>
          <a:ext cx="2598738" cy="862013"/>
        </p:xfrm>
        <a:graphic>
          <a:graphicData uri="http://schemas.openxmlformats.org/presentationml/2006/ole">
            <p:oleObj spid="_x0000_s277517" name="Equation" r:id="rId9" imgW="1180588" imgH="393529" progId="Equation.3">
              <p:embed/>
            </p:oleObj>
          </a:graphicData>
        </a:graphic>
      </p:graphicFrame>
      <p:graphicFrame>
        <p:nvGraphicFramePr>
          <p:cNvPr id="614414" name="Object 14"/>
          <p:cNvGraphicFramePr>
            <a:graphicFrameLocks noChangeAspect="1"/>
          </p:cNvGraphicFramePr>
          <p:nvPr/>
        </p:nvGraphicFramePr>
        <p:xfrm>
          <a:off x="4876800" y="3546475"/>
          <a:ext cx="3016250" cy="1030288"/>
        </p:xfrm>
        <a:graphic>
          <a:graphicData uri="http://schemas.openxmlformats.org/presentationml/2006/ole">
            <p:oleObj spid="_x0000_s277518" name="Equation" r:id="rId10" imgW="1371600" imgH="469900" progId="Equation.3">
              <p:embed/>
            </p:oleObj>
          </a:graphicData>
        </a:graphic>
      </p:graphicFrame>
      <p:graphicFrame>
        <p:nvGraphicFramePr>
          <p:cNvPr id="614415" name="Object 15"/>
          <p:cNvGraphicFramePr>
            <a:graphicFrameLocks noChangeAspect="1"/>
          </p:cNvGraphicFramePr>
          <p:nvPr/>
        </p:nvGraphicFramePr>
        <p:xfrm>
          <a:off x="4848225" y="4675188"/>
          <a:ext cx="3044825" cy="1031875"/>
        </p:xfrm>
        <a:graphic>
          <a:graphicData uri="http://schemas.openxmlformats.org/presentationml/2006/ole">
            <p:oleObj spid="_x0000_s277519" name="Equation" r:id="rId11" imgW="1384300" imgH="469900" progId="Equation.3">
              <p:embed/>
            </p:oleObj>
          </a:graphicData>
        </a:graphic>
      </p:graphicFrame>
      <p:sp>
        <p:nvSpPr>
          <p:cNvPr id="614416" name="Line 16"/>
          <p:cNvSpPr>
            <a:spLocks noChangeShapeType="1"/>
          </p:cNvSpPr>
          <p:nvPr/>
        </p:nvSpPr>
        <p:spPr bwMode="auto">
          <a:xfrm>
            <a:off x="4751388" y="2111375"/>
            <a:ext cx="0" cy="3581400"/>
          </a:xfrm>
          <a:prstGeom prst="line">
            <a:avLst/>
          </a:prstGeom>
          <a:noFill/>
          <a:ln w="57150">
            <a:solidFill>
              <a:srgbClr val="FF9900"/>
            </a:solidFill>
            <a:round/>
            <a:headEnd/>
            <a:tailEnd/>
          </a:ln>
        </p:spPr>
        <p:txBody>
          <a:bodyPr lIns="90000" tIns="46800" rIns="90000" bIns="46800" anchor="ctr">
            <a:sp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03"/>
                                        </p:tgtEl>
                                        <p:attrNameLst>
                                          <p:attrName>style.visibility</p:attrName>
                                        </p:attrNameLst>
                                      </p:cBhvr>
                                      <p:to>
                                        <p:strVal val="visible"/>
                                      </p:to>
                                    </p:set>
                                    <p:animEffect transition="in" filter="wipe(left)">
                                      <p:cBhvr>
                                        <p:cTn id="7" dur="500"/>
                                        <p:tgtEl>
                                          <p:spTgt spid="6144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04"/>
                                        </p:tgtEl>
                                        <p:attrNameLst>
                                          <p:attrName>style.visibility</p:attrName>
                                        </p:attrNameLst>
                                      </p:cBhvr>
                                      <p:to>
                                        <p:strVal val="visible"/>
                                      </p:to>
                                    </p:set>
                                    <p:animEffect transition="in" filter="wipe(left)">
                                      <p:cBhvr>
                                        <p:cTn id="12" dur="500"/>
                                        <p:tgtEl>
                                          <p:spTgt spid="6144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11"/>
                                        </p:tgtEl>
                                        <p:attrNameLst>
                                          <p:attrName>style.visibility</p:attrName>
                                        </p:attrNameLst>
                                      </p:cBhvr>
                                      <p:to>
                                        <p:strVal val="visible"/>
                                      </p:to>
                                    </p:set>
                                    <p:animEffect transition="in" filter="wipe(left)">
                                      <p:cBhvr>
                                        <p:cTn id="17" dur="500"/>
                                        <p:tgtEl>
                                          <p:spTgt spid="6144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12"/>
                                        </p:tgtEl>
                                        <p:attrNameLst>
                                          <p:attrName>style.visibility</p:attrName>
                                        </p:attrNameLst>
                                      </p:cBhvr>
                                      <p:to>
                                        <p:strVal val="visible"/>
                                      </p:to>
                                    </p:set>
                                    <p:animEffect transition="in" filter="wipe(left)">
                                      <p:cBhvr>
                                        <p:cTn id="22" dur="500"/>
                                        <p:tgtEl>
                                          <p:spTgt spid="6144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416"/>
                                        </p:tgtEl>
                                        <p:attrNameLst>
                                          <p:attrName>style.visibility</p:attrName>
                                        </p:attrNameLst>
                                      </p:cBhvr>
                                      <p:to>
                                        <p:strVal val="visible"/>
                                      </p:to>
                                    </p:set>
                                    <p:animEffect transition="in" filter="wipe(up)">
                                      <p:cBhvr>
                                        <p:cTn id="27" dur="500"/>
                                        <p:tgtEl>
                                          <p:spTgt spid="6144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14405"/>
                                        </p:tgtEl>
                                        <p:attrNameLst>
                                          <p:attrName>style.visibility</p:attrName>
                                        </p:attrNameLst>
                                      </p:cBhvr>
                                      <p:to>
                                        <p:strVal val="visible"/>
                                      </p:to>
                                    </p:set>
                                    <p:animEffect transition="in" filter="wipe(left)">
                                      <p:cBhvr>
                                        <p:cTn id="32" dur="500"/>
                                        <p:tgtEl>
                                          <p:spTgt spid="61440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14406"/>
                                        </p:tgtEl>
                                        <p:attrNameLst>
                                          <p:attrName>style.visibility</p:attrName>
                                        </p:attrNameLst>
                                      </p:cBhvr>
                                      <p:to>
                                        <p:strVal val="visible"/>
                                      </p:to>
                                    </p:set>
                                    <p:animEffect transition="in" filter="wipe(left)">
                                      <p:cBhvr>
                                        <p:cTn id="37" dur="500"/>
                                        <p:tgtEl>
                                          <p:spTgt spid="61440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14413"/>
                                        </p:tgtEl>
                                        <p:attrNameLst>
                                          <p:attrName>style.visibility</p:attrName>
                                        </p:attrNameLst>
                                      </p:cBhvr>
                                      <p:to>
                                        <p:strVal val="visible"/>
                                      </p:to>
                                    </p:set>
                                    <p:animEffect transition="in" filter="wipe(left)">
                                      <p:cBhvr>
                                        <p:cTn id="42" dur="500"/>
                                        <p:tgtEl>
                                          <p:spTgt spid="6144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614407"/>
                                        </p:tgtEl>
                                        <p:attrNameLst>
                                          <p:attrName>style.visibility</p:attrName>
                                        </p:attrNameLst>
                                      </p:cBhvr>
                                      <p:to>
                                        <p:strVal val="visible"/>
                                      </p:to>
                                    </p:set>
                                    <p:animEffect transition="in" filter="wipe(left)">
                                      <p:cBhvr>
                                        <p:cTn id="47" dur="500"/>
                                        <p:tgtEl>
                                          <p:spTgt spid="61440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14408"/>
                                        </p:tgtEl>
                                        <p:attrNameLst>
                                          <p:attrName>style.visibility</p:attrName>
                                        </p:attrNameLst>
                                      </p:cBhvr>
                                      <p:to>
                                        <p:strVal val="visible"/>
                                      </p:to>
                                    </p:set>
                                    <p:animEffect transition="in" filter="wipe(left)">
                                      <p:cBhvr>
                                        <p:cTn id="52" dur="500"/>
                                        <p:tgtEl>
                                          <p:spTgt spid="61440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614414"/>
                                        </p:tgtEl>
                                        <p:attrNameLst>
                                          <p:attrName>style.visibility</p:attrName>
                                        </p:attrNameLst>
                                      </p:cBhvr>
                                      <p:to>
                                        <p:strVal val="visible"/>
                                      </p:to>
                                    </p:set>
                                    <p:animEffect transition="in" filter="wipe(left)">
                                      <p:cBhvr>
                                        <p:cTn id="57" dur="500"/>
                                        <p:tgtEl>
                                          <p:spTgt spid="6144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614409"/>
                                        </p:tgtEl>
                                        <p:attrNameLst>
                                          <p:attrName>style.visibility</p:attrName>
                                        </p:attrNameLst>
                                      </p:cBhvr>
                                      <p:to>
                                        <p:strVal val="visible"/>
                                      </p:to>
                                    </p:set>
                                    <p:animEffect transition="in" filter="wipe(left)">
                                      <p:cBhvr>
                                        <p:cTn id="62" dur="500"/>
                                        <p:tgtEl>
                                          <p:spTgt spid="61440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614410"/>
                                        </p:tgtEl>
                                        <p:attrNameLst>
                                          <p:attrName>style.visibility</p:attrName>
                                        </p:attrNameLst>
                                      </p:cBhvr>
                                      <p:to>
                                        <p:strVal val="visible"/>
                                      </p:to>
                                    </p:set>
                                    <p:animEffect transition="in" filter="wipe(left)">
                                      <p:cBhvr>
                                        <p:cTn id="67" dur="500"/>
                                        <p:tgtEl>
                                          <p:spTgt spid="6144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614415"/>
                                        </p:tgtEl>
                                        <p:attrNameLst>
                                          <p:attrName>style.visibility</p:attrName>
                                        </p:attrNameLst>
                                      </p:cBhvr>
                                      <p:to>
                                        <p:strVal val="visible"/>
                                      </p:to>
                                    </p:set>
                                    <p:animEffect transition="in" filter="wipe(left)">
                                      <p:cBhvr>
                                        <p:cTn id="72" dur="500"/>
                                        <p:tgtEl>
                                          <p:spTgt spid="614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autoUpdateAnimBg="0"/>
      <p:bldP spid="614404" grpId="0" autoUpdateAnimBg="0"/>
      <p:bldP spid="614411" grpId="0" autoUpdateAnimBg="0"/>
      <p:bldP spid="614412" grpId="0" autoUpdateAnimBg="0"/>
      <p:bldP spid="6144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5426" name="Object 2"/>
          <p:cNvGraphicFramePr>
            <a:graphicFrameLocks noChangeAspect="1"/>
          </p:cNvGraphicFramePr>
          <p:nvPr/>
        </p:nvGraphicFramePr>
        <p:xfrm>
          <a:off x="2209800" y="609600"/>
          <a:ext cx="2597150" cy="971550"/>
        </p:xfrm>
        <a:graphic>
          <a:graphicData uri="http://schemas.openxmlformats.org/presentationml/2006/ole">
            <p:oleObj spid="_x0000_s278530" name="Equation" r:id="rId3" imgW="1180588" imgH="444307" progId="Equation.3">
              <p:embed/>
            </p:oleObj>
          </a:graphicData>
        </a:graphic>
      </p:graphicFrame>
      <p:graphicFrame>
        <p:nvGraphicFramePr>
          <p:cNvPr id="615429" name="Object 3"/>
          <p:cNvGraphicFramePr>
            <a:graphicFrameLocks noChangeAspect="1"/>
          </p:cNvGraphicFramePr>
          <p:nvPr/>
        </p:nvGraphicFramePr>
        <p:xfrm>
          <a:off x="1358900" y="873125"/>
          <a:ext cx="865188" cy="498475"/>
        </p:xfrm>
        <a:graphic>
          <a:graphicData uri="http://schemas.openxmlformats.org/presentationml/2006/ole">
            <p:oleObj spid="_x0000_s278531" name="Equation" r:id="rId4" imgW="393529" imgH="228501" progId="Equation.3">
              <p:embed/>
            </p:oleObj>
          </a:graphicData>
        </a:graphic>
      </p:graphicFrame>
      <p:graphicFrame>
        <p:nvGraphicFramePr>
          <p:cNvPr id="615430" name="Object 4"/>
          <p:cNvGraphicFramePr>
            <a:graphicFrameLocks noChangeAspect="1"/>
          </p:cNvGraphicFramePr>
          <p:nvPr/>
        </p:nvGraphicFramePr>
        <p:xfrm>
          <a:off x="4759325" y="628650"/>
          <a:ext cx="2403475" cy="971550"/>
        </p:xfrm>
        <a:graphic>
          <a:graphicData uri="http://schemas.openxmlformats.org/presentationml/2006/ole">
            <p:oleObj spid="_x0000_s278532" name="Equation" r:id="rId5" imgW="1091726" imgH="444307" progId="Equation.3">
              <p:embed/>
            </p:oleObj>
          </a:graphicData>
        </a:graphic>
      </p:graphicFrame>
      <p:graphicFrame>
        <p:nvGraphicFramePr>
          <p:cNvPr id="615431" name="Object 5"/>
          <p:cNvGraphicFramePr>
            <a:graphicFrameLocks noChangeAspect="1"/>
          </p:cNvGraphicFramePr>
          <p:nvPr/>
        </p:nvGraphicFramePr>
        <p:xfrm>
          <a:off x="1905000" y="1417638"/>
          <a:ext cx="5334000" cy="944562"/>
        </p:xfrm>
        <a:graphic>
          <a:graphicData uri="http://schemas.openxmlformats.org/presentationml/2006/ole">
            <p:oleObj spid="_x0000_s278533" name="Equation" r:id="rId6" imgW="2425700" imgH="431800" progId="Equation.3">
              <p:embed/>
            </p:oleObj>
          </a:graphicData>
        </a:graphic>
      </p:graphicFrame>
      <p:sp>
        <p:nvSpPr>
          <p:cNvPr id="615432" name="Text Box 8"/>
          <p:cNvSpPr txBox="1">
            <a:spLocks noChangeArrowheads="1"/>
          </p:cNvSpPr>
          <p:nvPr/>
        </p:nvSpPr>
        <p:spPr bwMode="auto">
          <a:xfrm>
            <a:off x="442913" y="1524000"/>
            <a:ext cx="1154112" cy="463550"/>
          </a:xfrm>
          <a:prstGeom prst="rect">
            <a:avLst/>
          </a:prstGeom>
          <a:noFill/>
          <a:ln w="9525">
            <a:noFill/>
            <a:miter lim="800000"/>
            <a:headEnd/>
            <a:tailEnd/>
          </a:ln>
        </p:spPr>
        <p:txBody>
          <a:bodyPr wrap="none" lIns="90000" tIns="46800" rIns="90000" bIns="46800">
            <a:spAutoFit/>
          </a:bodyPr>
          <a:lstStyle/>
          <a:p>
            <a:r>
              <a:rPr lang="en-US" altLang="zh-CN" sz="2400"/>
              <a:t>because</a:t>
            </a:r>
            <a:endParaRPr lang="zh-CN" altLang="en-US" sz="2400"/>
          </a:p>
        </p:txBody>
      </p:sp>
      <p:sp>
        <p:nvSpPr>
          <p:cNvPr id="615433" name="Freeform 9"/>
          <p:cNvSpPr>
            <a:spLocks/>
          </p:cNvSpPr>
          <p:nvPr/>
        </p:nvSpPr>
        <p:spPr bwMode="auto">
          <a:xfrm>
            <a:off x="838200" y="533400"/>
            <a:ext cx="1524000" cy="990600"/>
          </a:xfrm>
          <a:custGeom>
            <a:avLst/>
            <a:gdLst>
              <a:gd name="T0" fmla="*/ 0 w 1245"/>
              <a:gd name="T1" fmla="*/ 990600 h 1030"/>
              <a:gd name="T2" fmla="*/ 291335 w 1245"/>
              <a:gd name="T3" fmla="*/ 456830 h 1030"/>
              <a:gd name="T4" fmla="*/ 1524000 w 1245"/>
              <a:gd name="T5" fmla="*/ 0 h 1030"/>
              <a:gd name="T6" fmla="*/ 0 60000 65536"/>
              <a:gd name="T7" fmla="*/ 0 60000 65536"/>
              <a:gd name="T8" fmla="*/ 0 60000 65536"/>
              <a:gd name="T9" fmla="*/ 0 w 1245"/>
              <a:gd name="T10" fmla="*/ 0 h 1030"/>
              <a:gd name="T11" fmla="*/ 1245 w 1245"/>
              <a:gd name="T12" fmla="*/ 1030 h 1030"/>
            </a:gdLst>
            <a:ahLst/>
            <a:cxnLst>
              <a:cxn ang="T6">
                <a:pos x="T0" y="T1"/>
              </a:cxn>
              <a:cxn ang="T7">
                <a:pos x="T2" y="T3"/>
              </a:cxn>
              <a:cxn ang="T8">
                <a:pos x="T4" y="T5"/>
              </a:cxn>
            </a:cxnLst>
            <a:rect l="T9" t="T10" r="T11" b="T12"/>
            <a:pathLst>
              <a:path w="1245" h="1030">
                <a:moveTo>
                  <a:pt x="0" y="1030"/>
                </a:moveTo>
                <a:cubicBezTo>
                  <a:pt x="34" y="936"/>
                  <a:pt x="31" y="647"/>
                  <a:pt x="238" y="475"/>
                </a:cubicBezTo>
                <a:cubicBezTo>
                  <a:pt x="445" y="303"/>
                  <a:pt x="1035" y="99"/>
                  <a:pt x="1245" y="0"/>
                </a:cubicBezTo>
              </a:path>
            </a:pathLst>
          </a:custGeom>
          <a:noFill/>
          <a:ln w="38100" cap="flat" cmpd="sng">
            <a:solidFill>
              <a:srgbClr val="FF9900"/>
            </a:solidFill>
            <a:prstDash val="solid"/>
            <a:round/>
            <a:headEnd type="none" w="med" len="med"/>
            <a:tailEnd type="triangle" w="med" len="med"/>
          </a:ln>
        </p:spPr>
        <p:txBody>
          <a:bodyPr lIns="90000" tIns="46800" rIns="90000" bIns="46800" anchor="ctr">
            <a:spAutoFit/>
          </a:bodyPr>
          <a:lstStyle/>
          <a:p>
            <a:endParaRPr lang="zh-CN" altLang="en-US"/>
          </a:p>
        </p:txBody>
      </p:sp>
      <p:graphicFrame>
        <p:nvGraphicFramePr>
          <p:cNvPr id="615435" name="Object 8"/>
          <p:cNvGraphicFramePr>
            <a:graphicFrameLocks noChangeAspect="1"/>
          </p:cNvGraphicFramePr>
          <p:nvPr/>
        </p:nvGraphicFramePr>
        <p:xfrm>
          <a:off x="4787900" y="2179638"/>
          <a:ext cx="2679700" cy="944562"/>
        </p:xfrm>
        <a:graphic>
          <a:graphicData uri="http://schemas.openxmlformats.org/presentationml/2006/ole">
            <p:oleObj spid="_x0000_s278536" name="Equation" r:id="rId7" imgW="1218671" imgH="431613" progId="Equation.3">
              <p:embed/>
            </p:oleObj>
          </a:graphicData>
        </a:graphic>
      </p:graphicFrame>
      <p:graphicFrame>
        <p:nvGraphicFramePr>
          <p:cNvPr id="615436" name="Object 9"/>
          <p:cNvGraphicFramePr>
            <a:graphicFrameLocks noChangeAspect="1"/>
          </p:cNvGraphicFramePr>
          <p:nvPr/>
        </p:nvGraphicFramePr>
        <p:xfrm>
          <a:off x="1143000" y="3124200"/>
          <a:ext cx="866775" cy="498475"/>
        </p:xfrm>
        <a:graphic>
          <a:graphicData uri="http://schemas.openxmlformats.org/presentationml/2006/ole">
            <p:oleObj spid="_x0000_s278537" name="Equation" r:id="rId8" imgW="393529" imgH="228501" progId="Equation.3">
              <p:embed/>
            </p:oleObj>
          </a:graphicData>
        </a:graphic>
      </p:graphicFrame>
      <p:graphicFrame>
        <p:nvGraphicFramePr>
          <p:cNvPr id="615437" name="Object 10"/>
          <p:cNvGraphicFramePr>
            <a:graphicFrameLocks noChangeAspect="1"/>
          </p:cNvGraphicFramePr>
          <p:nvPr/>
        </p:nvGraphicFramePr>
        <p:xfrm>
          <a:off x="1905000" y="2895600"/>
          <a:ext cx="2654300" cy="971550"/>
        </p:xfrm>
        <a:graphic>
          <a:graphicData uri="http://schemas.openxmlformats.org/presentationml/2006/ole">
            <p:oleObj spid="_x0000_s278538" name="Equation" r:id="rId9" imgW="1205977" imgH="444307" progId="Equation.3">
              <p:embed/>
            </p:oleObj>
          </a:graphicData>
        </a:graphic>
      </p:graphicFrame>
      <p:graphicFrame>
        <p:nvGraphicFramePr>
          <p:cNvPr id="615438" name="Object 11"/>
          <p:cNvGraphicFramePr>
            <a:graphicFrameLocks noChangeAspect="1"/>
          </p:cNvGraphicFramePr>
          <p:nvPr/>
        </p:nvGraphicFramePr>
        <p:xfrm>
          <a:off x="4443413" y="2909888"/>
          <a:ext cx="2038350" cy="917575"/>
        </p:xfrm>
        <a:graphic>
          <a:graphicData uri="http://schemas.openxmlformats.org/presentationml/2006/ole">
            <p:oleObj spid="_x0000_s278539" name="Equation" r:id="rId10" imgW="927100" imgH="419100" progId="Equation.3">
              <p:embed/>
            </p:oleObj>
          </a:graphicData>
        </a:graphic>
      </p:graphicFrame>
      <p:sp>
        <p:nvSpPr>
          <p:cNvPr id="615439" name="Text Box 15"/>
          <p:cNvSpPr txBox="1">
            <a:spLocks noChangeArrowheads="1"/>
          </p:cNvSpPr>
          <p:nvPr/>
        </p:nvSpPr>
        <p:spPr bwMode="auto">
          <a:xfrm>
            <a:off x="304800" y="3124200"/>
            <a:ext cx="1085850" cy="463550"/>
          </a:xfrm>
          <a:prstGeom prst="rect">
            <a:avLst/>
          </a:prstGeom>
          <a:solidFill>
            <a:srgbClr val="FFFF00"/>
          </a:solidFill>
          <a:ln w="9525">
            <a:noFill/>
            <a:miter lim="800000"/>
            <a:headEnd/>
            <a:tailEnd/>
          </a:ln>
        </p:spPr>
        <p:txBody>
          <a:bodyPr wrap="none" lIns="90000" tIns="46800" rIns="90000" bIns="46800">
            <a:spAutoFit/>
          </a:bodyPr>
          <a:lstStyle/>
          <a:p>
            <a:r>
              <a:rPr lang="en-US" altLang="zh-CN" sz="2400"/>
              <a:t>namely</a:t>
            </a:r>
            <a:endParaRPr lang="zh-CN" altLang="en-US" sz="2400"/>
          </a:p>
        </p:txBody>
      </p:sp>
      <p:graphicFrame>
        <p:nvGraphicFramePr>
          <p:cNvPr id="615440" name="Object 13"/>
          <p:cNvGraphicFramePr>
            <a:graphicFrameLocks noChangeAspect="1"/>
          </p:cNvGraphicFramePr>
          <p:nvPr/>
        </p:nvGraphicFramePr>
        <p:xfrm>
          <a:off x="6553200" y="2982913"/>
          <a:ext cx="2362200" cy="750887"/>
        </p:xfrm>
        <a:graphic>
          <a:graphicData uri="http://schemas.openxmlformats.org/presentationml/2006/ole">
            <p:oleObj spid="_x0000_s278541" name="Equation" r:id="rId11" imgW="1231366" imgH="393529" progId="Equation.3">
              <p:embed/>
            </p:oleObj>
          </a:graphicData>
        </a:graphic>
      </p:graphicFrame>
      <p:graphicFrame>
        <p:nvGraphicFramePr>
          <p:cNvPr id="615441" name="Object 14"/>
          <p:cNvGraphicFramePr>
            <a:graphicFrameLocks noChangeAspect="1"/>
          </p:cNvGraphicFramePr>
          <p:nvPr/>
        </p:nvGraphicFramePr>
        <p:xfrm>
          <a:off x="1371600" y="874713"/>
          <a:ext cx="865188" cy="496887"/>
        </p:xfrm>
        <a:graphic>
          <a:graphicData uri="http://schemas.openxmlformats.org/presentationml/2006/ole">
            <p:oleObj spid="_x0000_s278542" name="Equation" r:id="rId12" imgW="393529" imgH="228501" progId="Equation.3">
              <p:embed/>
            </p:oleObj>
          </a:graphicData>
        </a:graphic>
      </p:graphicFrame>
      <p:graphicFrame>
        <p:nvGraphicFramePr>
          <p:cNvPr id="615442" name="Object 15"/>
          <p:cNvGraphicFramePr>
            <a:graphicFrameLocks noChangeAspect="1"/>
          </p:cNvGraphicFramePr>
          <p:nvPr/>
        </p:nvGraphicFramePr>
        <p:xfrm>
          <a:off x="1219200" y="3733800"/>
          <a:ext cx="950913" cy="858838"/>
        </p:xfrm>
        <a:graphic>
          <a:graphicData uri="http://schemas.openxmlformats.org/presentationml/2006/ole">
            <p:oleObj spid="_x0000_s278543" name="Equation" r:id="rId13" imgW="431613" imgH="393529" progId="Equation.3">
              <p:embed/>
            </p:oleObj>
          </a:graphicData>
        </a:graphic>
      </p:graphicFrame>
      <p:graphicFrame>
        <p:nvGraphicFramePr>
          <p:cNvPr id="615443" name="Object 16"/>
          <p:cNvGraphicFramePr>
            <a:graphicFrameLocks noChangeAspect="1"/>
          </p:cNvGraphicFramePr>
          <p:nvPr/>
        </p:nvGraphicFramePr>
        <p:xfrm>
          <a:off x="4800600" y="609600"/>
          <a:ext cx="2286000" cy="923925"/>
        </p:xfrm>
        <a:graphic>
          <a:graphicData uri="http://schemas.openxmlformats.org/presentationml/2006/ole">
            <p:oleObj spid="_x0000_s278544" name="Equation" r:id="rId14" imgW="1091726" imgH="444307" progId="Equation.3">
              <p:embed/>
            </p:oleObj>
          </a:graphicData>
        </a:graphic>
      </p:graphicFrame>
      <p:sp>
        <p:nvSpPr>
          <p:cNvPr id="615444" name="Text Box 20"/>
          <p:cNvSpPr txBox="1">
            <a:spLocks noChangeArrowheads="1"/>
          </p:cNvSpPr>
          <p:nvPr/>
        </p:nvSpPr>
        <p:spPr bwMode="auto">
          <a:xfrm>
            <a:off x="57150" y="3854450"/>
            <a:ext cx="1155700" cy="463550"/>
          </a:xfrm>
          <a:prstGeom prst="rect">
            <a:avLst/>
          </a:prstGeom>
          <a:noFill/>
          <a:ln w="9525">
            <a:noFill/>
            <a:miter lim="800000"/>
            <a:headEnd/>
            <a:tailEnd/>
          </a:ln>
        </p:spPr>
        <p:txBody>
          <a:bodyPr wrap="none" lIns="90000" tIns="46800" rIns="90000" bIns="46800">
            <a:spAutoFit/>
          </a:bodyPr>
          <a:lstStyle/>
          <a:p>
            <a:r>
              <a:rPr lang="en-US" altLang="zh-CN" sz="2400"/>
              <a:t>because</a:t>
            </a:r>
            <a:endParaRPr lang="zh-CN" altLang="en-US" sz="2400"/>
          </a:p>
        </p:txBody>
      </p:sp>
      <p:graphicFrame>
        <p:nvGraphicFramePr>
          <p:cNvPr id="615445" name="Object 18"/>
          <p:cNvGraphicFramePr>
            <a:graphicFrameLocks noChangeAspect="1"/>
          </p:cNvGraphicFramePr>
          <p:nvPr/>
        </p:nvGraphicFramePr>
        <p:xfrm>
          <a:off x="2209800" y="3733800"/>
          <a:ext cx="2570163" cy="944563"/>
        </p:xfrm>
        <a:graphic>
          <a:graphicData uri="http://schemas.openxmlformats.org/presentationml/2006/ole">
            <p:oleObj spid="_x0000_s278546" name="Equation" r:id="rId15" imgW="1167893" imgH="431613" progId="Equation.3">
              <p:embed/>
            </p:oleObj>
          </a:graphicData>
        </a:graphic>
      </p:graphicFrame>
      <p:graphicFrame>
        <p:nvGraphicFramePr>
          <p:cNvPr id="615446" name="Object 19"/>
          <p:cNvGraphicFramePr>
            <a:graphicFrameLocks noChangeAspect="1"/>
          </p:cNvGraphicFramePr>
          <p:nvPr/>
        </p:nvGraphicFramePr>
        <p:xfrm>
          <a:off x="4800600" y="3733800"/>
          <a:ext cx="2932113" cy="944563"/>
        </p:xfrm>
        <a:graphic>
          <a:graphicData uri="http://schemas.openxmlformats.org/presentationml/2006/ole">
            <p:oleObj spid="_x0000_s278547" name="Equation" r:id="rId16" imgW="1333500" imgH="431800" progId="Equation.3">
              <p:embed/>
            </p:oleObj>
          </a:graphicData>
        </a:graphic>
      </p:graphicFrame>
      <p:graphicFrame>
        <p:nvGraphicFramePr>
          <p:cNvPr id="615447" name="Object 20"/>
          <p:cNvGraphicFramePr>
            <a:graphicFrameLocks noChangeAspect="1"/>
          </p:cNvGraphicFramePr>
          <p:nvPr/>
        </p:nvGraphicFramePr>
        <p:xfrm>
          <a:off x="1828800" y="4572000"/>
          <a:ext cx="2652713" cy="862013"/>
        </p:xfrm>
        <a:graphic>
          <a:graphicData uri="http://schemas.openxmlformats.org/presentationml/2006/ole">
            <p:oleObj spid="_x0000_s278548" name="Equation" r:id="rId17" imgW="1205977" imgH="393529" progId="Equation.3">
              <p:embed/>
            </p:oleObj>
          </a:graphicData>
        </a:graphic>
      </p:graphicFrame>
      <p:graphicFrame>
        <p:nvGraphicFramePr>
          <p:cNvPr id="615448" name="Object 21"/>
          <p:cNvGraphicFramePr>
            <a:graphicFrameLocks noChangeAspect="1"/>
          </p:cNvGraphicFramePr>
          <p:nvPr/>
        </p:nvGraphicFramePr>
        <p:xfrm>
          <a:off x="4478338" y="4572000"/>
          <a:ext cx="2989262" cy="862013"/>
        </p:xfrm>
        <a:graphic>
          <a:graphicData uri="http://schemas.openxmlformats.org/presentationml/2006/ole">
            <p:oleObj spid="_x0000_s278549" name="Equation" r:id="rId18" imgW="1358310" imgH="393529" progId="Equation.3">
              <p:embed/>
            </p:oleObj>
          </a:graphicData>
        </a:graphic>
      </p:graphicFrame>
      <p:graphicFrame>
        <p:nvGraphicFramePr>
          <p:cNvPr id="615449" name="Object 22"/>
          <p:cNvGraphicFramePr>
            <a:graphicFrameLocks noChangeAspect="1"/>
          </p:cNvGraphicFramePr>
          <p:nvPr/>
        </p:nvGraphicFramePr>
        <p:xfrm>
          <a:off x="7620000" y="4648200"/>
          <a:ext cx="968375" cy="723900"/>
        </p:xfrm>
        <a:graphic>
          <a:graphicData uri="http://schemas.openxmlformats.org/presentationml/2006/ole">
            <p:oleObj spid="_x0000_s278550" name="Equation" r:id="rId19" imgW="609600" imgH="457200" progId="Equation.3">
              <p:embed/>
            </p:oleObj>
          </a:graphicData>
        </a:graphic>
      </p:graphicFrame>
      <p:graphicFrame>
        <p:nvGraphicFramePr>
          <p:cNvPr id="615451" name="Object 23"/>
          <p:cNvGraphicFramePr>
            <a:graphicFrameLocks noChangeAspect="1"/>
          </p:cNvGraphicFramePr>
          <p:nvPr/>
        </p:nvGraphicFramePr>
        <p:xfrm>
          <a:off x="1039813" y="6019800"/>
          <a:ext cx="865187" cy="496888"/>
        </p:xfrm>
        <a:graphic>
          <a:graphicData uri="http://schemas.openxmlformats.org/presentationml/2006/ole">
            <p:oleObj spid="_x0000_s278551" name="Equation" r:id="rId20" imgW="393529" imgH="228501" progId="Equation.3">
              <p:embed/>
            </p:oleObj>
          </a:graphicData>
        </a:graphic>
      </p:graphicFrame>
      <p:graphicFrame>
        <p:nvGraphicFramePr>
          <p:cNvPr id="615452" name="Object 24"/>
          <p:cNvGraphicFramePr>
            <a:graphicFrameLocks noChangeAspect="1"/>
          </p:cNvGraphicFramePr>
          <p:nvPr/>
        </p:nvGraphicFramePr>
        <p:xfrm>
          <a:off x="1993900" y="5786438"/>
          <a:ext cx="3017838" cy="919162"/>
        </p:xfrm>
        <a:graphic>
          <a:graphicData uri="http://schemas.openxmlformats.org/presentationml/2006/ole">
            <p:oleObj spid="_x0000_s278552" name="Equation" r:id="rId21" imgW="1371600" imgH="419100" progId="Equation.3">
              <p:embed/>
            </p:oleObj>
          </a:graphicData>
        </a:graphic>
      </p:graphicFrame>
      <p:graphicFrame>
        <p:nvGraphicFramePr>
          <p:cNvPr id="615453" name="Object 25"/>
          <p:cNvGraphicFramePr>
            <a:graphicFrameLocks noChangeAspect="1"/>
          </p:cNvGraphicFramePr>
          <p:nvPr/>
        </p:nvGraphicFramePr>
        <p:xfrm>
          <a:off x="5022850" y="5791200"/>
          <a:ext cx="3324225" cy="862013"/>
        </p:xfrm>
        <a:graphic>
          <a:graphicData uri="http://schemas.openxmlformats.org/presentationml/2006/ole">
            <p:oleObj spid="_x0000_s278553" name="Equation" r:id="rId22" imgW="1511300" imgH="393700" progId="Equation.3">
              <p:embed/>
            </p:oleObj>
          </a:graphicData>
        </a:graphic>
      </p:graphicFrame>
      <p:sp>
        <p:nvSpPr>
          <p:cNvPr id="278554" name="矩形 1"/>
          <p:cNvSpPr>
            <a:spLocks noChangeArrowheads="1"/>
          </p:cNvSpPr>
          <p:nvPr/>
        </p:nvSpPr>
        <p:spPr bwMode="auto">
          <a:xfrm>
            <a:off x="442913" y="9525"/>
            <a:ext cx="8161337" cy="830263"/>
          </a:xfrm>
          <a:prstGeom prst="rect">
            <a:avLst/>
          </a:prstGeom>
          <a:noFill/>
          <a:ln w="9525">
            <a:noFill/>
            <a:miter lim="800000"/>
            <a:headEnd/>
            <a:tailEnd/>
          </a:ln>
        </p:spPr>
        <p:txBody>
          <a:bodyPr>
            <a:spAutoFit/>
          </a:bodyPr>
          <a:lstStyle/>
          <a:p>
            <a:r>
              <a:rPr lang="en-US" altLang="zh-CN" sz="2400"/>
              <a:t>Setting integration formula                                  so the remainder of compound Trapezoid formula is </a:t>
            </a:r>
            <a:endParaRPr lang="zh-CN" altLang="zh-CN" sz="2400"/>
          </a:p>
        </p:txBody>
      </p:sp>
      <p:sp>
        <p:nvSpPr>
          <p:cNvPr id="3" name="矩形 2"/>
          <p:cNvSpPr>
            <a:spLocks noRot="1" noChangeAspect="1" noMove="1" noResize="1" noEditPoints="1" noAdjustHandles="1" noChangeArrowheads="1" noChangeShapeType="1" noTextEdit="1"/>
          </p:cNvSpPr>
          <p:nvPr/>
        </p:nvSpPr>
        <p:spPr>
          <a:xfrm>
            <a:off x="3779912" y="-29511"/>
            <a:ext cx="2613151" cy="562911"/>
          </a:xfrm>
          <a:prstGeom prst="rect">
            <a:avLst/>
          </a:prstGeom>
          <a:blipFill rotWithShape="1">
            <a:blip r:embed="rId23"/>
            <a:stretch>
              <a:fillRect/>
            </a:stretch>
          </a:blipFill>
        </p:spPr>
        <p:txBody>
          <a:bodyPr/>
          <a:lstStyle/>
          <a:p>
            <a:pPr>
              <a:defRPr/>
            </a:pPr>
            <a:r>
              <a:rPr lang="zh-CN" altLang="en-US">
                <a:noFill/>
              </a:rPr>
              <a:t> </a:t>
            </a:r>
          </a:p>
        </p:txBody>
      </p:sp>
      <p:sp>
        <p:nvSpPr>
          <p:cNvPr id="278556" name="矩形 3"/>
          <p:cNvSpPr>
            <a:spLocks noChangeArrowheads="1"/>
          </p:cNvSpPr>
          <p:nvPr/>
        </p:nvSpPr>
        <p:spPr bwMode="auto">
          <a:xfrm>
            <a:off x="304800" y="2170113"/>
            <a:ext cx="4572000" cy="831850"/>
          </a:xfrm>
          <a:prstGeom prst="rect">
            <a:avLst/>
          </a:prstGeom>
          <a:noFill/>
          <a:ln w="9525">
            <a:noFill/>
            <a:miter lim="800000"/>
            <a:headEnd/>
            <a:tailEnd/>
          </a:ln>
        </p:spPr>
        <p:txBody>
          <a:bodyPr>
            <a:spAutoFit/>
          </a:bodyPr>
          <a:lstStyle/>
          <a:p>
            <a:r>
              <a:rPr lang="en-US" altLang="zh-CN" sz="2400"/>
              <a:t>According to intermediate value theorem</a:t>
            </a:r>
            <a:r>
              <a:rPr lang="zh-CN" altLang="zh-CN" sz="2400"/>
              <a:t>，</a:t>
            </a:r>
            <a:r>
              <a:rPr lang="en-US" altLang="zh-CN" sz="2400"/>
              <a:t>                        so </a:t>
            </a:r>
            <a:endParaRPr lang="zh-CN" altLang="en-US" sz="2400"/>
          </a:p>
        </p:txBody>
      </p:sp>
      <p:sp>
        <p:nvSpPr>
          <p:cNvPr id="278557" name="Rectangle 10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78558" name="Object 30"/>
          <p:cNvGraphicFramePr>
            <a:graphicFrameLocks noChangeAspect="1"/>
          </p:cNvGraphicFramePr>
          <p:nvPr/>
        </p:nvGraphicFramePr>
        <p:xfrm>
          <a:off x="1597025" y="2586038"/>
          <a:ext cx="1606550" cy="415925"/>
        </p:xfrm>
        <a:graphic>
          <a:graphicData uri="http://schemas.openxmlformats.org/presentationml/2006/ole">
            <p:oleObj spid="_x0000_s278558" name="Equation" r:id="rId24" imgW="736280" imgH="253890" progId="">
              <p:embed/>
            </p:oleObj>
          </a:graphicData>
        </a:graphic>
      </p:graphicFrame>
      <p:sp>
        <p:nvSpPr>
          <p:cNvPr id="278559" name="矩形 6"/>
          <p:cNvSpPr>
            <a:spLocks noChangeArrowheads="1"/>
          </p:cNvSpPr>
          <p:nvPr/>
        </p:nvSpPr>
        <p:spPr bwMode="auto">
          <a:xfrm>
            <a:off x="34925" y="5213350"/>
            <a:ext cx="7305675" cy="830263"/>
          </a:xfrm>
          <a:prstGeom prst="rect">
            <a:avLst/>
          </a:prstGeom>
          <a:noFill/>
          <a:ln w="9525">
            <a:noFill/>
            <a:miter lim="800000"/>
            <a:headEnd/>
            <a:tailEnd/>
          </a:ln>
        </p:spPr>
        <p:txBody>
          <a:bodyPr>
            <a:spAutoFit/>
          </a:bodyPr>
          <a:lstStyle/>
          <a:p>
            <a:r>
              <a:rPr lang="en-US" altLang="zh-CN" sz="2400"/>
              <a:t>So when n is large enough, the remainder of compound Trapezoid formula is :</a:t>
            </a:r>
            <a:endParaRPr lang="zh-CN" altLang="zh-CN"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5429"/>
                                        </p:tgtEl>
                                        <p:attrNameLst>
                                          <p:attrName>style.visibility</p:attrName>
                                        </p:attrNameLst>
                                      </p:cBhvr>
                                      <p:to>
                                        <p:strVal val="visible"/>
                                      </p:to>
                                    </p:set>
                                    <p:animEffect transition="in" filter="wipe(left)">
                                      <p:cBhvr>
                                        <p:cTn id="7" dur="500"/>
                                        <p:tgtEl>
                                          <p:spTgt spid="6154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5426"/>
                                        </p:tgtEl>
                                        <p:attrNameLst>
                                          <p:attrName>style.visibility</p:attrName>
                                        </p:attrNameLst>
                                      </p:cBhvr>
                                      <p:to>
                                        <p:strVal val="visible"/>
                                      </p:to>
                                    </p:set>
                                    <p:animEffect transition="in" filter="wipe(left)">
                                      <p:cBhvr>
                                        <p:cTn id="12" dur="500"/>
                                        <p:tgtEl>
                                          <p:spTgt spid="615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5430"/>
                                        </p:tgtEl>
                                        <p:attrNameLst>
                                          <p:attrName>style.visibility</p:attrName>
                                        </p:attrNameLst>
                                      </p:cBhvr>
                                      <p:to>
                                        <p:strVal val="visible"/>
                                      </p:to>
                                    </p:set>
                                    <p:animEffect transition="in" filter="wipe(left)">
                                      <p:cBhvr>
                                        <p:cTn id="17" dur="500"/>
                                        <p:tgtEl>
                                          <p:spTgt spid="6154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5432"/>
                                        </p:tgtEl>
                                        <p:attrNameLst>
                                          <p:attrName>style.visibility</p:attrName>
                                        </p:attrNameLst>
                                      </p:cBhvr>
                                      <p:to>
                                        <p:strVal val="visible"/>
                                      </p:to>
                                    </p:set>
                                    <p:animEffect transition="in" filter="wipe(left)">
                                      <p:cBhvr>
                                        <p:cTn id="22" dur="500"/>
                                        <p:tgtEl>
                                          <p:spTgt spid="6154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5433"/>
                                        </p:tgtEl>
                                        <p:attrNameLst>
                                          <p:attrName>style.visibility</p:attrName>
                                        </p:attrNameLst>
                                      </p:cBhvr>
                                      <p:to>
                                        <p:strVal val="visible"/>
                                      </p:to>
                                    </p:set>
                                    <p:animEffect transition="in" filter="wipe(left)">
                                      <p:cBhvr>
                                        <p:cTn id="27" dur="500"/>
                                        <p:tgtEl>
                                          <p:spTgt spid="61543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15431"/>
                                        </p:tgtEl>
                                        <p:attrNameLst>
                                          <p:attrName>style.visibility</p:attrName>
                                        </p:attrNameLst>
                                      </p:cBhvr>
                                      <p:to>
                                        <p:strVal val="visible"/>
                                      </p:to>
                                    </p:set>
                                    <p:animEffect transition="in" filter="wipe(left)">
                                      <p:cBhvr>
                                        <p:cTn id="32" dur="500"/>
                                        <p:tgtEl>
                                          <p:spTgt spid="6154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15435"/>
                                        </p:tgtEl>
                                        <p:attrNameLst>
                                          <p:attrName>style.visibility</p:attrName>
                                        </p:attrNameLst>
                                      </p:cBhvr>
                                      <p:to>
                                        <p:strVal val="visible"/>
                                      </p:to>
                                    </p:set>
                                    <p:animEffect transition="in" filter="wipe(left)">
                                      <p:cBhvr>
                                        <p:cTn id="37" dur="500"/>
                                        <p:tgtEl>
                                          <p:spTgt spid="6154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5439"/>
                                        </p:tgtEl>
                                        <p:attrNameLst>
                                          <p:attrName>style.visibility</p:attrName>
                                        </p:attrNameLst>
                                      </p:cBhvr>
                                      <p:to>
                                        <p:strVal val="visible"/>
                                      </p:to>
                                    </p:set>
                                    <p:animEffect transition="in" filter="wipe(left)">
                                      <p:cBhvr>
                                        <p:cTn id="42" dur="500"/>
                                        <p:tgtEl>
                                          <p:spTgt spid="6154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615436"/>
                                        </p:tgtEl>
                                        <p:attrNameLst>
                                          <p:attrName>style.visibility</p:attrName>
                                        </p:attrNameLst>
                                      </p:cBhvr>
                                      <p:to>
                                        <p:strVal val="visible"/>
                                      </p:to>
                                    </p:set>
                                    <p:animEffect transition="in" filter="wipe(left)">
                                      <p:cBhvr>
                                        <p:cTn id="47" dur="500"/>
                                        <p:tgtEl>
                                          <p:spTgt spid="6154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15437"/>
                                        </p:tgtEl>
                                        <p:attrNameLst>
                                          <p:attrName>style.visibility</p:attrName>
                                        </p:attrNameLst>
                                      </p:cBhvr>
                                      <p:to>
                                        <p:strVal val="visible"/>
                                      </p:to>
                                    </p:set>
                                    <p:animEffect transition="in" filter="wipe(left)">
                                      <p:cBhvr>
                                        <p:cTn id="52" dur="500"/>
                                        <p:tgtEl>
                                          <p:spTgt spid="61543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615438"/>
                                        </p:tgtEl>
                                        <p:attrNameLst>
                                          <p:attrName>style.visibility</p:attrName>
                                        </p:attrNameLst>
                                      </p:cBhvr>
                                      <p:to>
                                        <p:strVal val="visible"/>
                                      </p:to>
                                    </p:set>
                                    <p:animEffect transition="in" filter="wipe(left)">
                                      <p:cBhvr>
                                        <p:cTn id="57" dur="500"/>
                                        <p:tgtEl>
                                          <p:spTgt spid="61543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615440"/>
                                        </p:tgtEl>
                                        <p:attrNameLst>
                                          <p:attrName>style.visibility</p:attrName>
                                        </p:attrNameLst>
                                      </p:cBhvr>
                                      <p:to>
                                        <p:strVal val="visible"/>
                                      </p:to>
                                    </p:set>
                                    <p:animEffect transition="in" filter="wipe(left)">
                                      <p:cBhvr>
                                        <p:cTn id="62" dur="500"/>
                                        <p:tgtEl>
                                          <p:spTgt spid="61544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5444"/>
                                        </p:tgtEl>
                                        <p:attrNameLst>
                                          <p:attrName>style.visibility</p:attrName>
                                        </p:attrNameLst>
                                      </p:cBhvr>
                                      <p:to>
                                        <p:strVal val="visible"/>
                                      </p:to>
                                    </p:set>
                                    <p:animEffect transition="in" filter="wipe(left)">
                                      <p:cBhvr>
                                        <p:cTn id="67" dur="500"/>
                                        <p:tgtEl>
                                          <p:spTgt spid="61544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615441"/>
                                        </p:tgtEl>
                                        <p:attrNameLst>
                                          <p:attrName>style.visibility</p:attrName>
                                        </p:attrNameLst>
                                      </p:cBhvr>
                                      <p:to>
                                        <p:strVal val="visible"/>
                                      </p:to>
                                    </p:set>
                                    <p:animEffect transition="in" filter="wipe(left)">
                                      <p:cBhvr>
                                        <p:cTn id="72" dur="500"/>
                                        <p:tgtEl>
                                          <p:spTgt spid="6154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615443"/>
                                        </p:tgtEl>
                                        <p:attrNameLst>
                                          <p:attrName>style.visibility</p:attrName>
                                        </p:attrNameLst>
                                      </p:cBhvr>
                                      <p:to>
                                        <p:strVal val="visible"/>
                                      </p:to>
                                    </p:set>
                                    <p:animEffect transition="in" filter="wipe(left)">
                                      <p:cBhvr>
                                        <p:cTn id="77" dur="500"/>
                                        <p:tgtEl>
                                          <p:spTgt spid="61544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615442"/>
                                        </p:tgtEl>
                                        <p:attrNameLst>
                                          <p:attrName>style.visibility</p:attrName>
                                        </p:attrNameLst>
                                      </p:cBhvr>
                                      <p:to>
                                        <p:strVal val="visible"/>
                                      </p:to>
                                    </p:set>
                                    <p:animEffect transition="in" filter="wipe(left)">
                                      <p:cBhvr>
                                        <p:cTn id="82" dur="500"/>
                                        <p:tgtEl>
                                          <p:spTgt spid="61544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615445"/>
                                        </p:tgtEl>
                                        <p:attrNameLst>
                                          <p:attrName>style.visibility</p:attrName>
                                        </p:attrNameLst>
                                      </p:cBhvr>
                                      <p:to>
                                        <p:strVal val="visible"/>
                                      </p:to>
                                    </p:set>
                                    <p:animEffect transition="in" filter="wipe(left)">
                                      <p:cBhvr>
                                        <p:cTn id="87" dur="500"/>
                                        <p:tgtEl>
                                          <p:spTgt spid="61544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615446"/>
                                        </p:tgtEl>
                                        <p:attrNameLst>
                                          <p:attrName>style.visibility</p:attrName>
                                        </p:attrNameLst>
                                      </p:cBhvr>
                                      <p:to>
                                        <p:strVal val="visible"/>
                                      </p:to>
                                    </p:set>
                                    <p:animEffect transition="in" filter="wipe(left)">
                                      <p:cBhvr>
                                        <p:cTn id="92" dur="500"/>
                                        <p:tgtEl>
                                          <p:spTgt spid="61544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615449"/>
                                        </p:tgtEl>
                                        <p:attrNameLst>
                                          <p:attrName>style.visibility</p:attrName>
                                        </p:attrNameLst>
                                      </p:cBhvr>
                                      <p:to>
                                        <p:strVal val="visible"/>
                                      </p:to>
                                    </p:set>
                                    <p:animEffect transition="in" filter="wipe(left)">
                                      <p:cBhvr>
                                        <p:cTn id="97" dur="500"/>
                                        <p:tgtEl>
                                          <p:spTgt spid="61544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615447"/>
                                        </p:tgtEl>
                                        <p:attrNameLst>
                                          <p:attrName>style.visibility</p:attrName>
                                        </p:attrNameLst>
                                      </p:cBhvr>
                                      <p:to>
                                        <p:strVal val="visible"/>
                                      </p:to>
                                    </p:set>
                                    <p:animEffect transition="in" filter="wipe(left)">
                                      <p:cBhvr>
                                        <p:cTn id="102" dur="500"/>
                                        <p:tgtEl>
                                          <p:spTgt spid="61544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615448"/>
                                        </p:tgtEl>
                                        <p:attrNameLst>
                                          <p:attrName>style.visibility</p:attrName>
                                        </p:attrNameLst>
                                      </p:cBhvr>
                                      <p:to>
                                        <p:strVal val="visible"/>
                                      </p:to>
                                    </p:set>
                                    <p:animEffect transition="in" filter="wipe(left)">
                                      <p:cBhvr>
                                        <p:cTn id="107" dur="500"/>
                                        <p:tgtEl>
                                          <p:spTgt spid="61544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615451"/>
                                        </p:tgtEl>
                                        <p:attrNameLst>
                                          <p:attrName>style.visibility</p:attrName>
                                        </p:attrNameLst>
                                      </p:cBhvr>
                                      <p:to>
                                        <p:strVal val="visible"/>
                                      </p:to>
                                    </p:set>
                                    <p:animEffect transition="in" filter="wipe(left)">
                                      <p:cBhvr>
                                        <p:cTn id="112" dur="500"/>
                                        <p:tgtEl>
                                          <p:spTgt spid="61545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615452"/>
                                        </p:tgtEl>
                                        <p:attrNameLst>
                                          <p:attrName>style.visibility</p:attrName>
                                        </p:attrNameLst>
                                      </p:cBhvr>
                                      <p:to>
                                        <p:strVal val="visible"/>
                                      </p:to>
                                    </p:set>
                                    <p:animEffect transition="in" filter="wipe(left)">
                                      <p:cBhvr>
                                        <p:cTn id="117" dur="500"/>
                                        <p:tgtEl>
                                          <p:spTgt spid="615452"/>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615453"/>
                                        </p:tgtEl>
                                        <p:attrNameLst>
                                          <p:attrName>style.visibility</p:attrName>
                                        </p:attrNameLst>
                                      </p:cBhvr>
                                      <p:to>
                                        <p:strVal val="visible"/>
                                      </p:to>
                                    </p:set>
                                    <p:animEffect transition="in" filter="wipe(left)">
                                      <p:cBhvr>
                                        <p:cTn id="122" dur="500"/>
                                        <p:tgtEl>
                                          <p:spTgt spid="615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32" grpId="0" autoUpdateAnimBg="0"/>
      <p:bldP spid="615433" grpId="0" animBg="1"/>
      <p:bldP spid="615439" grpId="0" animBg="1" autoUpdateAnimBg="0"/>
      <p:bldP spid="61544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6450" name="Object 2"/>
          <p:cNvGraphicFramePr>
            <a:graphicFrameLocks noChangeAspect="1"/>
          </p:cNvGraphicFramePr>
          <p:nvPr/>
        </p:nvGraphicFramePr>
        <p:xfrm>
          <a:off x="1627188" y="1262063"/>
          <a:ext cx="3519487" cy="1057275"/>
        </p:xfrm>
        <a:graphic>
          <a:graphicData uri="http://schemas.openxmlformats.org/presentationml/2006/ole">
            <p:oleObj spid="_x0000_s279554" name="Equation" r:id="rId3" imgW="1600200" imgH="482600" progId="Equation.3">
              <p:embed/>
            </p:oleObj>
          </a:graphicData>
        </a:graphic>
      </p:graphicFrame>
      <p:graphicFrame>
        <p:nvGraphicFramePr>
          <p:cNvPr id="616452" name="Object 3"/>
          <p:cNvGraphicFramePr>
            <a:graphicFrameLocks noChangeAspect="1"/>
          </p:cNvGraphicFramePr>
          <p:nvPr/>
        </p:nvGraphicFramePr>
        <p:xfrm>
          <a:off x="685800" y="1568450"/>
          <a:ext cx="917575" cy="496888"/>
        </p:xfrm>
        <a:graphic>
          <a:graphicData uri="http://schemas.openxmlformats.org/presentationml/2006/ole">
            <p:oleObj spid="_x0000_s279555" name="Equation" r:id="rId4" imgW="419100" imgH="228600" progId="Equation.3">
              <p:embed/>
            </p:oleObj>
          </a:graphicData>
        </a:graphic>
      </p:graphicFrame>
      <p:graphicFrame>
        <p:nvGraphicFramePr>
          <p:cNvPr id="616454" name="Object 4"/>
          <p:cNvGraphicFramePr>
            <a:graphicFrameLocks noChangeAspect="1"/>
          </p:cNvGraphicFramePr>
          <p:nvPr/>
        </p:nvGraphicFramePr>
        <p:xfrm>
          <a:off x="5181600" y="1219200"/>
          <a:ext cx="3044825" cy="1027113"/>
        </p:xfrm>
        <a:graphic>
          <a:graphicData uri="http://schemas.openxmlformats.org/presentationml/2006/ole">
            <p:oleObj spid="_x0000_s279556" name="Equation" r:id="rId5" imgW="1384300" imgH="469900" progId="Equation.3">
              <p:embed/>
            </p:oleObj>
          </a:graphicData>
        </a:graphic>
      </p:graphicFrame>
      <p:graphicFrame>
        <p:nvGraphicFramePr>
          <p:cNvPr id="616455" name="Object 5"/>
          <p:cNvGraphicFramePr>
            <a:graphicFrameLocks noChangeAspect="1"/>
          </p:cNvGraphicFramePr>
          <p:nvPr/>
        </p:nvGraphicFramePr>
        <p:xfrm>
          <a:off x="812800" y="2251075"/>
          <a:ext cx="3825875" cy="915988"/>
        </p:xfrm>
        <a:graphic>
          <a:graphicData uri="http://schemas.openxmlformats.org/presentationml/2006/ole">
            <p:oleObj spid="_x0000_s279557" name="Equation" r:id="rId6" imgW="1739900" imgH="419100" progId="Equation.3">
              <p:embed/>
            </p:oleObj>
          </a:graphicData>
        </a:graphic>
      </p:graphicFrame>
      <p:graphicFrame>
        <p:nvGraphicFramePr>
          <p:cNvPr id="616462" name="Object 6"/>
          <p:cNvGraphicFramePr>
            <a:graphicFrameLocks noChangeAspect="1"/>
          </p:cNvGraphicFramePr>
          <p:nvPr/>
        </p:nvGraphicFramePr>
        <p:xfrm>
          <a:off x="4630738" y="2209800"/>
          <a:ext cx="3778250" cy="962025"/>
        </p:xfrm>
        <a:graphic>
          <a:graphicData uri="http://schemas.openxmlformats.org/presentationml/2006/ole">
            <p:oleObj spid="_x0000_s279558" name="Equation" r:id="rId7" imgW="1841500" imgH="469900" progId="Equation.3">
              <p:embed/>
            </p:oleObj>
          </a:graphicData>
        </a:graphic>
      </p:graphicFrame>
      <p:sp>
        <p:nvSpPr>
          <p:cNvPr id="2" name="矩形 1"/>
          <p:cNvSpPr/>
          <p:nvPr/>
        </p:nvSpPr>
        <p:spPr>
          <a:xfrm>
            <a:off x="395288" y="260350"/>
            <a:ext cx="8208962" cy="831850"/>
          </a:xfrm>
          <a:prstGeom prst="rect">
            <a:avLst/>
          </a:prstGeom>
        </p:spPr>
        <p:txBody>
          <a:bodyPr>
            <a:spAutoFit/>
          </a:bodyPr>
          <a:lstStyle/>
          <a:p>
            <a:pPr>
              <a:defRPr/>
            </a:pPr>
            <a:r>
              <a:rPr lang="en-US" altLang="zh-CN" sz="2400" dirty="0">
                <a:latin typeface="+mn-lt"/>
              </a:rPr>
              <a:t>2. if integration </a:t>
            </a:r>
            <a:r>
              <a:rPr lang="en-US" altLang="zh-CN" sz="2400" dirty="0">
                <a:latin typeface="+mn-lt"/>
              </a:rPr>
              <a:t>function                                  ,So </a:t>
            </a:r>
            <a:r>
              <a:rPr lang="en-US" altLang="zh-CN" sz="2400" dirty="0">
                <a:latin typeface="+mn-lt"/>
              </a:rPr>
              <a:t>when n is large enough, the remainder of compound Simpson formula is </a:t>
            </a:r>
            <a:endParaRPr lang="zh-CN" altLang="zh-CN" sz="2400" dirty="0">
              <a:latin typeface="+mn-lt"/>
            </a:endParaRPr>
          </a:p>
        </p:txBody>
      </p:sp>
      <p:sp>
        <p:nvSpPr>
          <p:cNvPr id="3" name="矩形 2"/>
          <p:cNvSpPr>
            <a:spLocks noRot="1" noChangeAspect="1" noMove="1" noResize="1" noEditPoints="1" noAdjustHandles="1" noChangeArrowheads="1" noChangeShapeType="1" noTextEdit="1"/>
          </p:cNvSpPr>
          <p:nvPr/>
        </p:nvSpPr>
        <p:spPr>
          <a:xfrm>
            <a:off x="3409855" y="111385"/>
            <a:ext cx="2617768" cy="584775"/>
          </a:xfrm>
          <a:prstGeom prst="rect">
            <a:avLst/>
          </a:prstGeom>
          <a:blipFill rotWithShape="1">
            <a:blip r:embed="rId8"/>
            <a:stretch>
              <a:fillRect/>
            </a:stretch>
          </a:blipFill>
        </p:spPr>
        <p:txBody>
          <a:bodyPr/>
          <a:lstStyle/>
          <a:p>
            <a:pPr>
              <a:defRPr/>
            </a:pPr>
            <a:r>
              <a:rPr lang="zh-CN" altLang="en-US">
                <a:noFill/>
              </a:rPr>
              <a:t> </a:t>
            </a:r>
          </a:p>
        </p:txBody>
      </p:sp>
      <p:sp>
        <p:nvSpPr>
          <p:cNvPr id="4" name="矩形 3"/>
          <p:cNvSpPr/>
          <p:nvPr/>
        </p:nvSpPr>
        <p:spPr>
          <a:xfrm>
            <a:off x="755650" y="3213100"/>
            <a:ext cx="7056438" cy="831850"/>
          </a:xfrm>
          <a:prstGeom prst="rect">
            <a:avLst/>
          </a:prstGeom>
        </p:spPr>
        <p:txBody>
          <a:bodyPr>
            <a:spAutoFit/>
          </a:bodyPr>
          <a:lstStyle/>
          <a:p>
            <a:pPr>
              <a:defRPr/>
            </a:pPr>
            <a:r>
              <a:rPr lang="en-US" altLang="zh-CN" sz="2400" dirty="0">
                <a:latin typeface="+mn-lt"/>
              </a:rPr>
              <a:t>3. if </a:t>
            </a:r>
            <a:r>
              <a:rPr lang="en-US" altLang="zh-CN" sz="2400" dirty="0">
                <a:latin typeface="+mn-lt"/>
              </a:rPr>
              <a:t>                               we </a:t>
            </a:r>
            <a:r>
              <a:rPr lang="en-US" altLang="zh-CN" sz="2400" dirty="0">
                <a:latin typeface="+mn-lt"/>
              </a:rPr>
              <a:t>can also get compound Cotes formula</a:t>
            </a:r>
            <a:endParaRPr lang="zh-CN" altLang="en-US" sz="2400" dirty="0">
              <a:latin typeface="+mn-lt"/>
            </a:endParaRPr>
          </a:p>
        </p:txBody>
      </p:sp>
      <p:sp>
        <p:nvSpPr>
          <p:cNvPr id="5" name="矩形 4"/>
          <p:cNvSpPr>
            <a:spLocks noRot="1" noChangeAspect="1" noMove="1" noResize="1" noEditPoints="1" noAdjustHandles="1" noChangeArrowheads="1" noChangeShapeType="1" noTextEdit="1"/>
          </p:cNvSpPr>
          <p:nvPr/>
        </p:nvSpPr>
        <p:spPr>
          <a:xfrm>
            <a:off x="1259632" y="3147545"/>
            <a:ext cx="2613151" cy="562911"/>
          </a:xfrm>
          <a:prstGeom prst="rect">
            <a:avLst/>
          </a:prstGeom>
          <a:blipFill rotWithShape="1">
            <a:blip r:embed="rId9"/>
            <a:stretch>
              <a:fillRect/>
            </a:stretch>
          </a:blipFill>
        </p:spPr>
        <p:txBody>
          <a:bodyPr/>
          <a:lstStyle/>
          <a:p>
            <a:pPr>
              <a:defRPr/>
            </a:pPr>
            <a:r>
              <a:rPr lang="zh-CN" altLang="en-US">
                <a:noFill/>
              </a:rPr>
              <a:t> </a:t>
            </a:r>
          </a:p>
        </p:txBody>
      </p:sp>
      <p:graphicFrame>
        <p:nvGraphicFramePr>
          <p:cNvPr id="6" name="Object 11"/>
          <p:cNvGraphicFramePr>
            <a:graphicFrameLocks noChangeAspect="1"/>
          </p:cNvGraphicFramePr>
          <p:nvPr/>
        </p:nvGraphicFramePr>
        <p:xfrm>
          <a:off x="695325" y="4349750"/>
          <a:ext cx="915988" cy="496888"/>
        </p:xfrm>
        <a:graphic>
          <a:graphicData uri="http://schemas.openxmlformats.org/presentationml/2006/ole">
            <p:oleObj spid="_x0000_s279563" name="Equation" r:id="rId10" imgW="419100" imgH="228600" progId="Equation.3">
              <p:embed/>
            </p:oleObj>
          </a:graphicData>
        </a:graphic>
      </p:graphicFrame>
      <p:graphicFrame>
        <p:nvGraphicFramePr>
          <p:cNvPr id="7" name="Object 12"/>
          <p:cNvGraphicFramePr>
            <a:graphicFrameLocks noChangeAspect="1"/>
          </p:cNvGraphicFramePr>
          <p:nvPr/>
        </p:nvGraphicFramePr>
        <p:xfrm>
          <a:off x="1622425" y="4043363"/>
          <a:ext cx="3546475" cy="1057275"/>
        </p:xfrm>
        <a:graphic>
          <a:graphicData uri="http://schemas.openxmlformats.org/presentationml/2006/ole">
            <p:oleObj spid="_x0000_s279564" name="Equation" r:id="rId11" imgW="1612900" imgH="482600" progId="Equation.3">
              <p:embed/>
            </p:oleObj>
          </a:graphicData>
        </a:graphic>
      </p:graphicFrame>
      <p:graphicFrame>
        <p:nvGraphicFramePr>
          <p:cNvPr id="8" name="Object 13"/>
          <p:cNvGraphicFramePr>
            <a:graphicFrameLocks noChangeAspect="1"/>
          </p:cNvGraphicFramePr>
          <p:nvPr/>
        </p:nvGraphicFramePr>
        <p:xfrm>
          <a:off x="5162550" y="4029075"/>
          <a:ext cx="3435350" cy="1025525"/>
        </p:xfrm>
        <a:graphic>
          <a:graphicData uri="http://schemas.openxmlformats.org/presentationml/2006/ole">
            <p:oleObj spid="_x0000_s279565" name="Equation" r:id="rId12" imgW="1562100" imgH="469900" progId="Equation.3">
              <p:embed/>
            </p:oleObj>
          </a:graphicData>
        </a:graphic>
      </p:graphicFrame>
      <p:graphicFrame>
        <p:nvGraphicFramePr>
          <p:cNvPr id="9" name="Object 14"/>
          <p:cNvGraphicFramePr>
            <a:graphicFrameLocks noChangeAspect="1"/>
          </p:cNvGraphicFramePr>
          <p:nvPr/>
        </p:nvGraphicFramePr>
        <p:xfrm>
          <a:off x="4822825" y="5019675"/>
          <a:ext cx="3783013" cy="896938"/>
        </p:xfrm>
        <a:graphic>
          <a:graphicData uri="http://schemas.openxmlformats.org/presentationml/2006/ole">
            <p:oleObj spid="_x0000_s279566" name="Equation" r:id="rId13" imgW="1968500" imgH="469900" progId="Equation.3">
              <p:embed/>
            </p:oleObj>
          </a:graphicData>
        </a:graphic>
      </p:graphicFrame>
      <p:graphicFrame>
        <p:nvGraphicFramePr>
          <p:cNvPr id="10" name="Object 15"/>
          <p:cNvGraphicFramePr>
            <a:graphicFrameLocks noChangeAspect="1"/>
          </p:cNvGraphicFramePr>
          <p:nvPr/>
        </p:nvGraphicFramePr>
        <p:xfrm>
          <a:off x="873125" y="5019675"/>
          <a:ext cx="3949700" cy="879475"/>
        </p:xfrm>
        <a:graphic>
          <a:graphicData uri="http://schemas.openxmlformats.org/presentationml/2006/ole">
            <p:oleObj spid="_x0000_s279567" name="Equation" r:id="rId14" imgW="1866900" imgH="419100" progId="Equation.3">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6452"/>
                                        </p:tgtEl>
                                        <p:attrNameLst>
                                          <p:attrName>style.visibility</p:attrName>
                                        </p:attrNameLst>
                                      </p:cBhvr>
                                      <p:to>
                                        <p:strVal val="visible"/>
                                      </p:to>
                                    </p:set>
                                    <p:animEffect transition="in" filter="wipe(left)">
                                      <p:cBhvr>
                                        <p:cTn id="7" dur="500"/>
                                        <p:tgtEl>
                                          <p:spTgt spid="6164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6450"/>
                                        </p:tgtEl>
                                        <p:attrNameLst>
                                          <p:attrName>style.visibility</p:attrName>
                                        </p:attrNameLst>
                                      </p:cBhvr>
                                      <p:to>
                                        <p:strVal val="visible"/>
                                      </p:to>
                                    </p:set>
                                    <p:animEffect transition="in" filter="wipe(left)">
                                      <p:cBhvr>
                                        <p:cTn id="12" dur="500"/>
                                        <p:tgtEl>
                                          <p:spTgt spid="6164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6454"/>
                                        </p:tgtEl>
                                        <p:attrNameLst>
                                          <p:attrName>style.visibility</p:attrName>
                                        </p:attrNameLst>
                                      </p:cBhvr>
                                      <p:to>
                                        <p:strVal val="visible"/>
                                      </p:to>
                                    </p:set>
                                    <p:animEffect transition="in" filter="wipe(left)">
                                      <p:cBhvr>
                                        <p:cTn id="17" dur="500"/>
                                        <p:tgtEl>
                                          <p:spTgt spid="6164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6455"/>
                                        </p:tgtEl>
                                        <p:attrNameLst>
                                          <p:attrName>style.visibility</p:attrName>
                                        </p:attrNameLst>
                                      </p:cBhvr>
                                      <p:to>
                                        <p:strVal val="visible"/>
                                      </p:to>
                                    </p:set>
                                    <p:animEffect transition="in" filter="wipe(left)">
                                      <p:cBhvr>
                                        <p:cTn id="22" dur="500"/>
                                        <p:tgtEl>
                                          <p:spTgt spid="6164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16462"/>
                                        </p:tgtEl>
                                        <p:attrNameLst>
                                          <p:attrName>style.visibility</p:attrName>
                                        </p:attrNameLst>
                                      </p:cBhvr>
                                      <p:to>
                                        <p:strVal val="visible"/>
                                      </p:to>
                                    </p:set>
                                    <p:animEffect transition="in" filter="wipe(left)">
                                      <p:cBhvr>
                                        <p:cTn id="27" dur="500"/>
                                        <p:tgtEl>
                                          <p:spTgt spid="6164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7474" name="Object 2"/>
          <p:cNvGraphicFramePr>
            <a:graphicFrameLocks noChangeAspect="1"/>
          </p:cNvGraphicFramePr>
          <p:nvPr/>
        </p:nvGraphicFramePr>
        <p:xfrm>
          <a:off x="1349375" y="1189038"/>
          <a:ext cx="865188" cy="496887"/>
        </p:xfrm>
        <a:graphic>
          <a:graphicData uri="http://schemas.openxmlformats.org/presentationml/2006/ole">
            <p:oleObj spid="_x0000_s280578" name="Equation" r:id="rId3" imgW="393529" imgH="228501" progId="Equation.3">
              <p:embed/>
            </p:oleObj>
          </a:graphicData>
        </a:graphic>
      </p:graphicFrame>
      <p:graphicFrame>
        <p:nvGraphicFramePr>
          <p:cNvPr id="617475" name="Object 3"/>
          <p:cNvGraphicFramePr>
            <a:graphicFrameLocks noChangeAspect="1"/>
          </p:cNvGraphicFramePr>
          <p:nvPr/>
        </p:nvGraphicFramePr>
        <p:xfrm>
          <a:off x="2286000" y="968375"/>
          <a:ext cx="3324225" cy="862013"/>
        </p:xfrm>
        <a:graphic>
          <a:graphicData uri="http://schemas.openxmlformats.org/presentationml/2006/ole">
            <p:oleObj spid="_x0000_s280579" name="Equation" r:id="rId4" imgW="1511300" imgH="393700" progId="Equation.3">
              <p:embed/>
            </p:oleObj>
          </a:graphicData>
        </a:graphic>
      </p:graphicFrame>
      <p:graphicFrame>
        <p:nvGraphicFramePr>
          <p:cNvPr id="617476" name="Object 4"/>
          <p:cNvGraphicFramePr>
            <a:graphicFrameLocks noChangeAspect="1"/>
          </p:cNvGraphicFramePr>
          <p:nvPr/>
        </p:nvGraphicFramePr>
        <p:xfrm>
          <a:off x="1281113" y="2185988"/>
          <a:ext cx="917575" cy="496887"/>
        </p:xfrm>
        <a:graphic>
          <a:graphicData uri="http://schemas.openxmlformats.org/presentationml/2006/ole">
            <p:oleObj spid="_x0000_s280580" name="Equation" r:id="rId5" imgW="419100" imgH="228600" progId="Equation.3">
              <p:embed/>
            </p:oleObj>
          </a:graphicData>
        </a:graphic>
      </p:graphicFrame>
      <p:graphicFrame>
        <p:nvGraphicFramePr>
          <p:cNvPr id="617477" name="Object 5"/>
          <p:cNvGraphicFramePr>
            <a:graphicFrameLocks noChangeAspect="1"/>
          </p:cNvGraphicFramePr>
          <p:nvPr/>
        </p:nvGraphicFramePr>
        <p:xfrm>
          <a:off x="2216150" y="1846263"/>
          <a:ext cx="4049713" cy="1025525"/>
        </p:xfrm>
        <a:graphic>
          <a:graphicData uri="http://schemas.openxmlformats.org/presentationml/2006/ole">
            <p:oleObj spid="_x0000_s280581" name="Equation" r:id="rId6" imgW="1841500" imgH="469900" progId="Equation.3">
              <p:embed/>
            </p:oleObj>
          </a:graphicData>
        </a:graphic>
      </p:graphicFrame>
      <p:graphicFrame>
        <p:nvGraphicFramePr>
          <p:cNvPr id="617478" name="Object 6"/>
          <p:cNvGraphicFramePr>
            <a:graphicFrameLocks noChangeAspect="1"/>
          </p:cNvGraphicFramePr>
          <p:nvPr/>
        </p:nvGraphicFramePr>
        <p:xfrm>
          <a:off x="1319213" y="3246438"/>
          <a:ext cx="915987" cy="496887"/>
        </p:xfrm>
        <a:graphic>
          <a:graphicData uri="http://schemas.openxmlformats.org/presentationml/2006/ole">
            <p:oleObj spid="_x0000_s280582" name="Equation" r:id="rId7" imgW="419100" imgH="228600" progId="Equation.3">
              <p:embed/>
            </p:oleObj>
          </a:graphicData>
        </a:graphic>
      </p:graphicFrame>
      <p:graphicFrame>
        <p:nvGraphicFramePr>
          <p:cNvPr id="617479" name="Object 7"/>
          <p:cNvGraphicFramePr>
            <a:graphicFrameLocks noChangeAspect="1"/>
          </p:cNvGraphicFramePr>
          <p:nvPr/>
        </p:nvGraphicFramePr>
        <p:xfrm>
          <a:off x="2339975" y="2852738"/>
          <a:ext cx="4329113" cy="1027112"/>
        </p:xfrm>
        <a:graphic>
          <a:graphicData uri="http://schemas.openxmlformats.org/presentationml/2006/ole">
            <p:oleObj spid="_x0000_s280583" name="Equation" r:id="rId8" imgW="1968500" imgH="469900" progId="Equation.3">
              <p:embed/>
            </p:oleObj>
          </a:graphicData>
        </a:graphic>
      </p:graphicFrame>
      <p:sp>
        <p:nvSpPr>
          <p:cNvPr id="617480" name="Text Box 8"/>
          <p:cNvSpPr txBox="1">
            <a:spLocks noChangeArrowheads="1"/>
          </p:cNvSpPr>
          <p:nvPr/>
        </p:nvSpPr>
        <p:spPr bwMode="auto">
          <a:xfrm>
            <a:off x="457200" y="381000"/>
            <a:ext cx="5989638" cy="525463"/>
          </a:xfrm>
          <a:prstGeom prst="rect">
            <a:avLst/>
          </a:prstGeom>
          <a:noFill/>
          <a:ln>
            <a:noFill/>
          </a:ln>
          <a:effectLst/>
          <a:extLst>
            <a:ext uri="{909E8E84-426E-40DD-AFC4-6F175D3DCCD1}"/>
            <a:ext uri="{91240B29-F687-4F45-9708-019B960494DF}"/>
            <a:ext uri="{AF507438-7753-43E0-B8FC-AC1667EBCBE1}"/>
          </a:extLst>
        </p:spPr>
        <p:txBody>
          <a:bodyPr wrap="none" lIns="90000" tIns="46800" rIns="90000" bIns="46800">
            <a:spAutoFit/>
          </a:bodyPr>
          <a:lstStyle/>
          <a:p>
            <a:pPr>
              <a:defRPr/>
            </a:pPr>
            <a:r>
              <a:rPr lang="en-US" altLang="zh-CN" dirty="0">
                <a:latin typeface="+mn-lt"/>
              </a:rPr>
              <a:t>Compare the remainder of three formula</a:t>
            </a:r>
            <a:endParaRPr lang="zh-CN" altLang="en-US" dirty="0">
              <a:latin typeface="+mn-lt"/>
            </a:endParaRPr>
          </a:p>
        </p:txBody>
      </p:sp>
      <p:graphicFrame>
        <p:nvGraphicFramePr>
          <p:cNvPr id="617484" name="Object 9"/>
          <p:cNvGraphicFramePr>
            <a:graphicFrameLocks noChangeAspect="1"/>
          </p:cNvGraphicFramePr>
          <p:nvPr/>
        </p:nvGraphicFramePr>
        <p:xfrm>
          <a:off x="6689725" y="1189038"/>
          <a:ext cx="1173163" cy="498475"/>
        </p:xfrm>
        <a:graphic>
          <a:graphicData uri="http://schemas.openxmlformats.org/presentationml/2006/ole">
            <p:oleObj spid="_x0000_s280585" name="Equation" r:id="rId9" imgW="698760" imgH="292320" progId="Equation.3">
              <p:embed/>
            </p:oleObj>
          </a:graphicData>
        </a:graphic>
      </p:graphicFrame>
      <p:graphicFrame>
        <p:nvGraphicFramePr>
          <p:cNvPr id="617485" name="Object 10"/>
          <p:cNvGraphicFramePr>
            <a:graphicFrameLocks noChangeAspect="1"/>
          </p:cNvGraphicFramePr>
          <p:nvPr/>
        </p:nvGraphicFramePr>
        <p:xfrm>
          <a:off x="6711950" y="2108200"/>
          <a:ext cx="1173163" cy="500063"/>
        </p:xfrm>
        <a:graphic>
          <a:graphicData uri="http://schemas.openxmlformats.org/presentationml/2006/ole">
            <p:oleObj spid="_x0000_s280586" name="Equation" r:id="rId10" imgW="698760" imgH="292320" progId="Equation.3">
              <p:embed/>
            </p:oleObj>
          </a:graphicData>
        </a:graphic>
      </p:graphicFrame>
      <p:graphicFrame>
        <p:nvGraphicFramePr>
          <p:cNvPr id="617486" name="Object 11"/>
          <p:cNvGraphicFramePr>
            <a:graphicFrameLocks noChangeAspect="1"/>
          </p:cNvGraphicFramePr>
          <p:nvPr/>
        </p:nvGraphicFramePr>
        <p:xfrm>
          <a:off x="6788150" y="3176588"/>
          <a:ext cx="1173163" cy="498475"/>
        </p:xfrm>
        <a:graphic>
          <a:graphicData uri="http://schemas.openxmlformats.org/presentationml/2006/ole">
            <p:oleObj spid="_x0000_s280587" name="Equation" r:id="rId11" imgW="698760" imgH="292320" progId="Equation.3">
              <p:embed/>
            </p:oleObj>
          </a:graphicData>
        </a:graphic>
      </p:graphicFrame>
      <p:sp>
        <p:nvSpPr>
          <p:cNvPr id="2" name="矩形 1"/>
          <p:cNvSpPr/>
          <p:nvPr/>
        </p:nvSpPr>
        <p:spPr>
          <a:xfrm>
            <a:off x="755650" y="4149725"/>
            <a:ext cx="6624638" cy="2246313"/>
          </a:xfrm>
          <a:prstGeom prst="rect">
            <a:avLst/>
          </a:prstGeom>
        </p:spPr>
        <p:txBody>
          <a:bodyPr>
            <a:spAutoFit/>
          </a:bodyPr>
          <a:lstStyle/>
          <a:p>
            <a:pPr>
              <a:defRPr/>
            </a:pPr>
            <a:r>
              <a:rPr lang="en-US" altLang="zh-CN" dirty="0">
                <a:latin typeface="+mn-lt"/>
              </a:rPr>
              <a:t>They are infinitesimal quantity of h when it’s 2, 4, 6 order, </a:t>
            </a:r>
            <a:r>
              <a:rPr lang="en-US" altLang="zh-CN" dirty="0">
                <a:latin typeface="+mn-lt"/>
              </a:rPr>
              <a:t>namely                           </a:t>
            </a:r>
            <a:r>
              <a:rPr lang="en-US" altLang="zh-CN" dirty="0">
                <a:latin typeface="+mn-lt"/>
              </a:rPr>
              <a:t>converges to definite integration I become fast sequentially.  So we would introduce the concept of convergent order. </a:t>
            </a:r>
            <a:endParaRPr lang="zh-CN" altLang="zh-CN" dirty="0">
              <a:latin typeface="+mn-lt"/>
            </a:endParaRPr>
          </a:p>
        </p:txBody>
      </p:sp>
      <p:sp>
        <p:nvSpPr>
          <p:cNvPr id="280589" name="Rectangle 4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80590" name="Object 14"/>
          <p:cNvGraphicFramePr>
            <a:graphicFrameLocks noChangeAspect="1"/>
          </p:cNvGraphicFramePr>
          <p:nvPr/>
        </p:nvGraphicFramePr>
        <p:xfrm>
          <a:off x="3851275" y="4581525"/>
          <a:ext cx="2379663" cy="496888"/>
        </p:xfrm>
        <a:graphic>
          <a:graphicData uri="http://schemas.openxmlformats.org/presentationml/2006/ole">
            <p:oleObj spid="_x0000_s280590" name="Equation" r:id="rId12" imgW="571252" imgH="228501"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7480"/>
                                        </p:tgtEl>
                                        <p:attrNameLst>
                                          <p:attrName>style.visibility</p:attrName>
                                        </p:attrNameLst>
                                      </p:cBhvr>
                                      <p:to>
                                        <p:strVal val="visible"/>
                                      </p:to>
                                    </p:set>
                                    <p:animEffect transition="in" filter="wipe(left)">
                                      <p:cBhvr>
                                        <p:cTn id="7" dur="500"/>
                                        <p:tgtEl>
                                          <p:spTgt spid="6174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17474"/>
                                        </p:tgtEl>
                                        <p:attrNameLst>
                                          <p:attrName>style.visibility</p:attrName>
                                        </p:attrNameLst>
                                      </p:cBhvr>
                                      <p:to>
                                        <p:strVal val="visible"/>
                                      </p:to>
                                    </p:set>
                                    <p:animEffect transition="in" filter="wipe(left)">
                                      <p:cBhvr>
                                        <p:cTn id="12" dur="500"/>
                                        <p:tgtEl>
                                          <p:spTgt spid="6174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7475"/>
                                        </p:tgtEl>
                                        <p:attrNameLst>
                                          <p:attrName>style.visibility</p:attrName>
                                        </p:attrNameLst>
                                      </p:cBhvr>
                                      <p:to>
                                        <p:strVal val="visible"/>
                                      </p:to>
                                    </p:set>
                                    <p:animEffect transition="in" filter="wipe(left)">
                                      <p:cBhvr>
                                        <p:cTn id="17" dur="500"/>
                                        <p:tgtEl>
                                          <p:spTgt spid="6174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17476"/>
                                        </p:tgtEl>
                                        <p:attrNameLst>
                                          <p:attrName>style.visibility</p:attrName>
                                        </p:attrNameLst>
                                      </p:cBhvr>
                                      <p:to>
                                        <p:strVal val="visible"/>
                                      </p:to>
                                    </p:set>
                                    <p:animEffect transition="in" filter="wipe(left)">
                                      <p:cBhvr>
                                        <p:cTn id="22" dur="500"/>
                                        <p:tgtEl>
                                          <p:spTgt spid="6174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17477"/>
                                        </p:tgtEl>
                                        <p:attrNameLst>
                                          <p:attrName>style.visibility</p:attrName>
                                        </p:attrNameLst>
                                      </p:cBhvr>
                                      <p:to>
                                        <p:strVal val="visible"/>
                                      </p:to>
                                    </p:set>
                                    <p:animEffect transition="in" filter="wipe(left)">
                                      <p:cBhvr>
                                        <p:cTn id="27" dur="500"/>
                                        <p:tgtEl>
                                          <p:spTgt spid="6174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17478"/>
                                        </p:tgtEl>
                                        <p:attrNameLst>
                                          <p:attrName>style.visibility</p:attrName>
                                        </p:attrNameLst>
                                      </p:cBhvr>
                                      <p:to>
                                        <p:strVal val="visible"/>
                                      </p:to>
                                    </p:set>
                                    <p:animEffect transition="in" filter="wipe(left)">
                                      <p:cBhvr>
                                        <p:cTn id="32" dur="500"/>
                                        <p:tgtEl>
                                          <p:spTgt spid="6174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17479"/>
                                        </p:tgtEl>
                                        <p:attrNameLst>
                                          <p:attrName>style.visibility</p:attrName>
                                        </p:attrNameLst>
                                      </p:cBhvr>
                                      <p:to>
                                        <p:strVal val="visible"/>
                                      </p:to>
                                    </p:set>
                                    <p:animEffect transition="in" filter="wipe(left)">
                                      <p:cBhvr>
                                        <p:cTn id="37" dur="500"/>
                                        <p:tgtEl>
                                          <p:spTgt spid="61747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17484"/>
                                        </p:tgtEl>
                                        <p:attrNameLst>
                                          <p:attrName>style.visibility</p:attrName>
                                        </p:attrNameLst>
                                      </p:cBhvr>
                                      <p:to>
                                        <p:strVal val="visible"/>
                                      </p:to>
                                    </p:set>
                                    <p:animEffect transition="in" filter="wipe(left)">
                                      <p:cBhvr>
                                        <p:cTn id="42" dur="500"/>
                                        <p:tgtEl>
                                          <p:spTgt spid="61748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617485"/>
                                        </p:tgtEl>
                                        <p:attrNameLst>
                                          <p:attrName>style.visibility</p:attrName>
                                        </p:attrNameLst>
                                      </p:cBhvr>
                                      <p:to>
                                        <p:strVal val="visible"/>
                                      </p:to>
                                    </p:set>
                                    <p:animEffect transition="in" filter="wipe(left)">
                                      <p:cBhvr>
                                        <p:cTn id="47" dur="500"/>
                                        <p:tgtEl>
                                          <p:spTgt spid="6174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17486"/>
                                        </p:tgtEl>
                                        <p:attrNameLst>
                                          <p:attrName>style.visibility</p:attrName>
                                        </p:attrNameLst>
                                      </p:cBhvr>
                                      <p:to>
                                        <p:strVal val="visible"/>
                                      </p:to>
                                    </p:set>
                                    <p:animEffect transition="in" filter="wipe(left)">
                                      <p:cBhvr>
                                        <p:cTn id="52" dur="500"/>
                                        <p:tgtEl>
                                          <p:spTgt spid="617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8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矩形 1"/>
          <p:cNvSpPr>
            <a:spLocks noChangeArrowheads="1"/>
          </p:cNvSpPr>
          <p:nvPr/>
        </p:nvSpPr>
        <p:spPr bwMode="auto">
          <a:xfrm>
            <a:off x="228600" y="333375"/>
            <a:ext cx="7943850" cy="3108325"/>
          </a:xfrm>
          <a:prstGeom prst="rect">
            <a:avLst/>
          </a:prstGeom>
          <a:noFill/>
          <a:ln w="9525">
            <a:noFill/>
            <a:miter lim="800000"/>
            <a:headEnd/>
            <a:tailEnd/>
          </a:ln>
        </p:spPr>
        <p:txBody>
          <a:bodyPr>
            <a:spAutoFit/>
          </a:bodyPr>
          <a:lstStyle/>
          <a:p>
            <a:r>
              <a:rPr lang="en-US" altLang="zh-CN"/>
              <a:t>Definition  for compound integration formula       if            and         , so the remainder of               can meet below condition</a:t>
            </a:r>
          </a:p>
          <a:p>
            <a:endParaRPr lang="en-US" altLang="zh-CN"/>
          </a:p>
          <a:p>
            <a:endParaRPr lang="en-US" altLang="zh-CN"/>
          </a:p>
          <a:p>
            <a:r>
              <a:rPr lang="en-US" altLang="zh-CN"/>
              <a:t>So we call compound integration formula       is      –order convergent </a:t>
            </a:r>
            <a:endParaRPr lang="zh-CN" altLang="zh-CN"/>
          </a:p>
        </p:txBody>
      </p:sp>
      <p:sp>
        <p:nvSpPr>
          <p:cNvPr id="281603"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81604" name="Object 4"/>
          <p:cNvGraphicFramePr>
            <a:graphicFrameLocks noChangeAspect="1"/>
          </p:cNvGraphicFramePr>
          <p:nvPr/>
        </p:nvGraphicFramePr>
        <p:xfrm>
          <a:off x="6948488" y="336550"/>
          <a:ext cx="360362" cy="503238"/>
        </p:xfrm>
        <a:graphic>
          <a:graphicData uri="http://schemas.openxmlformats.org/presentationml/2006/ole">
            <p:oleObj spid="_x0000_s281604" name="Equation" r:id="rId3" imgW="165028" imgH="228501" progId="">
              <p:embed/>
            </p:oleObj>
          </a:graphicData>
        </a:graphic>
      </p:graphicFrame>
      <p:sp>
        <p:nvSpPr>
          <p:cNvPr id="281605" name="Rectangle 2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81606" name="Object 6"/>
          <p:cNvGraphicFramePr>
            <a:graphicFrameLocks noChangeAspect="1"/>
          </p:cNvGraphicFramePr>
          <p:nvPr/>
        </p:nvGraphicFramePr>
        <p:xfrm>
          <a:off x="7812088" y="333375"/>
          <a:ext cx="731837" cy="503238"/>
        </p:xfrm>
        <a:graphic>
          <a:graphicData uri="http://schemas.openxmlformats.org/presentationml/2006/ole">
            <p:oleObj spid="_x0000_s281606" name="Equation" r:id="rId4" imgW="368140" imgH="203112" progId="">
              <p:embed/>
            </p:oleObj>
          </a:graphicData>
        </a:graphic>
      </p:graphicFrame>
      <p:sp>
        <p:nvSpPr>
          <p:cNvPr id="281607"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81608" name="Object 8"/>
          <p:cNvGraphicFramePr>
            <a:graphicFrameLocks noChangeAspect="1"/>
          </p:cNvGraphicFramePr>
          <p:nvPr/>
        </p:nvGraphicFramePr>
        <p:xfrm>
          <a:off x="915988" y="836613"/>
          <a:ext cx="703262" cy="371475"/>
        </p:xfrm>
        <a:graphic>
          <a:graphicData uri="http://schemas.openxmlformats.org/presentationml/2006/ole">
            <p:oleObj spid="_x0000_s281608" name="Equation" r:id="rId5" imgW="342603" imgH="177646" progId="">
              <p:embed/>
            </p:oleObj>
          </a:graphicData>
        </a:graphic>
      </p:graphicFrame>
      <p:sp>
        <p:nvSpPr>
          <p:cNvPr id="281609" name="Rectangle 2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81610" name="Object 10"/>
          <p:cNvGraphicFramePr>
            <a:graphicFrameLocks noChangeAspect="1"/>
          </p:cNvGraphicFramePr>
          <p:nvPr/>
        </p:nvGraphicFramePr>
        <p:xfrm>
          <a:off x="4787900" y="836613"/>
          <a:ext cx="1079500" cy="431800"/>
        </p:xfrm>
        <a:graphic>
          <a:graphicData uri="http://schemas.openxmlformats.org/presentationml/2006/ole">
            <p:oleObj spid="_x0000_s281610" name="Equation" r:id="rId6" imgW="368300" imgH="228600" progId="">
              <p:embed/>
            </p:oleObj>
          </a:graphicData>
        </a:graphic>
      </p:graphicFrame>
      <p:sp>
        <p:nvSpPr>
          <p:cNvPr id="281611" name="Rectangle 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81612" name="Object 12"/>
          <p:cNvGraphicFramePr>
            <a:graphicFrameLocks noChangeAspect="1"/>
          </p:cNvGraphicFramePr>
          <p:nvPr/>
        </p:nvGraphicFramePr>
        <p:xfrm>
          <a:off x="2286000" y="1654175"/>
          <a:ext cx="3168650" cy="727075"/>
        </p:xfrm>
        <a:graphic>
          <a:graphicData uri="http://schemas.openxmlformats.org/presentationml/2006/ole">
            <p:oleObj spid="_x0000_s281612" name="Equation" r:id="rId7" imgW="939600" imgH="406080" progId="">
              <p:embed/>
            </p:oleObj>
          </a:graphicData>
        </a:graphic>
      </p:graphicFrame>
      <p:graphicFrame>
        <p:nvGraphicFramePr>
          <p:cNvPr id="21" name="Object 13"/>
          <p:cNvGraphicFramePr>
            <a:graphicFrameLocks noChangeAspect="1"/>
          </p:cNvGraphicFramePr>
          <p:nvPr/>
        </p:nvGraphicFramePr>
        <p:xfrm>
          <a:off x="3097213" y="3756025"/>
          <a:ext cx="2205037" cy="552450"/>
        </p:xfrm>
        <a:graphic>
          <a:graphicData uri="http://schemas.openxmlformats.org/presentationml/2006/ole">
            <p:oleObj spid="_x0000_s281613" name="Equation" r:id="rId8" imgW="952087" imgH="241195" progId="Equation.3">
              <p:embed/>
            </p:oleObj>
          </a:graphicData>
        </a:graphic>
      </p:graphicFrame>
      <p:sp>
        <p:nvSpPr>
          <p:cNvPr id="24" name="Text Box 9"/>
          <p:cNvSpPr txBox="1">
            <a:spLocks noChangeArrowheads="1"/>
          </p:cNvSpPr>
          <p:nvPr/>
        </p:nvSpPr>
        <p:spPr bwMode="auto">
          <a:xfrm>
            <a:off x="1668463" y="5922963"/>
            <a:ext cx="5424487" cy="493712"/>
          </a:xfrm>
          <a:prstGeom prst="rect">
            <a:avLst/>
          </a:prstGeom>
          <a:solidFill>
            <a:srgbClr val="FF9933"/>
          </a:solidFill>
          <a:ln w="9525">
            <a:noFill/>
            <a:miter lim="800000"/>
            <a:headEnd/>
            <a:tailEnd/>
          </a:ln>
        </p:spPr>
        <p:txBody>
          <a:bodyPr lIns="90000" tIns="46800" rIns="90000" bIns="46800">
            <a:spAutoFit/>
          </a:bodyPr>
          <a:lstStyle/>
          <a:p>
            <a:r>
              <a:rPr lang="en-US" altLang="zh-CN" sz="2600" b="1">
                <a:solidFill>
                  <a:schemeClr val="tx2"/>
                </a:solidFill>
                <a:latin typeface="楷体_GB2312" pitchFamily="49" charset="-122"/>
              </a:rPr>
              <a:t>2 order, 4 order and 6 order</a:t>
            </a:r>
            <a:endParaRPr lang="zh-CN" altLang="en-US" sz="2600" b="1">
              <a:solidFill>
                <a:schemeClr val="tx2"/>
              </a:solidFill>
              <a:latin typeface="楷体_GB2312" pitchFamily="49" charset="-122"/>
            </a:endParaRPr>
          </a:p>
        </p:txBody>
      </p:sp>
      <p:sp>
        <p:nvSpPr>
          <p:cNvPr id="281615" name="Rectangle 3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81616" name="Object 16"/>
          <p:cNvGraphicFramePr>
            <a:graphicFrameLocks noChangeAspect="1"/>
          </p:cNvGraphicFramePr>
          <p:nvPr/>
        </p:nvGraphicFramePr>
        <p:xfrm>
          <a:off x="6372225" y="2420938"/>
          <a:ext cx="287338" cy="515937"/>
        </p:xfrm>
        <a:graphic>
          <a:graphicData uri="http://schemas.openxmlformats.org/presentationml/2006/ole">
            <p:oleObj spid="_x0000_s281616" name="Equation" r:id="rId9" imgW="165028" imgH="228501" progId="">
              <p:embed/>
            </p:oleObj>
          </a:graphicData>
        </a:graphic>
      </p:graphicFrame>
      <p:sp>
        <p:nvSpPr>
          <p:cNvPr id="281617" name="Rectangle 4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281618" name="Object 18"/>
          <p:cNvGraphicFramePr>
            <a:graphicFrameLocks noChangeAspect="1"/>
          </p:cNvGraphicFramePr>
          <p:nvPr/>
        </p:nvGraphicFramePr>
        <p:xfrm>
          <a:off x="7235825" y="2420938"/>
          <a:ext cx="431800" cy="449262"/>
        </p:xfrm>
        <a:graphic>
          <a:graphicData uri="http://schemas.openxmlformats.org/presentationml/2006/ole">
            <p:oleObj spid="_x0000_s281618" name="Equation" r:id="rId10" imgW="152268" imgH="164957" progId="">
              <p:embed/>
            </p:oleObj>
          </a:graphicData>
        </a:graphic>
      </p:graphicFrame>
      <p:sp>
        <p:nvSpPr>
          <p:cNvPr id="281619" name="矩形 16"/>
          <p:cNvSpPr>
            <a:spLocks noChangeArrowheads="1"/>
          </p:cNvSpPr>
          <p:nvPr/>
        </p:nvSpPr>
        <p:spPr bwMode="auto">
          <a:xfrm>
            <a:off x="900113" y="3284538"/>
            <a:ext cx="7272337" cy="523875"/>
          </a:xfrm>
          <a:prstGeom prst="rect">
            <a:avLst/>
          </a:prstGeom>
          <a:noFill/>
          <a:ln w="9525">
            <a:noFill/>
            <a:miter lim="800000"/>
            <a:headEnd/>
            <a:tailEnd/>
          </a:ln>
        </p:spPr>
        <p:txBody>
          <a:bodyPr>
            <a:spAutoFit/>
          </a:bodyPr>
          <a:lstStyle/>
          <a:p>
            <a:r>
              <a:rPr lang="en-US" altLang="zh-CN"/>
              <a:t>Obviously, the convergence of order equal to </a:t>
            </a:r>
            <a:endParaRPr lang="zh-CN" altLang="zh-CN"/>
          </a:p>
        </p:txBody>
      </p:sp>
      <p:sp>
        <p:nvSpPr>
          <p:cNvPr id="281620" name="矩形 17"/>
          <p:cNvSpPr>
            <a:spLocks noChangeArrowheads="1"/>
          </p:cNvSpPr>
          <p:nvPr/>
        </p:nvSpPr>
        <p:spPr bwMode="auto">
          <a:xfrm>
            <a:off x="442913" y="4206875"/>
            <a:ext cx="8064500" cy="1385888"/>
          </a:xfrm>
          <a:prstGeom prst="rect">
            <a:avLst/>
          </a:prstGeom>
          <a:noFill/>
          <a:ln w="9525">
            <a:noFill/>
            <a:miter lim="800000"/>
            <a:headEnd/>
            <a:tailEnd/>
          </a:ln>
        </p:spPr>
        <p:txBody>
          <a:bodyPr>
            <a:spAutoFit/>
          </a:bodyPr>
          <a:lstStyle/>
          <a:p>
            <a:r>
              <a:rPr lang="en-US" altLang="zh-CN"/>
              <a:t>We can also know that the convergent order of compound Trapezoid formula, compound Simpson formula, compound Cotes formula</a:t>
            </a:r>
            <a:endParaRPr lang="zh-CN" altLang="zh-CN"/>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9522" name="Group 2"/>
          <p:cNvGrpSpPr>
            <a:grpSpLocks/>
          </p:cNvGrpSpPr>
          <p:nvPr/>
        </p:nvGrpSpPr>
        <p:grpSpPr bwMode="auto">
          <a:xfrm>
            <a:off x="457200" y="244475"/>
            <a:ext cx="3733800" cy="798513"/>
            <a:chOff x="288" y="1632"/>
            <a:chExt cx="2262" cy="503"/>
          </a:xfrm>
        </p:grpSpPr>
        <p:sp>
          <p:nvSpPr>
            <p:cNvPr id="619523" name="Text Box 3"/>
            <p:cNvSpPr txBox="1">
              <a:spLocks noChangeArrowheads="1"/>
            </p:cNvSpPr>
            <p:nvPr/>
          </p:nvSpPr>
          <p:spPr bwMode="auto">
            <a:xfrm>
              <a:off x="288" y="1728"/>
              <a:ext cx="1104" cy="407"/>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zh-CN" sz="1800" dirty="0">
                  <a:solidFill>
                    <a:schemeClr val="accent2"/>
                  </a:solidFill>
                  <a:latin typeface="+mn-lt"/>
                </a:rPr>
                <a:t>E</a:t>
              </a:r>
              <a:r>
                <a:rPr lang="en-US" altLang="zh-CN" sz="1800" dirty="0">
                  <a:solidFill>
                    <a:schemeClr val="accent2"/>
                  </a:solidFill>
                  <a:latin typeface="+mn-lt"/>
                </a:rPr>
                <a:t>xample2</a:t>
              </a:r>
              <a:r>
                <a:rPr lang="zh-CN" altLang="en-US" sz="1800" dirty="0">
                  <a:solidFill>
                    <a:schemeClr val="accent2"/>
                  </a:solidFill>
                  <a:latin typeface="+mn-lt"/>
                </a:rPr>
                <a:t>：</a:t>
              </a:r>
              <a:r>
                <a:rPr lang="en-US" altLang="zh-CN" sz="1800" dirty="0">
                  <a:latin typeface="+mn-lt"/>
                </a:rPr>
                <a:t>calculate</a:t>
              </a:r>
              <a:endParaRPr lang="zh-CN" altLang="en-US" sz="1800" dirty="0">
                <a:latin typeface="+mn-lt"/>
              </a:endParaRPr>
            </a:p>
          </p:txBody>
        </p:sp>
        <p:graphicFrame>
          <p:nvGraphicFramePr>
            <p:cNvPr id="282628" name="Object 4"/>
            <p:cNvGraphicFramePr>
              <a:graphicFrameLocks noChangeAspect="1"/>
            </p:cNvGraphicFramePr>
            <p:nvPr/>
          </p:nvGraphicFramePr>
          <p:xfrm>
            <a:off x="1152" y="1632"/>
            <a:ext cx="1398" cy="450"/>
          </p:xfrm>
          <a:graphic>
            <a:graphicData uri="http://schemas.openxmlformats.org/presentationml/2006/ole">
              <p:oleObj spid="_x0000_s282628" name="Equation" r:id="rId5" imgW="901309" imgH="355446" progId="Equation.3">
                <p:embed/>
              </p:oleObj>
            </a:graphicData>
          </a:graphic>
        </p:graphicFrame>
      </p:grpSp>
      <p:sp>
        <p:nvSpPr>
          <p:cNvPr id="619525" name="Text Box 5"/>
          <p:cNvSpPr txBox="1">
            <a:spLocks noChangeArrowheads="1"/>
          </p:cNvSpPr>
          <p:nvPr/>
        </p:nvSpPr>
        <p:spPr bwMode="auto">
          <a:xfrm>
            <a:off x="0" y="1233488"/>
            <a:ext cx="1066800" cy="369887"/>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altLang="zh-CN" sz="1800" dirty="0">
                <a:solidFill>
                  <a:schemeClr val="accent2"/>
                </a:solidFill>
                <a:latin typeface="+mn-lt"/>
              </a:rPr>
              <a:t>Solution:</a:t>
            </a:r>
            <a:endParaRPr lang="zh-CN" altLang="en-US" sz="1800" dirty="0">
              <a:solidFill>
                <a:schemeClr val="accent2"/>
              </a:solidFill>
              <a:latin typeface="+mn-lt"/>
            </a:endParaRPr>
          </a:p>
        </p:txBody>
      </p:sp>
      <p:grpSp>
        <p:nvGrpSpPr>
          <p:cNvPr id="619526" name="Group 6"/>
          <p:cNvGrpSpPr>
            <a:grpSpLocks/>
          </p:cNvGrpSpPr>
          <p:nvPr/>
        </p:nvGrpSpPr>
        <p:grpSpPr bwMode="auto">
          <a:xfrm>
            <a:off x="1143000" y="914400"/>
            <a:ext cx="5638800" cy="801688"/>
            <a:chOff x="720" y="2064"/>
            <a:chExt cx="3552" cy="505"/>
          </a:xfrm>
        </p:grpSpPr>
        <p:graphicFrame>
          <p:nvGraphicFramePr>
            <p:cNvPr id="282631" name="Object 7"/>
            <p:cNvGraphicFramePr>
              <a:graphicFrameLocks noChangeAspect="1"/>
            </p:cNvGraphicFramePr>
            <p:nvPr/>
          </p:nvGraphicFramePr>
          <p:xfrm>
            <a:off x="720" y="2064"/>
            <a:ext cx="2385" cy="505"/>
          </p:xfrm>
          <a:graphic>
            <a:graphicData uri="http://schemas.openxmlformats.org/presentationml/2006/ole">
              <p:oleObj spid="_x0000_s282631" name="Equation" r:id="rId6" imgW="2133600" imgH="457200" progId="Equation.3">
                <p:embed/>
              </p:oleObj>
            </a:graphicData>
          </a:graphic>
        </p:graphicFrame>
        <p:graphicFrame>
          <p:nvGraphicFramePr>
            <p:cNvPr id="282632" name="Object 8"/>
            <p:cNvGraphicFramePr>
              <a:graphicFrameLocks noChangeAspect="1"/>
            </p:cNvGraphicFramePr>
            <p:nvPr/>
          </p:nvGraphicFramePr>
          <p:xfrm>
            <a:off x="3744" y="2112"/>
            <a:ext cx="528" cy="439"/>
          </p:xfrm>
          <a:graphic>
            <a:graphicData uri="http://schemas.openxmlformats.org/presentationml/2006/ole">
              <p:oleObj spid="_x0000_s282632" name="Equation" r:id="rId7" imgW="482391" imgH="393529" progId="Equation.3">
                <p:embed/>
              </p:oleObj>
            </a:graphicData>
          </a:graphic>
        </p:graphicFrame>
        <p:sp>
          <p:nvSpPr>
            <p:cNvPr id="282633" name="Text Box 9"/>
            <p:cNvSpPr txBox="1">
              <a:spLocks noChangeArrowheads="1"/>
            </p:cNvSpPr>
            <p:nvPr/>
          </p:nvSpPr>
          <p:spPr bwMode="auto">
            <a:xfrm>
              <a:off x="3264" y="2160"/>
              <a:ext cx="672" cy="288"/>
            </a:xfrm>
            <a:prstGeom prst="rect">
              <a:avLst/>
            </a:prstGeom>
            <a:noFill/>
            <a:ln w="9525">
              <a:noFill/>
              <a:miter lim="800000"/>
              <a:headEnd/>
              <a:tailEnd/>
            </a:ln>
          </p:spPr>
          <p:txBody>
            <a:bodyPr>
              <a:spAutoFit/>
            </a:bodyPr>
            <a:lstStyle/>
            <a:p>
              <a:pPr>
                <a:spcBef>
                  <a:spcPct val="50000"/>
                </a:spcBef>
              </a:pPr>
              <a:r>
                <a:rPr lang="zh-CN" altLang="en-US" sz="2400" b="1"/>
                <a:t>其中</a:t>
              </a:r>
            </a:p>
          </p:txBody>
        </p:sp>
      </p:grpSp>
      <p:sp>
        <p:nvSpPr>
          <p:cNvPr id="619530" name="Text Box 10"/>
          <p:cNvSpPr txBox="1">
            <a:spLocks noChangeArrowheads="1"/>
          </p:cNvSpPr>
          <p:nvPr/>
        </p:nvSpPr>
        <p:spPr bwMode="auto">
          <a:xfrm>
            <a:off x="1371600" y="1676400"/>
            <a:ext cx="2438400" cy="457200"/>
          </a:xfrm>
          <a:prstGeom prst="rect">
            <a:avLst/>
          </a:prstGeom>
          <a:noFill/>
          <a:ln w="9525">
            <a:noFill/>
            <a:miter lim="800000"/>
            <a:headEnd/>
            <a:tailEnd/>
          </a:ln>
        </p:spPr>
        <p:txBody>
          <a:bodyPr>
            <a:spAutoFit/>
          </a:bodyPr>
          <a:lstStyle/>
          <a:p>
            <a:pPr>
              <a:spcBef>
                <a:spcPct val="50000"/>
              </a:spcBef>
            </a:pPr>
            <a:r>
              <a:rPr lang="en-US" altLang="zh-CN" sz="2400" b="1"/>
              <a:t>= </a:t>
            </a:r>
            <a:r>
              <a:rPr lang="en-US" altLang="zh-CN" sz="2400" b="1">
                <a:solidFill>
                  <a:srgbClr val="008000"/>
                </a:solidFill>
              </a:rPr>
              <a:t>3.1</a:t>
            </a:r>
            <a:r>
              <a:rPr lang="en-US" altLang="zh-CN" sz="2400" b="1">
                <a:solidFill>
                  <a:srgbClr val="FF0000"/>
                </a:solidFill>
              </a:rPr>
              <a:t>38988494</a:t>
            </a:r>
          </a:p>
        </p:txBody>
      </p:sp>
      <p:grpSp>
        <p:nvGrpSpPr>
          <p:cNvPr id="619531" name="Group 11"/>
          <p:cNvGrpSpPr>
            <a:grpSpLocks/>
          </p:cNvGrpSpPr>
          <p:nvPr/>
        </p:nvGrpSpPr>
        <p:grpSpPr bwMode="auto">
          <a:xfrm>
            <a:off x="990600" y="2133600"/>
            <a:ext cx="7134225" cy="892175"/>
            <a:chOff x="786" y="3024"/>
            <a:chExt cx="4494" cy="562"/>
          </a:xfrm>
        </p:grpSpPr>
        <p:graphicFrame>
          <p:nvGraphicFramePr>
            <p:cNvPr id="282636" name="Object 12"/>
            <p:cNvGraphicFramePr>
              <a:graphicFrameLocks noChangeAspect="1"/>
            </p:cNvGraphicFramePr>
            <p:nvPr/>
          </p:nvGraphicFramePr>
          <p:xfrm>
            <a:off x="786" y="3024"/>
            <a:ext cx="3371" cy="562"/>
          </p:xfrm>
          <a:graphic>
            <a:graphicData uri="http://schemas.openxmlformats.org/presentationml/2006/ole">
              <p:oleObj spid="_x0000_s282636" name="Equation" r:id="rId8" imgW="2806700" imgH="482600" progId="Equation.3">
                <p:embed/>
              </p:oleObj>
            </a:graphicData>
          </a:graphic>
        </p:graphicFrame>
        <p:graphicFrame>
          <p:nvGraphicFramePr>
            <p:cNvPr id="282637" name="Object 13"/>
            <p:cNvGraphicFramePr>
              <a:graphicFrameLocks noChangeAspect="1"/>
            </p:cNvGraphicFramePr>
            <p:nvPr/>
          </p:nvGraphicFramePr>
          <p:xfrm>
            <a:off x="4752" y="3120"/>
            <a:ext cx="528" cy="439"/>
          </p:xfrm>
          <a:graphic>
            <a:graphicData uri="http://schemas.openxmlformats.org/presentationml/2006/ole">
              <p:oleObj spid="_x0000_s282637" name="Equation" r:id="rId9" imgW="482391" imgH="393529" progId="Equation.3">
                <p:embed/>
              </p:oleObj>
            </a:graphicData>
          </a:graphic>
        </p:graphicFrame>
        <p:sp>
          <p:nvSpPr>
            <p:cNvPr id="282638" name="Text Box 14"/>
            <p:cNvSpPr txBox="1">
              <a:spLocks noChangeArrowheads="1"/>
            </p:cNvSpPr>
            <p:nvPr/>
          </p:nvSpPr>
          <p:spPr bwMode="auto">
            <a:xfrm>
              <a:off x="4272" y="3168"/>
              <a:ext cx="672" cy="288"/>
            </a:xfrm>
            <a:prstGeom prst="rect">
              <a:avLst/>
            </a:prstGeom>
            <a:noFill/>
            <a:ln w="9525">
              <a:noFill/>
              <a:miter lim="800000"/>
              <a:headEnd/>
              <a:tailEnd/>
            </a:ln>
          </p:spPr>
          <p:txBody>
            <a:bodyPr>
              <a:spAutoFit/>
            </a:bodyPr>
            <a:lstStyle/>
            <a:p>
              <a:pPr>
                <a:spcBef>
                  <a:spcPct val="50000"/>
                </a:spcBef>
              </a:pPr>
              <a:r>
                <a:rPr lang="zh-CN" altLang="en-US" sz="2400" b="1"/>
                <a:t>其中</a:t>
              </a:r>
            </a:p>
          </p:txBody>
        </p:sp>
      </p:grpSp>
      <p:sp>
        <p:nvSpPr>
          <p:cNvPr id="619535" name="Text Box 15"/>
          <p:cNvSpPr txBox="1">
            <a:spLocks noChangeArrowheads="1"/>
          </p:cNvSpPr>
          <p:nvPr/>
        </p:nvSpPr>
        <p:spPr bwMode="auto">
          <a:xfrm>
            <a:off x="1371600" y="2971800"/>
            <a:ext cx="2438400" cy="457200"/>
          </a:xfrm>
          <a:prstGeom prst="rect">
            <a:avLst/>
          </a:prstGeom>
          <a:noFill/>
          <a:ln w="9525">
            <a:noFill/>
            <a:miter lim="800000"/>
            <a:headEnd/>
            <a:tailEnd/>
          </a:ln>
        </p:spPr>
        <p:txBody>
          <a:bodyPr>
            <a:spAutoFit/>
          </a:bodyPr>
          <a:lstStyle/>
          <a:p>
            <a:pPr>
              <a:spcBef>
                <a:spcPct val="50000"/>
              </a:spcBef>
            </a:pPr>
            <a:r>
              <a:rPr lang="en-US" altLang="zh-CN" sz="2400" b="1"/>
              <a:t>= </a:t>
            </a:r>
            <a:r>
              <a:rPr lang="en-US" altLang="zh-CN" sz="2400" b="1">
                <a:solidFill>
                  <a:srgbClr val="008000"/>
                </a:solidFill>
              </a:rPr>
              <a:t>3.141592</a:t>
            </a:r>
            <a:r>
              <a:rPr lang="en-US" altLang="zh-CN" sz="2400" b="1">
                <a:solidFill>
                  <a:srgbClr val="FF0000"/>
                </a:solidFill>
              </a:rPr>
              <a:t>502</a:t>
            </a:r>
          </a:p>
        </p:txBody>
      </p:sp>
      <p:grpSp>
        <p:nvGrpSpPr>
          <p:cNvPr id="619536" name="Group 16"/>
          <p:cNvGrpSpPr>
            <a:grpSpLocks/>
          </p:cNvGrpSpPr>
          <p:nvPr/>
        </p:nvGrpSpPr>
        <p:grpSpPr bwMode="auto">
          <a:xfrm>
            <a:off x="6705600" y="-76200"/>
            <a:ext cx="2216150" cy="1122363"/>
            <a:chOff x="4220" y="1632"/>
            <a:chExt cx="1396" cy="707"/>
          </a:xfrm>
        </p:grpSpPr>
        <p:sp>
          <p:nvSpPr>
            <p:cNvPr id="282641" name="AutoShape 17"/>
            <p:cNvSpPr>
              <a:spLocks noChangeArrowheads="1"/>
            </p:cNvSpPr>
            <p:nvPr/>
          </p:nvSpPr>
          <p:spPr bwMode="auto">
            <a:xfrm rot="-7355667">
              <a:off x="4388" y="2027"/>
              <a:ext cx="144" cy="480"/>
            </a:xfrm>
            <a:prstGeom prst="triangle">
              <a:avLst>
                <a:gd name="adj" fmla="val 50000"/>
              </a:avLst>
            </a:prstGeom>
            <a:solidFill>
              <a:srgbClr val="DDDDDD"/>
            </a:solidFill>
            <a:ln w="9525">
              <a:noFill/>
              <a:miter lim="800000"/>
              <a:headEnd/>
              <a:tailEnd/>
            </a:ln>
          </p:spPr>
          <p:txBody>
            <a:bodyPr wrap="none" anchor="ctr"/>
            <a:lstStyle/>
            <a:p>
              <a:endParaRPr lang="zh-CN" altLang="en-US"/>
            </a:p>
          </p:txBody>
        </p:sp>
        <p:sp>
          <p:nvSpPr>
            <p:cNvPr id="282642" name="AutoShape 18"/>
            <p:cNvSpPr>
              <a:spLocks noChangeArrowheads="1"/>
            </p:cNvSpPr>
            <p:nvPr/>
          </p:nvSpPr>
          <p:spPr bwMode="auto">
            <a:xfrm>
              <a:off x="4368" y="1632"/>
              <a:ext cx="1248" cy="624"/>
            </a:xfrm>
            <a:prstGeom prst="wedgeEllipseCallout">
              <a:avLst>
                <a:gd name="adj1" fmla="val 2403"/>
                <a:gd name="adj2" fmla="val 189421"/>
              </a:avLst>
            </a:prstGeom>
            <a:gradFill rotWithShape="0">
              <a:gsLst>
                <a:gs pos="0">
                  <a:srgbClr val="C0C0C0"/>
                </a:gs>
                <a:gs pos="100000">
                  <a:schemeClr val="bg1"/>
                </a:gs>
              </a:gsLst>
              <a:lin ang="18900000" scaled="1"/>
            </a:gradFill>
            <a:ln w="9525">
              <a:noFill/>
              <a:miter lim="800000"/>
              <a:headEnd/>
              <a:tailEnd/>
            </a:ln>
          </p:spPr>
          <p:txBody>
            <a:bodyPr/>
            <a:lstStyle/>
            <a:p>
              <a:pPr algn="ctr"/>
              <a:r>
                <a:rPr lang="en-US" altLang="zh-CN" sz="2000"/>
                <a:t>Equally arithmetic labor</a:t>
              </a:r>
              <a:endParaRPr lang="zh-CN" altLang="en-US" sz="2000"/>
            </a:p>
          </p:txBody>
        </p:sp>
      </p:grpSp>
      <p:sp>
        <p:nvSpPr>
          <p:cNvPr id="282643" name="矩形 3"/>
          <p:cNvSpPr>
            <a:spLocks noChangeArrowheads="1"/>
          </p:cNvSpPr>
          <p:nvPr/>
        </p:nvSpPr>
        <p:spPr bwMode="auto">
          <a:xfrm>
            <a:off x="-44450" y="3573463"/>
            <a:ext cx="8910638" cy="2308225"/>
          </a:xfrm>
          <a:prstGeom prst="rect">
            <a:avLst/>
          </a:prstGeom>
          <a:noFill/>
          <a:ln w="9525">
            <a:noFill/>
            <a:miter lim="800000"/>
            <a:headEnd/>
            <a:tailEnd/>
          </a:ln>
        </p:spPr>
        <p:txBody>
          <a:bodyPr>
            <a:spAutoFit/>
          </a:bodyPr>
          <a:lstStyle/>
          <a:p>
            <a:r>
              <a:rPr lang="en-US" altLang="zh-CN" sz="2400"/>
              <a:t>Generally, the outcome of definite integration just need to satisfy required precision, on one side, if we divide section[a,b] into more and more n parts, the precision        would increase, On the other side, if n is too large, the arithmetic labor is too large. If n is too small, its precision would fail to meet the requirement.</a:t>
            </a:r>
            <a:endParaRPr lang="zh-CN" altLang="zh-CN" sz="2400"/>
          </a:p>
          <a:p>
            <a:r>
              <a:rPr lang="en-US" altLang="zh-CN" sz="2400"/>
              <a:t>So how to choose a reasonable n?</a:t>
            </a:r>
            <a:endParaRPr lang="zh-CN" altLang="en-US" sz="2400"/>
          </a:p>
        </p:txBody>
      </p:sp>
      <p:sp>
        <p:nvSpPr>
          <p:cNvPr id="6" name="矩形 5"/>
          <p:cNvSpPr>
            <a:spLocks noRot="1" noChangeAspect="1" noMove="1" noResize="1" noEditPoints="1" noAdjustHandles="1" noChangeArrowheads="1" noChangeShapeType="1" noTextEdit="1"/>
          </p:cNvSpPr>
          <p:nvPr/>
        </p:nvSpPr>
        <p:spPr>
          <a:xfrm>
            <a:off x="3311271" y="4275222"/>
            <a:ext cx="578940" cy="523220"/>
          </a:xfrm>
          <a:prstGeom prst="rect">
            <a:avLst/>
          </a:prstGeom>
          <a:blipFill rotWithShape="1">
            <a:blip r:embed="rId10"/>
            <a:stretch>
              <a:fillRect/>
            </a:stretch>
          </a:blipFill>
        </p:spPr>
        <p:txBody>
          <a:bodyPr/>
          <a:lstStyle/>
          <a:p>
            <a:pPr>
              <a:defRPr/>
            </a:pPr>
            <a:r>
              <a:rPr lang="zh-CN" altLang="en-US">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19522"/>
                                        </p:tgtEl>
                                        <p:attrNameLst>
                                          <p:attrName>style.visibility</p:attrName>
                                        </p:attrNameLst>
                                      </p:cBhvr>
                                      <p:to>
                                        <p:strVal val="visible"/>
                                      </p:to>
                                    </p:set>
                                    <p:animEffect transition="in" filter="wipe(left)">
                                      <p:cBhvr>
                                        <p:cTn id="7" dur="500"/>
                                        <p:tgtEl>
                                          <p:spTgt spid="619522"/>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9525"/>
                                        </p:tgtEl>
                                        <p:attrNameLst>
                                          <p:attrName>style.visibility</p:attrName>
                                        </p:attrNameLst>
                                      </p:cBhvr>
                                      <p:to>
                                        <p:strVal val="visible"/>
                                      </p:to>
                                    </p:set>
                                    <p:animEffect transition="in" filter="wipe(up)">
                                      <p:cBhvr>
                                        <p:cTn id="12" dur="500"/>
                                        <p:tgtEl>
                                          <p:spTgt spid="619525"/>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19526"/>
                                        </p:tgtEl>
                                        <p:attrNameLst>
                                          <p:attrName>style.visibility</p:attrName>
                                        </p:attrNameLst>
                                      </p:cBhvr>
                                      <p:to>
                                        <p:strVal val="visible"/>
                                      </p:to>
                                    </p:set>
                                    <p:animEffect transition="in" filter="wipe(left)">
                                      <p:cBhvr>
                                        <p:cTn id="17" dur="500"/>
                                        <p:tgtEl>
                                          <p:spTgt spid="619526"/>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9530"/>
                                        </p:tgtEl>
                                        <p:attrNameLst>
                                          <p:attrName>style.visibility</p:attrName>
                                        </p:attrNameLst>
                                      </p:cBhvr>
                                      <p:to>
                                        <p:strVal val="visible"/>
                                      </p:to>
                                    </p:set>
                                    <p:animEffect transition="in" filter="wipe(left)">
                                      <p:cBhvr>
                                        <p:cTn id="22" dur="500"/>
                                        <p:tgtEl>
                                          <p:spTgt spid="619530"/>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19531"/>
                                        </p:tgtEl>
                                        <p:attrNameLst>
                                          <p:attrName>style.visibility</p:attrName>
                                        </p:attrNameLst>
                                      </p:cBhvr>
                                      <p:to>
                                        <p:strVal val="visible"/>
                                      </p:to>
                                    </p:set>
                                    <p:animEffect transition="in" filter="wipe(up)">
                                      <p:cBhvr>
                                        <p:cTn id="27" dur="500"/>
                                        <p:tgtEl>
                                          <p:spTgt spid="6195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9535"/>
                                        </p:tgtEl>
                                        <p:attrNameLst>
                                          <p:attrName>style.visibility</p:attrName>
                                        </p:attrNameLst>
                                      </p:cBhvr>
                                      <p:to>
                                        <p:strVal val="visible"/>
                                      </p:to>
                                    </p:set>
                                    <p:animEffect transition="in" filter="wipe(left)">
                                      <p:cBhvr>
                                        <p:cTn id="32" dur="500"/>
                                        <p:tgtEl>
                                          <p:spTgt spid="619535"/>
                                        </p:tgtEl>
                                      </p:cBhvr>
                                    </p:animEffect>
                                  </p:childTnLst>
                                  <p:subTnLst>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619536"/>
                                        </p:tgtEl>
                                        <p:attrNameLst>
                                          <p:attrName>style.visibility</p:attrName>
                                        </p:attrNameLst>
                                      </p:cBhvr>
                                      <p:to>
                                        <p:strVal val="visible"/>
                                      </p:to>
                                    </p:set>
                                    <p:animEffect transition="in" filter="wipe(down)">
                                      <p:cBhvr>
                                        <p:cTn id="37" dur="500"/>
                                        <p:tgtEl>
                                          <p:spTgt spid="619536"/>
                                        </p:tgtEl>
                                      </p:cBhvr>
                                    </p:animEffect>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5" grpId="0" autoUpdateAnimBg="0"/>
      <p:bldP spid="619530" grpId="0" autoUpdateAnimBg="0"/>
      <p:bldP spid="619535"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ext Box 2"/>
          <p:cNvSpPr txBox="1">
            <a:spLocks noChangeArrowheads="1"/>
          </p:cNvSpPr>
          <p:nvPr/>
        </p:nvSpPr>
        <p:spPr bwMode="auto">
          <a:xfrm>
            <a:off x="457200" y="304800"/>
            <a:ext cx="6851650" cy="461963"/>
          </a:xfrm>
          <a:prstGeom prst="rect">
            <a:avLst/>
          </a:prstGeom>
          <a:noFill/>
          <a:ln w="9525">
            <a:noFill/>
            <a:miter lim="800000"/>
            <a:headEnd/>
            <a:tailEnd/>
          </a:ln>
        </p:spPr>
        <p:txBody>
          <a:bodyPr>
            <a:spAutoFit/>
          </a:bodyPr>
          <a:lstStyle/>
          <a:p>
            <a:pPr>
              <a:spcBef>
                <a:spcPct val="50000"/>
              </a:spcBef>
            </a:pPr>
            <a:r>
              <a:rPr lang="en-US" altLang="zh-CN" sz="2400" b="1">
                <a:solidFill>
                  <a:schemeClr val="accent2"/>
                </a:solidFill>
                <a:sym typeface="Wingdings" pitchFamily="2" charset="2"/>
              </a:rPr>
              <a:t>Q:  </a:t>
            </a:r>
            <a:r>
              <a:rPr lang="en-US" altLang="zh-CN" sz="2400" b="1">
                <a:sym typeface="Wingdings" pitchFamily="2" charset="2"/>
              </a:rPr>
              <a:t>given definite precision</a:t>
            </a:r>
            <a:r>
              <a:rPr lang="zh-CN" altLang="en-US" sz="2400" b="1" i="1">
                <a:sym typeface="Symbol" pitchFamily="18" charset="2"/>
              </a:rPr>
              <a:t></a:t>
            </a:r>
            <a:r>
              <a:rPr lang="zh-CN" altLang="en-US" sz="2400" b="1"/>
              <a:t>，</a:t>
            </a:r>
            <a:r>
              <a:rPr lang="en-US" altLang="zh-CN" sz="2400" b="1"/>
              <a:t>how to choose n ?</a:t>
            </a:r>
          </a:p>
        </p:txBody>
      </p:sp>
      <p:sp>
        <p:nvSpPr>
          <p:cNvPr id="283651" name="Text Box 4"/>
          <p:cNvSpPr txBox="1">
            <a:spLocks noChangeArrowheads="1"/>
          </p:cNvSpPr>
          <p:nvPr/>
        </p:nvSpPr>
        <p:spPr bwMode="auto">
          <a:xfrm>
            <a:off x="381000" y="762000"/>
            <a:ext cx="8763000" cy="457200"/>
          </a:xfrm>
          <a:prstGeom prst="rect">
            <a:avLst/>
          </a:prstGeom>
          <a:noFill/>
          <a:ln w="9525">
            <a:noFill/>
            <a:miter lim="800000"/>
            <a:headEnd/>
            <a:tailEnd/>
          </a:ln>
        </p:spPr>
        <p:txBody>
          <a:bodyPr>
            <a:spAutoFit/>
          </a:bodyPr>
          <a:lstStyle/>
          <a:p>
            <a:pPr>
              <a:spcBef>
                <a:spcPct val="50000"/>
              </a:spcBef>
            </a:pPr>
            <a:r>
              <a:rPr lang="en-US" altLang="zh-CN" sz="2400" b="1"/>
              <a:t>For example</a:t>
            </a:r>
            <a:r>
              <a:rPr lang="zh-CN" altLang="en-US" sz="2400" b="1"/>
              <a:t>：</a:t>
            </a:r>
            <a:r>
              <a:rPr lang="en-US" altLang="zh-CN" sz="2400" b="1"/>
              <a:t>requirement:</a:t>
            </a:r>
            <a:r>
              <a:rPr lang="zh-CN" altLang="en-US" sz="2400" b="1"/>
              <a:t>                      ，</a:t>
            </a:r>
            <a:r>
              <a:rPr lang="en-US" altLang="zh-CN" sz="2400" b="1"/>
              <a:t>choose </a:t>
            </a:r>
            <a:r>
              <a:rPr lang="zh-CN" altLang="en-US" sz="2400" b="1"/>
              <a:t> </a:t>
            </a:r>
            <a:r>
              <a:rPr lang="en-US" altLang="zh-CN" sz="2400" b="1" i="1"/>
              <a:t>n</a:t>
            </a:r>
            <a:r>
              <a:rPr lang="en-US" altLang="zh-CN" sz="2400" b="1"/>
              <a:t> = </a:t>
            </a:r>
            <a:r>
              <a:rPr lang="zh-CN" altLang="en-US" sz="2400" b="1"/>
              <a:t>？</a:t>
            </a:r>
            <a:endParaRPr lang="zh-CN" altLang="en-US" sz="2400" b="1" i="1"/>
          </a:p>
        </p:txBody>
      </p:sp>
      <p:graphicFrame>
        <p:nvGraphicFramePr>
          <p:cNvPr id="620550" name="Object 4"/>
          <p:cNvGraphicFramePr>
            <a:graphicFrameLocks noChangeAspect="1"/>
          </p:cNvGraphicFramePr>
          <p:nvPr/>
        </p:nvGraphicFramePr>
        <p:xfrm>
          <a:off x="1600200" y="1295400"/>
          <a:ext cx="2763838" cy="706438"/>
        </p:xfrm>
        <a:graphic>
          <a:graphicData uri="http://schemas.openxmlformats.org/presentationml/2006/ole">
            <p:oleObj spid="_x0000_s283652" name="Equation" r:id="rId9" imgW="1587500" imgH="419100" progId="Equation.3">
              <p:embed/>
            </p:oleObj>
          </a:graphicData>
        </a:graphic>
      </p:graphicFrame>
      <p:sp>
        <p:nvSpPr>
          <p:cNvPr id="620551" name="AutoShape 7"/>
          <p:cNvSpPr>
            <a:spLocks noChangeArrowheads="1"/>
          </p:cNvSpPr>
          <p:nvPr/>
        </p:nvSpPr>
        <p:spPr bwMode="auto">
          <a:xfrm>
            <a:off x="4495800" y="1219200"/>
            <a:ext cx="685800" cy="533400"/>
          </a:xfrm>
          <a:prstGeom prst="wedgeEllipseCallout">
            <a:avLst>
              <a:gd name="adj1" fmla="val -92361"/>
              <a:gd name="adj2" fmla="val 43750"/>
            </a:avLst>
          </a:prstGeom>
          <a:noFill/>
          <a:ln w="12700">
            <a:solidFill>
              <a:schemeClr val="tx1"/>
            </a:solidFill>
            <a:miter lim="800000"/>
            <a:headEnd/>
            <a:tailEnd/>
          </a:ln>
        </p:spPr>
        <p:txBody>
          <a:bodyPr/>
          <a:lstStyle/>
          <a:p>
            <a:pPr algn="ctr"/>
            <a:r>
              <a:rPr lang="en-US" altLang="zh-CN" sz="2400" b="1">
                <a:solidFill>
                  <a:srgbClr val="FF0000"/>
                </a:solidFill>
              </a:rPr>
              <a:t>?</a:t>
            </a:r>
          </a:p>
        </p:txBody>
      </p:sp>
      <p:pic>
        <p:nvPicPr>
          <p:cNvPr id="620552" name="Picture 8" descr="EXAMINE"/>
          <p:cNvPicPr>
            <a:picLocks noChangeAspect="1" noChangeArrowheads="1"/>
          </p:cNvPicPr>
          <p:nvPr/>
        </p:nvPicPr>
        <p:blipFill>
          <a:blip r:embed="rId10"/>
          <a:srcRect/>
          <a:stretch>
            <a:fillRect/>
          </a:stretch>
        </p:blipFill>
        <p:spPr bwMode="auto">
          <a:xfrm>
            <a:off x="533400" y="1219200"/>
            <a:ext cx="1016000" cy="1092200"/>
          </a:xfrm>
          <a:prstGeom prst="rect">
            <a:avLst/>
          </a:prstGeom>
          <a:noFill/>
          <a:ln w="9525">
            <a:noFill/>
            <a:miter lim="800000"/>
            <a:headEnd/>
            <a:tailEnd/>
          </a:ln>
        </p:spPr>
      </p:pic>
      <p:graphicFrame>
        <p:nvGraphicFramePr>
          <p:cNvPr id="620553" name="Object 7"/>
          <p:cNvGraphicFramePr>
            <a:graphicFrameLocks noChangeAspect="1"/>
          </p:cNvGraphicFramePr>
          <p:nvPr/>
        </p:nvGraphicFramePr>
        <p:xfrm>
          <a:off x="4419600" y="1219200"/>
          <a:ext cx="2819400" cy="815975"/>
        </p:xfrm>
        <a:graphic>
          <a:graphicData uri="http://schemas.openxmlformats.org/presentationml/2006/ole">
            <p:oleObj spid="_x0000_s283655" name="Equation" r:id="rId11" imgW="1320227" imgH="444307" progId="Equation.3">
              <p:embed/>
            </p:oleObj>
          </a:graphicData>
        </a:graphic>
      </p:graphicFrame>
      <p:graphicFrame>
        <p:nvGraphicFramePr>
          <p:cNvPr id="620554" name="Object 8"/>
          <p:cNvGraphicFramePr>
            <a:graphicFrameLocks noChangeAspect="1"/>
          </p:cNvGraphicFramePr>
          <p:nvPr/>
        </p:nvGraphicFramePr>
        <p:xfrm>
          <a:off x="2209800" y="1981200"/>
          <a:ext cx="4276725" cy="738188"/>
        </p:xfrm>
        <a:graphic>
          <a:graphicData uri="http://schemas.openxmlformats.org/presentationml/2006/ole">
            <p:oleObj spid="_x0000_s283656" name="Equation" r:id="rId12" imgW="2489200" imgH="419100" progId="Equation.3">
              <p:embed/>
            </p:oleObj>
          </a:graphicData>
        </a:graphic>
      </p:graphicFrame>
      <p:grpSp>
        <p:nvGrpSpPr>
          <p:cNvPr id="620555" name="Group 11"/>
          <p:cNvGrpSpPr>
            <a:grpSpLocks/>
          </p:cNvGrpSpPr>
          <p:nvPr/>
        </p:nvGrpSpPr>
        <p:grpSpPr bwMode="auto">
          <a:xfrm>
            <a:off x="457200" y="2667000"/>
            <a:ext cx="8202613" cy="727075"/>
            <a:chOff x="336" y="1872"/>
            <a:chExt cx="5167" cy="458"/>
          </a:xfrm>
        </p:grpSpPr>
        <p:sp>
          <p:nvSpPr>
            <p:cNvPr id="283658" name="Text Box 12"/>
            <p:cNvSpPr txBox="1">
              <a:spLocks noChangeArrowheads="1"/>
            </p:cNvSpPr>
            <p:nvPr/>
          </p:nvSpPr>
          <p:spPr bwMode="auto">
            <a:xfrm>
              <a:off x="336" y="1968"/>
              <a:ext cx="3168" cy="252"/>
            </a:xfrm>
            <a:prstGeom prst="rect">
              <a:avLst/>
            </a:prstGeom>
            <a:noFill/>
            <a:ln w="9525">
              <a:noFill/>
              <a:miter lim="800000"/>
              <a:headEnd/>
              <a:tailEnd/>
            </a:ln>
          </p:spPr>
          <p:txBody>
            <a:bodyPr>
              <a:spAutoFit/>
            </a:bodyPr>
            <a:lstStyle/>
            <a:p>
              <a:pPr>
                <a:spcBef>
                  <a:spcPct val="50000"/>
                </a:spcBef>
              </a:pPr>
              <a:r>
                <a:rPr lang="en-US" altLang="zh-CN" sz="2000"/>
                <a:t>If  above case requires  </a:t>
              </a:r>
              <a:r>
                <a:rPr lang="zh-CN" altLang="en-US" sz="2000"/>
                <a:t>             </a:t>
              </a:r>
              <a:r>
                <a:rPr lang="zh-CN" altLang="en-US" sz="2000" b="1"/>
                <a:t>       </a:t>
              </a:r>
              <a:r>
                <a:rPr lang="en-US" altLang="zh-CN" sz="2000" b="1"/>
                <a:t>so</a:t>
              </a:r>
              <a:endParaRPr lang="zh-CN" altLang="en-US" sz="2000" b="1"/>
            </a:p>
          </p:txBody>
        </p:sp>
        <p:graphicFrame>
          <p:nvGraphicFramePr>
            <p:cNvPr id="283659" name="Object 11"/>
            <p:cNvGraphicFramePr>
              <a:graphicFrameLocks noChangeAspect="1"/>
            </p:cNvGraphicFramePr>
            <p:nvPr/>
          </p:nvGraphicFramePr>
          <p:xfrm>
            <a:off x="2880" y="1872"/>
            <a:ext cx="2623" cy="458"/>
          </p:xfrm>
          <a:graphic>
            <a:graphicData uri="http://schemas.openxmlformats.org/presentationml/2006/ole">
              <p:oleObj spid="_x0000_s283659" name="Equation" r:id="rId13" imgW="2527300" imgH="419100" progId="Equation.3">
                <p:embed/>
              </p:oleObj>
            </a:graphicData>
          </a:graphic>
        </p:graphicFrame>
      </p:grpSp>
      <p:grpSp>
        <p:nvGrpSpPr>
          <p:cNvPr id="620559" name="Group 15"/>
          <p:cNvGrpSpPr>
            <a:grpSpLocks/>
          </p:cNvGrpSpPr>
          <p:nvPr/>
        </p:nvGrpSpPr>
        <p:grpSpPr bwMode="auto">
          <a:xfrm>
            <a:off x="685800" y="3429000"/>
            <a:ext cx="2728913" cy="366713"/>
            <a:chOff x="528" y="2352"/>
            <a:chExt cx="1719" cy="231"/>
          </a:xfrm>
        </p:grpSpPr>
        <p:graphicFrame>
          <p:nvGraphicFramePr>
            <p:cNvPr id="283661" name="Object 13"/>
            <p:cNvGraphicFramePr>
              <a:graphicFrameLocks noChangeAspect="1"/>
            </p:cNvGraphicFramePr>
            <p:nvPr/>
          </p:nvGraphicFramePr>
          <p:xfrm>
            <a:off x="816" y="2352"/>
            <a:ext cx="1431" cy="231"/>
          </p:xfrm>
          <a:graphic>
            <a:graphicData uri="http://schemas.openxmlformats.org/presentationml/2006/ole">
              <p:oleObj spid="_x0000_s283661" name="Equation" r:id="rId14" imgW="1002865" imgH="177723" progId="Equation.3">
                <p:embed/>
              </p:oleObj>
            </a:graphicData>
          </a:graphic>
        </p:graphicFrame>
        <p:sp>
          <p:nvSpPr>
            <p:cNvPr id="283662" name="AutoShape 17"/>
            <p:cNvSpPr>
              <a:spLocks noChangeArrowheads="1"/>
            </p:cNvSpPr>
            <p:nvPr/>
          </p:nvSpPr>
          <p:spPr bwMode="auto">
            <a:xfrm>
              <a:off x="528" y="2400"/>
              <a:ext cx="240" cy="96"/>
            </a:xfrm>
            <a:prstGeom prst="rightArrow">
              <a:avLst>
                <a:gd name="adj1" fmla="val 50000"/>
                <a:gd name="adj2" fmla="val 62500"/>
              </a:avLst>
            </a:prstGeom>
            <a:solidFill>
              <a:schemeClr val="tx1"/>
            </a:solidFill>
            <a:ln w="9525">
              <a:solidFill>
                <a:schemeClr val="tx1"/>
              </a:solidFill>
              <a:miter lim="800000"/>
              <a:headEnd/>
              <a:tailEnd/>
            </a:ln>
          </p:spPr>
          <p:txBody>
            <a:bodyPr wrap="none" anchor="ctr"/>
            <a:lstStyle/>
            <a:p>
              <a:endParaRPr lang="zh-CN" altLang="en-US"/>
            </a:p>
          </p:txBody>
        </p:sp>
      </p:grpSp>
      <p:sp>
        <p:nvSpPr>
          <p:cNvPr id="620562" name="Text Box 18"/>
          <p:cNvSpPr txBox="1">
            <a:spLocks noChangeArrowheads="1"/>
          </p:cNvSpPr>
          <p:nvPr/>
        </p:nvSpPr>
        <p:spPr bwMode="auto">
          <a:xfrm>
            <a:off x="3429000" y="3352800"/>
            <a:ext cx="2743200" cy="457200"/>
          </a:xfrm>
          <a:prstGeom prst="rect">
            <a:avLst/>
          </a:prstGeom>
          <a:noFill/>
          <a:ln w="9525">
            <a:noFill/>
            <a:miter lim="800000"/>
            <a:headEnd/>
            <a:tailEnd/>
          </a:ln>
        </p:spPr>
        <p:txBody>
          <a:bodyPr>
            <a:spAutoFit/>
          </a:bodyPr>
          <a:lstStyle/>
          <a:p>
            <a:pPr>
              <a:spcBef>
                <a:spcPct val="50000"/>
              </a:spcBef>
            </a:pPr>
            <a:r>
              <a:rPr lang="en-US" altLang="zh-CN" sz="2000"/>
              <a:t>namely:</a:t>
            </a:r>
            <a:r>
              <a:rPr lang="en-US" altLang="zh-CN" sz="2400" b="1"/>
              <a:t> </a:t>
            </a:r>
            <a:r>
              <a:rPr lang="en-US" altLang="zh-CN" sz="2400" b="1" i="1">
                <a:solidFill>
                  <a:schemeClr val="accent2"/>
                </a:solidFill>
              </a:rPr>
              <a:t>n</a:t>
            </a:r>
            <a:r>
              <a:rPr lang="en-US" altLang="zh-CN" sz="2400" b="1">
                <a:solidFill>
                  <a:schemeClr val="accent2"/>
                </a:solidFill>
              </a:rPr>
              <a:t> = 409</a:t>
            </a:r>
          </a:p>
        </p:txBody>
      </p:sp>
      <p:sp>
        <p:nvSpPr>
          <p:cNvPr id="620563" name="Text Box 19"/>
          <p:cNvSpPr txBox="1">
            <a:spLocks noChangeArrowheads="1"/>
          </p:cNvSpPr>
          <p:nvPr/>
        </p:nvSpPr>
        <p:spPr bwMode="auto">
          <a:xfrm>
            <a:off x="457200" y="3886200"/>
            <a:ext cx="7772400" cy="400050"/>
          </a:xfrm>
          <a:prstGeom prst="rect">
            <a:avLst/>
          </a:prstGeom>
          <a:noFill/>
          <a:ln w="9525">
            <a:noFill/>
            <a:miter lim="800000"/>
            <a:headEnd/>
            <a:tailEnd/>
          </a:ln>
        </p:spPr>
        <p:txBody>
          <a:bodyPr>
            <a:spAutoFit/>
          </a:bodyPr>
          <a:lstStyle/>
          <a:p>
            <a:pPr>
              <a:spcBef>
                <a:spcPct val="50000"/>
              </a:spcBef>
            </a:pPr>
            <a:r>
              <a:rPr lang="en-US" altLang="zh-CN" sz="2000"/>
              <a:t>Generally we use continuous Bisection method </a:t>
            </a:r>
            <a:r>
              <a:rPr lang="zh-CN" altLang="en-US" sz="2000"/>
              <a:t>，</a:t>
            </a:r>
            <a:r>
              <a:rPr lang="en-US" altLang="zh-CN" sz="2000"/>
              <a:t>namely</a:t>
            </a:r>
            <a:r>
              <a:rPr lang="zh-CN" altLang="en-US" sz="2000"/>
              <a:t> </a:t>
            </a:r>
            <a:r>
              <a:rPr lang="en-US" altLang="zh-CN" sz="2000" i="1"/>
              <a:t>n</a:t>
            </a:r>
            <a:r>
              <a:rPr lang="en-US" altLang="zh-CN" sz="2000"/>
              <a:t> = 2</a:t>
            </a:r>
            <a:r>
              <a:rPr lang="en-US" altLang="zh-CN" sz="2000" i="1" baseline="30000"/>
              <a:t>k</a:t>
            </a:r>
            <a:endParaRPr lang="en-US" altLang="zh-CN" sz="2000"/>
          </a:p>
        </p:txBody>
      </p:sp>
      <p:sp>
        <p:nvSpPr>
          <p:cNvPr id="620564" name="Text Box 20"/>
          <p:cNvSpPr txBox="1">
            <a:spLocks noChangeArrowheads="1"/>
          </p:cNvSpPr>
          <p:nvPr/>
        </p:nvSpPr>
        <p:spPr bwMode="auto">
          <a:xfrm>
            <a:off x="457200" y="4419600"/>
            <a:ext cx="7924800" cy="457200"/>
          </a:xfrm>
          <a:prstGeom prst="rect">
            <a:avLst/>
          </a:prstGeom>
          <a:noFill/>
          <a:ln w="9525">
            <a:noFill/>
            <a:miter lim="800000"/>
            <a:headEnd/>
            <a:tailEnd/>
          </a:ln>
        </p:spPr>
        <p:txBody>
          <a:bodyPr>
            <a:spAutoFit/>
          </a:bodyPr>
          <a:lstStyle/>
          <a:p>
            <a:pPr>
              <a:spcBef>
                <a:spcPct val="50000"/>
              </a:spcBef>
            </a:pPr>
            <a:r>
              <a:rPr lang="en-US" altLang="zh-CN" sz="2000"/>
              <a:t>Among above case</a:t>
            </a:r>
            <a:r>
              <a:rPr lang="en-US" altLang="zh-CN" sz="2400" b="1"/>
              <a:t>2</a:t>
            </a:r>
            <a:r>
              <a:rPr lang="en-US" altLang="zh-CN" sz="2400" b="1" i="1" baseline="30000"/>
              <a:t>k</a:t>
            </a:r>
            <a:r>
              <a:rPr lang="en-US" altLang="zh-CN" sz="2400" b="1"/>
              <a:t> </a:t>
            </a:r>
            <a:r>
              <a:rPr lang="en-US" altLang="zh-CN" sz="2400" b="1">
                <a:sym typeface="Symbol" pitchFamily="18" charset="2"/>
              </a:rPr>
              <a:t> 409    </a:t>
            </a:r>
            <a:r>
              <a:rPr lang="en-US" altLang="zh-CN" sz="2400" b="1" i="1">
                <a:solidFill>
                  <a:schemeClr val="accent2"/>
                </a:solidFill>
                <a:sym typeface="Symbol" pitchFamily="18" charset="2"/>
              </a:rPr>
              <a:t>k</a:t>
            </a:r>
            <a:r>
              <a:rPr lang="en-US" altLang="zh-CN" sz="2400" b="1">
                <a:solidFill>
                  <a:schemeClr val="accent2"/>
                </a:solidFill>
                <a:sym typeface="Symbol" pitchFamily="18" charset="2"/>
              </a:rPr>
              <a:t> = 9</a:t>
            </a:r>
            <a:r>
              <a:rPr lang="en-US" altLang="zh-CN" sz="2400" b="1">
                <a:sym typeface="Symbol" pitchFamily="18" charset="2"/>
              </a:rPr>
              <a:t> </a:t>
            </a:r>
            <a:r>
              <a:rPr lang="zh-CN" altLang="en-US" sz="2400" b="1"/>
              <a:t>时，</a:t>
            </a:r>
            <a:r>
              <a:rPr lang="en-US" altLang="zh-CN" sz="2400" b="1" i="1"/>
              <a:t>T</a:t>
            </a:r>
            <a:r>
              <a:rPr lang="en-US" altLang="zh-CN" sz="2400" b="1" baseline="-25000"/>
              <a:t>512</a:t>
            </a:r>
            <a:r>
              <a:rPr lang="en-US" altLang="zh-CN" sz="2400" b="1"/>
              <a:t> = </a:t>
            </a:r>
            <a:r>
              <a:rPr lang="en-US" altLang="zh-CN" sz="2400" b="1">
                <a:solidFill>
                  <a:srgbClr val="008000"/>
                </a:solidFill>
              </a:rPr>
              <a:t>3.141592</a:t>
            </a:r>
            <a:r>
              <a:rPr lang="en-US" altLang="zh-CN" sz="2400" b="1">
                <a:solidFill>
                  <a:srgbClr val="FF0000"/>
                </a:solidFill>
              </a:rPr>
              <a:t>02</a:t>
            </a:r>
          </a:p>
        </p:txBody>
      </p:sp>
      <p:sp>
        <p:nvSpPr>
          <p:cNvPr id="620565" name="AutoShape 21"/>
          <p:cNvSpPr>
            <a:spLocks noChangeArrowheads="1"/>
          </p:cNvSpPr>
          <p:nvPr/>
        </p:nvSpPr>
        <p:spPr bwMode="auto">
          <a:xfrm rot="-10594">
            <a:off x="3810000" y="4724400"/>
            <a:ext cx="4343400" cy="1524000"/>
          </a:xfrm>
          <a:prstGeom prst="irregularSeal2">
            <a:avLst/>
          </a:prstGeom>
          <a:gradFill rotWithShape="0">
            <a:gsLst>
              <a:gs pos="0">
                <a:srgbClr val="FFFFCC"/>
              </a:gs>
              <a:gs pos="100000">
                <a:srgbClr val="FFCC00"/>
              </a:gs>
            </a:gsLst>
            <a:path path="shape">
              <a:fillToRect l="50000" t="50000" r="50000" b="50000"/>
            </a:path>
          </a:gradFill>
          <a:ln w="9525">
            <a:noFill/>
            <a:miter lim="800000"/>
            <a:headEnd/>
            <a:tailEnd/>
          </a:ln>
        </p:spPr>
        <p:txBody>
          <a:bodyPr wrap="none" anchor="ctr"/>
          <a:lstStyle/>
          <a:p>
            <a:pPr algn="ctr">
              <a:spcBef>
                <a:spcPct val="50000"/>
              </a:spcBef>
            </a:pPr>
            <a:endParaRPr lang="en-US" altLang="zh-CN" sz="2400" b="1" i="1"/>
          </a:p>
          <a:p>
            <a:pPr algn="ctr">
              <a:spcBef>
                <a:spcPct val="50000"/>
              </a:spcBef>
            </a:pPr>
            <a:r>
              <a:rPr lang="en-US" altLang="zh-CN" sz="2400" b="1" i="1"/>
              <a:t>S</a:t>
            </a:r>
            <a:r>
              <a:rPr lang="en-US" altLang="zh-CN" sz="2400" b="1" baseline="-25000"/>
              <a:t>4</a:t>
            </a:r>
            <a:r>
              <a:rPr lang="en-US" altLang="zh-CN" sz="2400" b="1"/>
              <a:t> = </a:t>
            </a:r>
            <a:r>
              <a:rPr lang="en-US" altLang="zh-CN" sz="2400" b="1">
                <a:solidFill>
                  <a:srgbClr val="008000"/>
                </a:solidFill>
              </a:rPr>
              <a:t>3.141592</a:t>
            </a:r>
            <a:r>
              <a:rPr lang="en-US" altLang="zh-CN" sz="2400" b="1">
                <a:solidFill>
                  <a:srgbClr val="FF0000"/>
                </a:solidFill>
              </a:rPr>
              <a:t>502</a:t>
            </a:r>
          </a:p>
          <a:p>
            <a:pPr algn="ctr"/>
            <a:endParaRPr lang="en-US" altLang="zh-CN"/>
          </a:p>
        </p:txBody>
      </p:sp>
      <p:grpSp>
        <p:nvGrpSpPr>
          <p:cNvPr id="620566" name="Group 22"/>
          <p:cNvGrpSpPr>
            <a:grpSpLocks/>
          </p:cNvGrpSpPr>
          <p:nvPr/>
        </p:nvGrpSpPr>
        <p:grpSpPr bwMode="auto">
          <a:xfrm>
            <a:off x="457200" y="4953000"/>
            <a:ext cx="7648575" cy="792163"/>
            <a:chOff x="288" y="3120"/>
            <a:chExt cx="4818" cy="499"/>
          </a:xfrm>
        </p:grpSpPr>
        <p:sp>
          <p:nvSpPr>
            <p:cNvPr id="283668" name="Text Box 23"/>
            <p:cNvSpPr txBox="1">
              <a:spLocks noChangeArrowheads="1"/>
            </p:cNvSpPr>
            <p:nvPr/>
          </p:nvSpPr>
          <p:spPr bwMode="auto">
            <a:xfrm>
              <a:off x="288" y="3216"/>
              <a:ext cx="2640" cy="288"/>
            </a:xfrm>
            <a:prstGeom prst="rect">
              <a:avLst/>
            </a:prstGeom>
            <a:noFill/>
            <a:ln w="9525">
              <a:noFill/>
              <a:miter lim="800000"/>
              <a:headEnd/>
              <a:tailEnd/>
            </a:ln>
          </p:spPr>
          <p:txBody>
            <a:bodyPr>
              <a:spAutoFit/>
            </a:bodyPr>
            <a:lstStyle/>
            <a:p>
              <a:pPr>
                <a:spcBef>
                  <a:spcPct val="50000"/>
                </a:spcBef>
              </a:pPr>
              <a:r>
                <a:rPr lang="en-US" altLang="zh-CN" sz="2000"/>
                <a:t>When</a:t>
              </a:r>
              <a:r>
                <a:rPr lang="en-US" altLang="zh-CN" sz="2400" b="1"/>
                <a:t> </a:t>
              </a:r>
              <a:r>
                <a:rPr lang="en-US" altLang="zh-CN" sz="2000"/>
                <a:t>section bisection again</a:t>
              </a:r>
              <a:endParaRPr lang="zh-CN" altLang="en-US" sz="2000"/>
            </a:p>
          </p:txBody>
        </p:sp>
        <p:graphicFrame>
          <p:nvGraphicFramePr>
            <p:cNvPr id="283669" name="Object 21"/>
            <p:cNvGraphicFramePr>
              <a:graphicFrameLocks noChangeAspect="1"/>
            </p:cNvGraphicFramePr>
            <p:nvPr/>
          </p:nvGraphicFramePr>
          <p:xfrm>
            <a:off x="2304" y="3120"/>
            <a:ext cx="2802" cy="499"/>
          </p:xfrm>
          <a:graphic>
            <a:graphicData uri="http://schemas.openxmlformats.org/presentationml/2006/ole">
              <p:oleObj spid="_x0000_s283669" name="Equation" r:id="rId15" imgW="2819400" imgH="469900" progId="Equation.3">
                <p:embed/>
              </p:oleObj>
            </a:graphicData>
          </a:graphic>
        </p:graphicFrame>
      </p:grpSp>
      <p:grpSp>
        <p:nvGrpSpPr>
          <p:cNvPr id="620569" name="Group 25"/>
          <p:cNvGrpSpPr>
            <a:grpSpLocks/>
          </p:cNvGrpSpPr>
          <p:nvPr/>
        </p:nvGrpSpPr>
        <p:grpSpPr bwMode="auto">
          <a:xfrm>
            <a:off x="609600" y="5638800"/>
            <a:ext cx="1779588" cy="730250"/>
            <a:chOff x="384" y="3552"/>
            <a:chExt cx="1121" cy="460"/>
          </a:xfrm>
        </p:grpSpPr>
        <p:graphicFrame>
          <p:nvGraphicFramePr>
            <p:cNvPr id="283671" name="Object 23"/>
            <p:cNvGraphicFramePr>
              <a:graphicFrameLocks noChangeAspect="1"/>
            </p:cNvGraphicFramePr>
            <p:nvPr/>
          </p:nvGraphicFramePr>
          <p:xfrm>
            <a:off x="672" y="3552"/>
            <a:ext cx="833" cy="460"/>
          </p:xfrm>
          <a:graphic>
            <a:graphicData uri="http://schemas.openxmlformats.org/presentationml/2006/ole">
              <p:oleObj spid="_x0000_s283671" name="Equation" r:id="rId16" imgW="736600" imgH="431800" progId="Equation.3">
                <p:embed/>
              </p:oleObj>
            </a:graphicData>
          </a:graphic>
        </p:graphicFrame>
        <p:sp>
          <p:nvSpPr>
            <p:cNvPr id="283672" name="AutoShape 27"/>
            <p:cNvSpPr>
              <a:spLocks noChangeArrowheads="1"/>
            </p:cNvSpPr>
            <p:nvPr/>
          </p:nvSpPr>
          <p:spPr bwMode="auto">
            <a:xfrm>
              <a:off x="384" y="3696"/>
              <a:ext cx="240" cy="144"/>
            </a:xfrm>
            <a:prstGeom prst="rightArrow">
              <a:avLst>
                <a:gd name="adj1" fmla="val 50000"/>
                <a:gd name="adj2" fmla="val 41667"/>
              </a:avLst>
            </a:prstGeom>
            <a:solidFill>
              <a:schemeClr val="tx1"/>
            </a:solidFill>
            <a:ln w="9525">
              <a:solidFill>
                <a:schemeClr val="tx1"/>
              </a:solidFill>
              <a:miter lim="800000"/>
              <a:headEnd/>
              <a:tailEnd/>
            </a:ln>
          </p:spPr>
          <p:txBody>
            <a:bodyPr wrap="none" anchor="ctr"/>
            <a:lstStyle/>
            <a:p>
              <a:endParaRPr lang="zh-CN" altLang="en-US"/>
            </a:p>
          </p:txBody>
        </p:sp>
      </p:grpSp>
      <p:grpSp>
        <p:nvGrpSpPr>
          <p:cNvPr id="620572" name="Group 28"/>
          <p:cNvGrpSpPr>
            <a:grpSpLocks/>
          </p:cNvGrpSpPr>
          <p:nvPr/>
        </p:nvGrpSpPr>
        <p:grpSpPr bwMode="auto">
          <a:xfrm>
            <a:off x="2819400" y="5638800"/>
            <a:ext cx="2954338" cy="693738"/>
            <a:chOff x="1776" y="3552"/>
            <a:chExt cx="1861" cy="437"/>
          </a:xfrm>
        </p:grpSpPr>
        <p:graphicFrame>
          <p:nvGraphicFramePr>
            <p:cNvPr id="283674" name="Object 26"/>
            <p:cNvGraphicFramePr>
              <a:graphicFrameLocks noChangeAspect="1"/>
            </p:cNvGraphicFramePr>
            <p:nvPr/>
          </p:nvGraphicFramePr>
          <p:xfrm>
            <a:off x="2208" y="3552"/>
            <a:ext cx="1429" cy="437"/>
          </p:xfrm>
          <a:graphic>
            <a:graphicData uri="http://schemas.openxmlformats.org/presentationml/2006/ole">
              <p:oleObj spid="_x0000_s283674" name="Equation" r:id="rId17" imgW="1320227" imgH="393529" progId="Equation.3">
                <p:embed/>
              </p:oleObj>
            </a:graphicData>
          </a:graphic>
        </p:graphicFrame>
        <p:sp>
          <p:nvSpPr>
            <p:cNvPr id="283675" name="AutoShape 30"/>
            <p:cNvSpPr>
              <a:spLocks noChangeArrowheads="1"/>
            </p:cNvSpPr>
            <p:nvPr/>
          </p:nvSpPr>
          <p:spPr bwMode="auto">
            <a:xfrm>
              <a:off x="1776" y="3696"/>
              <a:ext cx="336" cy="144"/>
            </a:xfrm>
            <a:prstGeom prst="rightArrow">
              <a:avLst>
                <a:gd name="adj1" fmla="val 50000"/>
                <a:gd name="adj2" fmla="val 58333"/>
              </a:avLst>
            </a:prstGeom>
            <a:solidFill>
              <a:schemeClr val="tx1"/>
            </a:solidFill>
            <a:ln w="9525">
              <a:solidFill>
                <a:schemeClr val="tx1"/>
              </a:solidFill>
              <a:miter lim="800000"/>
              <a:headEnd/>
              <a:tailEnd/>
            </a:ln>
          </p:spPr>
          <p:txBody>
            <a:bodyPr wrap="none" anchor="ctr"/>
            <a:lstStyle/>
            <a:p>
              <a:endParaRPr lang="zh-CN" altLang="en-US"/>
            </a:p>
          </p:txBody>
        </p:sp>
      </p:grpSp>
      <p:sp>
        <p:nvSpPr>
          <p:cNvPr id="620575" name="AutoShape 31"/>
          <p:cNvSpPr>
            <a:spLocks noChangeArrowheads="1"/>
          </p:cNvSpPr>
          <p:nvPr/>
        </p:nvSpPr>
        <p:spPr bwMode="auto">
          <a:xfrm>
            <a:off x="4800600" y="4114800"/>
            <a:ext cx="3810000" cy="1219200"/>
          </a:xfrm>
          <a:prstGeom prst="wedgeEllipseCallout">
            <a:avLst>
              <a:gd name="adj1" fmla="val -41875"/>
              <a:gd name="adj2" fmla="val 99741"/>
            </a:avLst>
          </a:prstGeom>
          <a:gradFill rotWithShape="0">
            <a:gsLst>
              <a:gs pos="0">
                <a:srgbClr val="C0C0C0"/>
              </a:gs>
              <a:gs pos="100000">
                <a:schemeClr val="bg1"/>
              </a:gs>
            </a:gsLst>
            <a:lin ang="18900000" scaled="1"/>
          </a:gradFill>
          <a:ln w="9525">
            <a:solidFill>
              <a:schemeClr val="tx1"/>
            </a:solidFill>
            <a:miter lim="800000"/>
            <a:headEnd/>
            <a:tailEnd/>
          </a:ln>
        </p:spPr>
        <p:txBody>
          <a:bodyPr/>
          <a:lstStyle/>
          <a:p>
            <a:pPr algn="ctr"/>
            <a:r>
              <a:rPr lang="en-US" altLang="zh-CN" sz="2000"/>
              <a:t>It can be used to judge whether the iteration stop</a:t>
            </a:r>
            <a:endParaRPr lang="zh-CN" altLang="en-US" sz="2000"/>
          </a:p>
        </p:txBody>
      </p:sp>
      <p:graphicFrame>
        <p:nvGraphicFramePr>
          <p:cNvPr id="283677" name="Object 29"/>
          <p:cNvGraphicFramePr>
            <a:graphicFrameLocks noChangeAspect="1"/>
          </p:cNvGraphicFramePr>
          <p:nvPr/>
        </p:nvGraphicFramePr>
        <p:xfrm>
          <a:off x="4140200" y="762000"/>
          <a:ext cx="1595438" cy="446088"/>
        </p:xfrm>
        <a:graphic>
          <a:graphicData uri="http://schemas.openxmlformats.org/presentationml/2006/ole">
            <p:oleObj spid="_x0000_s283677" name="Equation" r:id="rId18" imgW="749300" imgH="228600" progId="Equation.3">
              <p:embed/>
            </p:oleObj>
          </a:graphicData>
        </a:graphic>
      </p:graphicFrame>
      <p:graphicFrame>
        <p:nvGraphicFramePr>
          <p:cNvPr id="283678" name="Object 30"/>
          <p:cNvGraphicFramePr>
            <a:graphicFrameLocks noChangeAspect="1"/>
          </p:cNvGraphicFramePr>
          <p:nvPr/>
        </p:nvGraphicFramePr>
        <p:xfrm>
          <a:off x="2743200" y="2798763"/>
          <a:ext cx="1371600" cy="441325"/>
        </p:xfrm>
        <a:graphic>
          <a:graphicData uri="http://schemas.openxmlformats.org/presentationml/2006/ole">
            <p:oleObj spid="_x0000_s283678" name="Equation" r:id="rId19" imgW="914400" imgH="2413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0546"/>
                                        </p:tgtEl>
                                        <p:attrNameLst>
                                          <p:attrName>style.visibility</p:attrName>
                                        </p:attrNameLst>
                                      </p:cBhvr>
                                      <p:to>
                                        <p:strVal val="visible"/>
                                      </p:to>
                                    </p:set>
                                    <p:animEffect transition="in" filter="wipe(left)">
                                      <p:cBhvr>
                                        <p:cTn id="7" dur="500"/>
                                        <p:tgtEl>
                                          <p:spTgt spid="620546"/>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20550"/>
                                        </p:tgtEl>
                                        <p:attrNameLst>
                                          <p:attrName>style.visibility</p:attrName>
                                        </p:attrNameLst>
                                      </p:cBhvr>
                                      <p:to>
                                        <p:strVal val="visible"/>
                                      </p:to>
                                    </p:set>
                                    <p:animEffect transition="in" filter="box(in)">
                                      <p:cBhvr>
                                        <p:cTn id="12" dur="500"/>
                                        <p:tgtEl>
                                          <p:spTgt spid="620550"/>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0551"/>
                                        </p:tgtEl>
                                        <p:attrNameLst>
                                          <p:attrName>style.visibility</p:attrName>
                                        </p:attrNameLst>
                                      </p:cBhvr>
                                      <p:to>
                                        <p:strVal val="visible"/>
                                      </p:to>
                                    </p:set>
                                    <p:animEffect transition="in" filter="wipe(left)">
                                      <p:cBhvr>
                                        <p:cTn id="17" dur="500"/>
                                        <p:tgtEl>
                                          <p:spTgt spid="620551"/>
                                        </p:tgtEl>
                                      </p:cBhvr>
                                    </p:animEffect>
                                  </p:childTnLst>
                                  <p:subTnLst>
                                    <p:set>
                                      <p:cBhvr override="childStyle">
                                        <p:cTn dur="1" fill="hold" display="0" masterRel="nextClick" afterEffect="1"/>
                                        <p:tgtEl>
                                          <p:spTgt spid="620551"/>
                                        </p:tgtEl>
                                        <p:attrNameLst>
                                          <p:attrName>style.visibility</p:attrName>
                                        </p:attrNameLst>
                                      </p:cBhvr>
                                      <p:to>
                                        <p:strVal val="hidden"/>
                                      </p:to>
                                    </p:set>
                                    <p:audio>
                                      <p:cMediaNode>
                                        <p:cTn display="0" masterRel="sameClick">
                                          <p:stCondLst>
                                            <p:cond evt="begin" delay="0">
                                              <p:tn val="15"/>
                                            </p:cond>
                                          </p:stCondLst>
                                          <p:endCondLst>
                                            <p:cond evt="onStopAudio" delay="0">
                                              <p:tgtEl>
                                                <p:sldTgt/>
                                              </p:tgtEl>
                                            </p:cond>
                                          </p:endCondLst>
                                        </p:cTn>
                                        <p:tgtEl>
                                          <p:sndTgt r:embed="rId5" name="las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nodeType="clickEffect">
                                  <p:stCondLst>
                                    <p:cond delay="0"/>
                                  </p:stCondLst>
                                  <p:childTnLst>
                                    <p:set>
                                      <p:cBhvr>
                                        <p:cTn id="21" dur="1" fill="hold">
                                          <p:stCondLst>
                                            <p:cond delay="0"/>
                                          </p:stCondLst>
                                        </p:cTn>
                                        <p:tgtEl>
                                          <p:spTgt spid="620552"/>
                                        </p:tgtEl>
                                        <p:attrNameLst>
                                          <p:attrName>style.visibility</p:attrName>
                                        </p:attrNameLst>
                                      </p:cBhvr>
                                      <p:to>
                                        <p:strVal val="visible"/>
                                      </p:to>
                                    </p:set>
                                    <p:anim calcmode="lin" valueType="num">
                                      <p:cBhvr>
                                        <p:cTn id="22" dur="1000" fill="hold"/>
                                        <p:tgtEl>
                                          <p:spTgt spid="620552"/>
                                        </p:tgtEl>
                                        <p:attrNameLst>
                                          <p:attrName>ppt_w</p:attrName>
                                        </p:attrNameLst>
                                      </p:cBhvr>
                                      <p:tavLst>
                                        <p:tav tm="0">
                                          <p:val>
                                            <p:fltVal val="0"/>
                                          </p:val>
                                        </p:tav>
                                        <p:tav tm="100000">
                                          <p:val>
                                            <p:strVal val="#ppt_w"/>
                                          </p:val>
                                        </p:tav>
                                      </p:tavLst>
                                    </p:anim>
                                    <p:anim calcmode="lin" valueType="num">
                                      <p:cBhvr>
                                        <p:cTn id="23" dur="1000" fill="hold"/>
                                        <p:tgtEl>
                                          <p:spTgt spid="620552"/>
                                        </p:tgtEl>
                                        <p:attrNameLst>
                                          <p:attrName>ppt_h</p:attrName>
                                        </p:attrNameLst>
                                      </p:cBhvr>
                                      <p:tavLst>
                                        <p:tav tm="0">
                                          <p:val>
                                            <p:fltVal val="0"/>
                                          </p:val>
                                        </p:tav>
                                        <p:tav tm="100000">
                                          <p:val>
                                            <p:strVal val="#ppt_h"/>
                                          </p:val>
                                        </p:tav>
                                      </p:tavLst>
                                    </p:anim>
                                    <p:anim calcmode="lin" valueType="num">
                                      <p:cBhvr>
                                        <p:cTn id="24" dur="1000" fill="hold"/>
                                        <p:tgtEl>
                                          <p:spTgt spid="62055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62055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0"/>
                                            </p:cond>
                                          </p:stCondLst>
                                          <p:endCondLst>
                                            <p:cond evt="onStopAudio" delay="0">
                                              <p:tgtEl>
                                                <p:sldTgt/>
                                              </p:tgtEl>
                                            </p:cond>
                                          </p:endCondLst>
                                        </p:cTn>
                                        <p:tgtEl>
                                          <p:sndTgt r:embed="rId5" name="laser.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620553"/>
                                        </p:tgtEl>
                                        <p:attrNameLst>
                                          <p:attrName>style.visibility</p:attrName>
                                        </p:attrNameLst>
                                      </p:cBhvr>
                                      <p:to>
                                        <p:strVal val="visible"/>
                                      </p:to>
                                    </p:set>
                                    <p:animEffect transition="in" filter="wipe(left)">
                                      <p:cBhvr>
                                        <p:cTn id="30" dur="500"/>
                                        <p:tgtEl>
                                          <p:spTgt spid="620553"/>
                                        </p:tgtEl>
                                      </p:cBhvr>
                                    </p:animEffect>
                                  </p:childTnLst>
                                  <p:subTnLst>
                                    <p:audio>
                                      <p:cMediaNode>
                                        <p:cTn display="0" masterRel="sameClick">
                                          <p:stCondLst>
                                            <p:cond evt="begin" delay="0">
                                              <p:tn val="28"/>
                                            </p:cond>
                                          </p:stCondLst>
                                          <p:endCondLst>
                                            <p:cond evt="onStopAudio" delay="0">
                                              <p:tgtEl>
                                                <p:sldTgt/>
                                              </p:tgtEl>
                                            </p:cond>
                                          </p:endCondLst>
                                        </p:cTn>
                                        <p:tgtEl>
                                          <p:sndTgt r:embed="rId3"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620554"/>
                                        </p:tgtEl>
                                        <p:attrNameLst>
                                          <p:attrName>style.visibility</p:attrName>
                                        </p:attrNameLst>
                                      </p:cBhvr>
                                      <p:to>
                                        <p:strVal val="visible"/>
                                      </p:to>
                                    </p:set>
                                    <p:animEffect transition="in" filter="wipe(left)">
                                      <p:cBhvr>
                                        <p:cTn id="35" dur="500"/>
                                        <p:tgtEl>
                                          <p:spTgt spid="620554"/>
                                        </p:tgtEl>
                                      </p:cBhvr>
                                    </p:animEffect>
                                  </p:childTnLst>
                                  <p:subTnLst>
                                    <p:audio>
                                      <p:cMediaNode>
                                        <p:cTn display="0" masterRel="sameClick">
                                          <p:stCondLst>
                                            <p:cond evt="begin" delay="0">
                                              <p:tn val="33"/>
                                            </p:cond>
                                          </p:stCondLst>
                                          <p:endCondLst>
                                            <p:cond evt="onStopAudio" delay="0">
                                              <p:tgtEl>
                                                <p:sldTgt/>
                                              </p:tgtEl>
                                            </p:cond>
                                          </p:endCondLst>
                                        </p:cTn>
                                        <p:tgtEl>
                                          <p:sndTgt r:embed="rId3"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20555"/>
                                        </p:tgtEl>
                                        <p:attrNameLst>
                                          <p:attrName>style.visibility</p:attrName>
                                        </p:attrNameLst>
                                      </p:cBhvr>
                                      <p:to>
                                        <p:strVal val="visible"/>
                                      </p:to>
                                    </p:set>
                                    <p:animEffect transition="in" filter="wipe(left)">
                                      <p:cBhvr>
                                        <p:cTn id="40" dur="500"/>
                                        <p:tgtEl>
                                          <p:spTgt spid="620555"/>
                                        </p:tgtEl>
                                      </p:cBhvr>
                                    </p:animEffect>
                                  </p:childTnLst>
                                  <p:subTnLst>
                                    <p:audio>
                                      <p:cMediaNode>
                                        <p:cTn display="0" masterRel="sameClick">
                                          <p:stCondLst>
                                            <p:cond evt="begin" delay="0">
                                              <p:tn val="38"/>
                                            </p:cond>
                                          </p:stCondLst>
                                          <p:endCondLst>
                                            <p:cond evt="onStopAudio" delay="0">
                                              <p:tgtEl>
                                                <p:sldTgt/>
                                              </p:tgtEl>
                                            </p:cond>
                                          </p:endCondLst>
                                        </p:cTn>
                                        <p:tgtEl>
                                          <p:sndTgt r:embed="rId3" name="typ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620559"/>
                                        </p:tgtEl>
                                        <p:attrNameLst>
                                          <p:attrName>style.visibility</p:attrName>
                                        </p:attrNameLst>
                                      </p:cBhvr>
                                      <p:to>
                                        <p:strVal val="visible"/>
                                      </p:to>
                                    </p:set>
                                    <p:animEffect transition="in" filter="wipe(left)">
                                      <p:cBhvr>
                                        <p:cTn id="45" dur="500"/>
                                        <p:tgtEl>
                                          <p:spTgt spid="620559"/>
                                        </p:tgtEl>
                                      </p:cBhvr>
                                    </p:animEffect>
                                  </p:childTnLst>
                                  <p:subTnLst>
                                    <p:audio>
                                      <p:cMediaNode>
                                        <p:cTn display="0" masterRel="sameClick">
                                          <p:stCondLst>
                                            <p:cond evt="begin" delay="0">
                                              <p:tn val="43"/>
                                            </p:cond>
                                          </p:stCondLst>
                                          <p:endCondLst>
                                            <p:cond evt="onStopAudio" delay="0">
                                              <p:tgtEl>
                                                <p:sldTgt/>
                                              </p:tgtEl>
                                            </p:cond>
                                          </p:endCondLst>
                                        </p:cTn>
                                        <p:tgtEl>
                                          <p:sndTgt r:embed="rId3" name="typ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20562"/>
                                        </p:tgtEl>
                                        <p:attrNameLst>
                                          <p:attrName>style.visibility</p:attrName>
                                        </p:attrNameLst>
                                      </p:cBhvr>
                                      <p:to>
                                        <p:strVal val="visible"/>
                                      </p:to>
                                    </p:set>
                                    <p:animEffect transition="in" filter="wipe(left)">
                                      <p:cBhvr>
                                        <p:cTn id="50" dur="500"/>
                                        <p:tgtEl>
                                          <p:spTgt spid="620562"/>
                                        </p:tgtEl>
                                      </p:cBhvr>
                                    </p:animEffect>
                                  </p:childTnLst>
                                  <p:subTnLst>
                                    <p:audio>
                                      <p:cMediaNode>
                                        <p:cTn display="0" masterRel="sameClick">
                                          <p:stCondLst>
                                            <p:cond evt="begin" delay="0">
                                              <p:tn val="48"/>
                                            </p:cond>
                                          </p:stCondLst>
                                          <p:endCondLst>
                                            <p:cond evt="onStopAudio" delay="0">
                                              <p:tgtEl>
                                                <p:sldTgt/>
                                              </p:tgtEl>
                                            </p:cond>
                                          </p:endCondLst>
                                        </p:cTn>
                                        <p:tgtEl>
                                          <p:sndTgt r:embed="rId3"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20563"/>
                                        </p:tgtEl>
                                        <p:attrNameLst>
                                          <p:attrName>style.visibility</p:attrName>
                                        </p:attrNameLst>
                                      </p:cBhvr>
                                      <p:to>
                                        <p:strVal val="visible"/>
                                      </p:to>
                                    </p:set>
                                    <p:animEffect transition="in" filter="wipe(left)">
                                      <p:cBhvr>
                                        <p:cTn id="55" dur="500"/>
                                        <p:tgtEl>
                                          <p:spTgt spid="620563"/>
                                        </p:tgtEl>
                                      </p:cBhvr>
                                    </p:animEffect>
                                  </p:childTnLst>
                                  <p:subTnLst>
                                    <p:audio>
                                      <p:cMediaNode>
                                        <p:cTn display="0" masterRel="sameClick">
                                          <p:stCondLst>
                                            <p:cond evt="begin" delay="0">
                                              <p:tn val="53"/>
                                            </p:cond>
                                          </p:stCondLst>
                                          <p:endCondLst>
                                            <p:cond evt="onStopAudio" delay="0">
                                              <p:tgtEl>
                                                <p:sldTgt/>
                                              </p:tgtEl>
                                            </p:cond>
                                          </p:endCondLst>
                                        </p:cTn>
                                        <p:tgtEl>
                                          <p:sndTgt r:embed="rId3" name="typ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20564"/>
                                        </p:tgtEl>
                                        <p:attrNameLst>
                                          <p:attrName>style.visibility</p:attrName>
                                        </p:attrNameLst>
                                      </p:cBhvr>
                                      <p:to>
                                        <p:strVal val="visible"/>
                                      </p:to>
                                    </p:set>
                                    <p:animEffect transition="in" filter="wipe(left)">
                                      <p:cBhvr>
                                        <p:cTn id="60" dur="500"/>
                                        <p:tgtEl>
                                          <p:spTgt spid="620564"/>
                                        </p:tgtEl>
                                      </p:cBhvr>
                                    </p:animEffect>
                                  </p:childTnLst>
                                  <p:subTnLst>
                                    <p:audio>
                                      <p:cMediaNode>
                                        <p:cTn display="0" masterRel="sameClick">
                                          <p:stCondLst>
                                            <p:cond evt="begin" delay="0">
                                              <p:tn val="58"/>
                                            </p:cond>
                                          </p:stCondLst>
                                          <p:endCondLst>
                                            <p:cond evt="onStopAudio" delay="0">
                                              <p:tgtEl>
                                                <p:sldTgt/>
                                              </p:tgtEl>
                                            </p:cond>
                                          </p:endCondLst>
                                        </p:cTn>
                                        <p:tgtEl>
                                          <p:sndTgt r:embed="rId3" name="type.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16" fill="hold" grpId="0" nodeType="clickEffect">
                                  <p:stCondLst>
                                    <p:cond delay="0"/>
                                  </p:stCondLst>
                                  <p:childTnLst>
                                    <p:set>
                                      <p:cBhvr>
                                        <p:cTn id="64" dur="1" fill="hold">
                                          <p:stCondLst>
                                            <p:cond delay="0"/>
                                          </p:stCondLst>
                                        </p:cTn>
                                        <p:tgtEl>
                                          <p:spTgt spid="620565"/>
                                        </p:tgtEl>
                                        <p:attrNameLst>
                                          <p:attrName>style.visibility</p:attrName>
                                        </p:attrNameLst>
                                      </p:cBhvr>
                                      <p:to>
                                        <p:strVal val="visible"/>
                                      </p:to>
                                    </p:set>
                                    <p:anim calcmode="lin" valueType="num">
                                      <p:cBhvr>
                                        <p:cTn id="65" dur="500" fill="hold"/>
                                        <p:tgtEl>
                                          <p:spTgt spid="620565"/>
                                        </p:tgtEl>
                                        <p:attrNameLst>
                                          <p:attrName>ppt_w</p:attrName>
                                        </p:attrNameLst>
                                      </p:cBhvr>
                                      <p:tavLst>
                                        <p:tav tm="0">
                                          <p:val>
                                            <p:fltVal val="0"/>
                                          </p:val>
                                        </p:tav>
                                        <p:tav tm="100000">
                                          <p:val>
                                            <p:strVal val="#ppt_w"/>
                                          </p:val>
                                        </p:tav>
                                      </p:tavLst>
                                    </p:anim>
                                    <p:anim calcmode="lin" valueType="num">
                                      <p:cBhvr>
                                        <p:cTn id="66" dur="500" fill="hold"/>
                                        <p:tgtEl>
                                          <p:spTgt spid="62056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20565"/>
                                        </p:tgtEl>
                                        <p:attrNameLst>
                                          <p:attrName>style.visibility</p:attrName>
                                        </p:attrNameLst>
                                      </p:cBhvr>
                                      <p:to>
                                        <p:strVal val="hidden"/>
                                      </p:to>
                                    </p:set>
                                    <p:audio>
                                      <p:cMediaNode>
                                        <p:cTn display="0" masterRel="sameClick">
                                          <p:stCondLst>
                                            <p:cond evt="begin" delay="0">
                                              <p:tn val="63"/>
                                            </p:cond>
                                          </p:stCondLst>
                                          <p:endCondLst>
                                            <p:cond evt="onStopAudio" delay="0">
                                              <p:tgtEl>
                                                <p:sldTgt/>
                                              </p:tgtEl>
                                            </p:cond>
                                          </p:endCondLst>
                                        </p:cTn>
                                        <p:tgtEl>
                                          <p:sndTgt r:embed="rId6" name="drumroll.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620566"/>
                                        </p:tgtEl>
                                        <p:attrNameLst>
                                          <p:attrName>style.visibility</p:attrName>
                                        </p:attrNameLst>
                                      </p:cBhvr>
                                      <p:to>
                                        <p:strVal val="visible"/>
                                      </p:to>
                                    </p:set>
                                    <p:animEffect transition="in" filter="wipe(left)">
                                      <p:cBhvr>
                                        <p:cTn id="71" dur="500"/>
                                        <p:tgtEl>
                                          <p:spTgt spid="620566"/>
                                        </p:tgtEl>
                                      </p:cBhvr>
                                    </p:animEffect>
                                  </p:childTnLst>
                                  <p:subTnLst>
                                    <p:audio>
                                      <p:cMediaNode>
                                        <p:cTn display="0" masterRel="sameClick">
                                          <p:stCondLst>
                                            <p:cond evt="begin" delay="0">
                                              <p:tn val="69"/>
                                            </p:cond>
                                          </p:stCondLst>
                                          <p:endCondLst>
                                            <p:cond evt="onStopAudio" delay="0">
                                              <p:tgtEl>
                                                <p:sldTgt/>
                                              </p:tgtEl>
                                            </p:cond>
                                          </p:endCondLst>
                                        </p:cTn>
                                        <p:tgtEl>
                                          <p:sndTgt r:embed="rId3" name="typ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620569"/>
                                        </p:tgtEl>
                                        <p:attrNameLst>
                                          <p:attrName>style.visibility</p:attrName>
                                        </p:attrNameLst>
                                      </p:cBhvr>
                                      <p:to>
                                        <p:strVal val="visible"/>
                                      </p:to>
                                    </p:set>
                                    <p:animEffect transition="in" filter="wipe(left)">
                                      <p:cBhvr>
                                        <p:cTn id="76" dur="500"/>
                                        <p:tgtEl>
                                          <p:spTgt spid="620569"/>
                                        </p:tgtEl>
                                      </p:cBhvr>
                                    </p:animEffect>
                                  </p:childTnLst>
                                  <p:subTnLst>
                                    <p:audio>
                                      <p:cMediaNode>
                                        <p:cTn display="0" masterRel="sameClick">
                                          <p:stCondLst>
                                            <p:cond evt="begin" delay="0">
                                              <p:tn val="74"/>
                                            </p:cond>
                                          </p:stCondLst>
                                          <p:endCondLst>
                                            <p:cond evt="onStopAudio" delay="0">
                                              <p:tgtEl>
                                                <p:sldTgt/>
                                              </p:tgtEl>
                                            </p:cond>
                                          </p:endCondLst>
                                        </p:cTn>
                                        <p:tgtEl>
                                          <p:sndTgt r:embed="rId3" name="type.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620572"/>
                                        </p:tgtEl>
                                        <p:attrNameLst>
                                          <p:attrName>style.visibility</p:attrName>
                                        </p:attrNameLst>
                                      </p:cBhvr>
                                      <p:to>
                                        <p:strVal val="visible"/>
                                      </p:to>
                                    </p:set>
                                    <p:animEffect transition="in" filter="wipe(left)">
                                      <p:cBhvr>
                                        <p:cTn id="81" dur="500"/>
                                        <p:tgtEl>
                                          <p:spTgt spid="620572"/>
                                        </p:tgtEl>
                                      </p:cBhvr>
                                    </p:animEffect>
                                  </p:childTnLst>
                                  <p:subTnLst>
                                    <p:audio>
                                      <p:cMediaNode>
                                        <p:cTn display="0" masterRel="sameClick">
                                          <p:stCondLst>
                                            <p:cond evt="begin" delay="0">
                                              <p:tn val="79"/>
                                            </p:cond>
                                          </p:stCondLst>
                                          <p:endCondLst>
                                            <p:cond evt="onStopAudio" delay="0">
                                              <p:tgtEl>
                                                <p:sldTgt/>
                                              </p:tgtEl>
                                            </p:cond>
                                          </p:endCondLst>
                                        </p:cTn>
                                        <p:tgtEl>
                                          <p:sndTgt r:embed="rId7" name="cashreg.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18" presetClass="entr" presetSubtype="3" fill="hold" grpId="0" nodeType="clickEffect">
                                  <p:stCondLst>
                                    <p:cond delay="0"/>
                                  </p:stCondLst>
                                  <p:childTnLst>
                                    <p:set>
                                      <p:cBhvr>
                                        <p:cTn id="85" dur="1" fill="hold">
                                          <p:stCondLst>
                                            <p:cond delay="0"/>
                                          </p:stCondLst>
                                        </p:cTn>
                                        <p:tgtEl>
                                          <p:spTgt spid="620575"/>
                                        </p:tgtEl>
                                        <p:attrNameLst>
                                          <p:attrName>style.visibility</p:attrName>
                                        </p:attrNameLst>
                                      </p:cBhvr>
                                      <p:to>
                                        <p:strVal val="visible"/>
                                      </p:to>
                                    </p:set>
                                    <p:animEffect transition="in" filter="strips(upRight)">
                                      <p:cBhvr>
                                        <p:cTn id="86" dur="500"/>
                                        <p:tgtEl>
                                          <p:spTgt spid="620575"/>
                                        </p:tgtEl>
                                      </p:cBhvr>
                                    </p:animEffect>
                                  </p:childTnLst>
                                  <p:subTnLst>
                                    <p:audio>
                                      <p:cMediaNode>
                                        <p:cTn display="0" masterRel="sameClick">
                                          <p:stCondLst>
                                            <p:cond evt="begin" delay="0">
                                              <p:tn val="84"/>
                                            </p:cond>
                                          </p:stCondLst>
                                          <p:endCondLst>
                                            <p:cond evt="onStopAudio" delay="0">
                                              <p:tgtEl>
                                                <p:sldTgt/>
                                              </p:tgtEl>
                                            </p:cond>
                                          </p:endCondLst>
                                        </p:cTn>
                                        <p:tgtEl>
                                          <p:sndTgt r:embed="rId8"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6" grpId="0" autoUpdateAnimBg="0"/>
      <p:bldP spid="620551" grpId="0" animBg="1" autoUpdateAnimBg="0"/>
      <p:bldP spid="620562" grpId="0" autoUpdateAnimBg="0"/>
      <p:bldP spid="620563" grpId="0" autoUpdateAnimBg="0"/>
      <p:bldP spid="620564" grpId="0" autoUpdateAnimBg="0"/>
      <p:bldP spid="620565" grpId="0" animBg="1" autoUpdateAnimBg="0"/>
      <p:bldP spid="620575"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矩形 1"/>
          <p:cNvSpPr>
            <a:spLocks noChangeArrowheads="1"/>
          </p:cNvSpPr>
          <p:nvPr/>
        </p:nvSpPr>
        <p:spPr bwMode="auto">
          <a:xfrm>
            <a:off x="715963" y="404813"/>
            <a:ext cx="7272337" cy="5694362"/>
          </a:xfrm>
          <a:prstGeom prst="rect">
            <a:avLst/>
          </a:prstGeom>
          <a:noFill/>
          <a:ln w="9525">
            <a:noFill/>
            <a:miter lim="800000"/>
            <a:headEnd/>
            <a:tailEnd/>
          </a:ln>
        </p:spPr>
        <p:txBody>
          <a:bodyPr>
            <a:spAutoFit/>
          </a:bodyPr>
          <a:lstStyle/>
          <a:p>
            <a:r>
              <a:rPr lang="en-US" altLang="zh-CN">
                <a:solidFill>
                  <a:srgbClr val="0066FF"/>
                </a:solidFill>
              </a:rPr>
              <a:t>Conclude former content, we know that the algebraic precision of Trapezoid formula, Simpson formula, Cotes formula are 1-order, 3-order and 5-order. </a:t>
            </a:r>
            <a:endParaRPr lang="zh-CN" altLang="zh-CN">
              <a:solidFill>
                <a:srgbClr val="0066FF"/>
              </a:solidFill>
            </a:endParaRPr>
          </a:p>
          <a:p>
            <a:r>
              <a:rPr lang="en-US" altLang="zh-CN">
                <a:solidFill>
                  <a:srgbClr val="0066FF"/>
                </a:solidFill>
              </a:rPr>
              <a:t> </a:t>
            </a:r>
            <a:endParaRPr lang="zh-CN" altLang="zh-CN">
              <a:solidFill>
                <a:srgbClr val="0066FF"/>
              </a:solidFill>
            </a:endParaRPr>
          </a:p>
          <a:p>
            <a:r>
              <a:rPr lang="en-US" altLang="zh-CN">
                <a:solidFill>
                  <a:srgbClr val="0066FF"/>
                </a:solidFill>
              </a:rPr>
              <a:t>The algebraic precision of compound Trapezoid formula, compound Simpson formula, compound Cotes formula are 2-order, 4-order and 6-order. </a:t>
            </a:r>
            <a:endParaRPr lang="zh-CN" altLang="zh-CN">
              <a:solidFill>
                <a:srgbClr val="0066FF"/>
              </a:solidFill>
            </a:endParaRPr>
          </a:p>
          <a:p>
            <a:r>
              <a:rPr lang="en-US" altLang="zh-CN">
                <a:solidFill>
                  <a:srgbClr val="0066FF"/>
                </a:solidFill>
              </a:rPr>
              <a:t> </a:t>
            </a:r>
            <a:endParaRPr lang="zh-CN" altLang="zh-CN">
              <a:solidFill>
                <a:srgbClr val="0066FF"/>
              </a:solidFill>
            </a:endParaRPr>
          </a:p>
          <a:p>
            <a:r>
              <a:rPr lang="en-US" altLang="zh-CN">
                <a:solidFill>
                  <a:srgbClr val="0066FF"/>
                </a:solidFill>
              </a:rPr>
              <a:t>So considering of the algebraic precision and convergent rate, compound Trapezoid formula proved to be worse, what can we do to improve of Trapezoid formula? </a:t>
            </a:r>
            <a:endParaRPr lang="zh-CN" altLang="zh-CN">
              <a:solidFill>
                <a:srgbClr val="0066FF"/>
              </a:solidFill>
            </a:endParaRP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2" name="Rectangle 2"/>
          <p:cNvSpPr>
            <a:spLocks noGrp="1" noChangeArrowheads="1"/>
          </p:cNvSpPr>
          <p:nvPr>
            <p:ph type="title" idx="4294967295"/>
          </p:nvPr>
        </p:nvSpPr>
        <p:spPr>
          <a:xfrm>
            <a:off x="533400" y="304800"/>
            <a:ext cx="2238375" cy="762000"/>
          </a:xfrm>
          <a:solidFill>
            <a:srgbClr val="FF3399"/>
          </a:solidFill>
        </p:spPr>
        <p:txBody>
          <a:bodyPr/>
          <a:lstStyle/>
          <a:p>
            <a:pPr eaLnBrk="1" hangingPunct="1"/>
            <a:r>
              <a:rPr lang="en-US" altLang="zh-CN" sz="3200" smtClean="0"/>
              <a:t>Conclusion</a:t>
            </a:r>
            <a:endParaRPr lang="zh-CN" altLang="en-US" sz="3200" b="1" smtClean="0"/>
          </a:p>
        </p:txBody>
      </p:sp>
      <p:sp>
        <p:nvSpPr>
          <p:cNvPr id="491523" name="Text Box 3"/>
          <p:cNvSpPr txBox="1">
            <a:spLocks noChangeArrowheads="1"/>
          </p:cNvSpPr>
          <p:nvPr/>
        </p:nvSpPr>
        <p:spPr bwMode="auto">
          <a:xfrm>
            <a:off x="533400" y="1676400"/>
            <a:ext cx="3822700" cy="523875"/>
          </a:xfrm>
          <a:prstGeom prst="rect">
            <a:avLst/>
          </a:prstGeom>
          <a:noFill/>
          <a:ln w="9525">
            <a:noFill/>
            <a:miter lim="800000"/>
            <a:headEnd/>
            <a:tailEnd/>
          </a:ln>
        </p:spPr>
        <p:txBody>
          <a:bodyPr>
            <a:spAutoFit/>
          </a:bodyPr>
          <a:lstStyle/>
          <a:p>
            <a:r>
              <a:rPr lang="en-US" altLang="zh-CN" b="1">
                <a:solidFill>
                  <a:srgbClr val="FF3300"/>
                </a:solidFill>
                <a:latin typeface="楷体_GB2312" pitchFamily="49" charset="-122"/>
              </a:rPr>
              <a:t>2</a:t>
            </a:r>
            <a:r>
              <a:rPr lang="zh-CN" altLang="en-US" b="1">
                <a:solidFill>
                  <a:srgbClr val="FF3300"/>
                </a:solidFill>
                <a:latin typeface="楷体_GB2312" pitchFamily="49" charset="-122"/>
              </a:rPr>
              <a:t>．</a:t>
            </a:r>
            <a:r>
              <a:rPr lang="en-US" altLang="zh-CN" b="1">
                <a:solidFill>
                  <a:srgbClr val="FF3300"/>
                </a:solidFill>
                <a:latin typeface="楷体_GB2312" pitchFamily="49" charset="-122"/>
              </a:rPr>
              <a:t>Simpson formula</a:t>
            </a:r>
            <a:endParaRPr lang="zh-CN" altLang="en-US" sz="2600" b="1">
              <a:solidFill>
                <a:srgbClr val="FF3300"/>
              </a:solidFill>
              <a:latin typeface="楷体_GB2312" pitchFamily="49" charset="-122"/>
            </a:endParaRPr>
          </a:p>
        </p:txBody>
      </p:sp>
      <p:sp>
        <p:nvSpPr>
          <p:cNvPr id="491524" name="Text Box 4"/>
          <p:cNvSpPr txBox="1">
            <a:spLocks noChangeArrowheads="1"/>
          </p:cNvSpPr>
          <p:nvPr/>
        </p:nvSpPr>
        <p:spPr bwMode="auto">
          <a:xfrm>
            <a:off x="533400" y="2209800"/>
            <a:ext cx="2895600" cy="519113"/>
          </a:xfrm>
          <a:prstGeom prst="rect">
            <a:avLst/>
          </a:prstGeom>
          <a:noFill/>
          <a:ln w="9525">
            <a:noFill/>
            <a:miter lim="800000"/>
            <a:headEnd/>
            <a:tailEnd/>
          </a:ln>
        </p:spPr>
        <p:txBody>
          <a:bodyPr>
            <a:spAutoFit/>
          </a:bodyPr>
          <a:lstStyle/>
          <a:p>
            <a:pPr>
              <a:spcBef>
                <a:spcPct val="50000"/>
              </a:spcBef>
            </a:pPr>
            <a:r>
              <a:rPr lang="en-US" altLang="zh-CN" b="1">
                <a:solidFill>
                  <a:srgbClr val="FF3300"/>
                </a:solidFill>
                <a:latin typeface="楷体_GB2312" pitchFamily="49" charset="-122"/>
              </a:rPr>
              <a:t>3</a:t>
            </a:r>
            <a:r>
              <a:rPr lang="zh-CN" altLang="en-US" b="1">
                <a:solidFill>
                  <a:srgbClr val="FF3300"/>
                </a:solidFill>
                <a:latin typeface="楷体_GB2312" pitchFamily="49" charset="-122"/>
              </a:rPr>
              <a:t>．</a:t>
            </a:r>
            <a:r>
              <a:rPr lang="en-US" altLang="zh-CN" sz="2600" b="1">
                <a:solidFill>
                  <a:srgbClr val="FF3300"/>
                </a:solidFill>
                <a:latin typeface="楷体_GB2312" pitchFamily="49" charset="-122"/>
              </a:rPr>
              <a:t>Cotes formula</a:t>
            </a:r>
            <a:endParaRPr lang="zh-CN" altLang="en-US" sz="2600" b="1">
              <a:solidFill>
                <a:srgbClr val="FF3300"/>
              </a:solidFill>
              <a:latin typeface="楷体_GB2312" pitchFamily="49" charset="-122"/>
            </a:endParaRPr>
          </a:p>
        </p:txBody>
      </p:sp>
      <p:sp>
        <p:nvSpPr>
          <p:cNvPr id="491525" name="Rectangle 5"/>
          <p:cNvSpPr>
            <a:spLocks noChangeArrowheads="1"/>
          </p:cNvSpPr>
          <p:nvPr/>
        </p:nvSpPr>
        <p:spPr bwMode="auto">
          <a:xfrm>
            <a:off x="617538" y="1143000"/>
            <a:ext cx="5033962" cy="523875"/>
          </a:xfrm>
          <a:prstGeom prst="rect">
            <a:avLst/>
          </a:prstGeom>
          <a:noFill/>
          <a:ln w="9525">
            <a:noFill/>
            <a:miter lim="800000"/>
            <a:headEnd/>
            <a:tailEnd/>
          </a:ln>
        </p:spPr>
        <p:txBody>
          <a:bodyPr>
            <a:spAutoFit/>
          </a:bodyPr>
          <a:lstStyle/>
          <a:p>
            <a:r>
              <a:rPr lang="en-US" altLang="zh-CN" b="1">
                <a:solidFill>
                  <a:srgbClr val="FF3300"/>
                </a:solidFill>
                <a:latin typeface="楷体_GB2312" pitchFamily="49" charset="-122"/>
              </a:rPr>
              <a:t>1. Trapezoid formula</a:t>
            </a:r>
            <a:endParaRPr lang="zh-CN" altLang="en-US" b="1">
              <a:solidFill>
                <a:srgbClr val="FF3300"/>
              </a:solidFill>
              <a:latin typeface="楷体_GB2312" pitchFamily="49" charset="-122"/>
            </a:endParaRPr>
          </a:p>
        </p:txBody>
      </p:sp>
      <p:sp>
        <p:nvSpPr>
          <p:cNvPr id="491526" name="Rectangle 6"/>
          <p:cNvSpPr>
            <a:spLocks noChangeArrowheads="1"/>
          </p:cNvSpPr>
          <p:nvPr/>
        </p:nvSpPr>
        <p:spPr bwMode="auto">
          <a:xfrm>
            <a:off x="538163" y="2743200"/>
            <a:ext cx="7418387" cy="523875"/>
          </a:xfrm>
          <a:prstGeom prst="rect">
            <a:avLst/>
          </a:prstGeom>
          <a:noFill/>
          <a:ln w="9525">
            <a:noFill/>
            <a:miter lim="800000"/>
            <a:headEnd/>
            <a:tailEnd/>
          </a:ln>
        </p:spPr>
        <p:txBody>
          <a:bodyPr>
            <a:spAutoFit/>
          </a:bodyPr>
          <a:lstStyle/>
          <a:p>
            <a:pPr eaLnBrk="0" hangingPunct="0">
              <a:spcBef>
                <a:spcPct val="50000"/>
              </a:spcBef>
            </a:pPr>
            <a:r>
              <a:rPr lang="en-US" altLang="zh-CN" b="1">
                <a:solidFill>
                  <a:srgbClr val="FF3300"/>
                </a:solidFill>
                <a:latin typeface="楷体_GB2312" pitchFamily="49" charset="-122"/>
              </a:rPr>
              <a:t>4. </a:t>
            </a:r>
            <a:r>
              <a:rPr lang="en-US" altLang="zh-CN" sz="2600" b="1">
                <a:solidFill>
                  <a:srgbClr val="FF3300"/>
                </a:solidFill>
                <a:latin typeface="楷体_GB2312" pitchFamily="49" charset="-122"/>
              </a:rPr>
              <a:t>the stability of Newton-Cotes formula</a:t>
            </a:r>
            <a:endParaRPr lang="zh-CN" altLang="en-US" sz="2600" b="1">
              <a:solidFill>
                <a:srgbClr val="FF3300"/>
              </a:solidFill>
              <a:latin typeface="楷体_GB2312" pitchFamily="49" charset="-122"/>
            </a:endParaRPr>
          </a:p>
        </p:txBody>
      </p:sp>
      <p:sp>
        <p:nvSpPr>
          <p:cNvPr id="491527" name="Rectangle 7"/>
          <p:cNvSpPr>
            <a:spLocks noChangeArrowheads="1"/>
          </p:cNvSpPr>
          <p:nvPr/>
        </p:nvSpPr>
        <p:spPr bwMode="auto">
          <a:xfrm>
            <a:off x="538163" y="3276600"/>
            <a:ext cx="7994650" cy="523875"/>
          </a:xfrm>
          <a:prstGeom prst="rect">
            <a:avLst/>
          </a:prstGeom>
          <a:noFill/>
          <a:ln w="9525">
            <a:noFill/>
            <a:miter lim="800000"/>
            <a:headEnd/>
            <a:tailEnd/>
          </a:ln>
        </p:spPr>
        <p:txBody>
          <a:bodyPr>
            <a:spAutoFit/>
          </a:bodyPr>
          <a:lstStyle/>
          <a:p>
            <a:pPr eaLnBrk="0" hangingPunct="0">
              <a:spcBef>
                <a:spcPct val="50000"/>
              </a:spcBef>
            </a:pPr>
            <a:r>
              <a:rPr lang="en-US" altLang="zh-CN" b="1">
                <a:solidFill>
                  <a:srgbClr val="FF3300"/>
                </a:solidFill>
                <a:latin typeface="楷体_GB2312" pitchFamily="49" charset="-122"/>
              </a:rPr>
              <a:t>5. Compound Multiplicative formula </a:t>
            </a:r>
            <a:endParaRPr lang="zh-CN" altLang="en-US" b="1">
              <a:solidFill>
                <a:srgbClr val="FF3300"/>
              </a:solidFill>
              <a:latin typeface="楷体_GB2312" pitchFamily="49" charset="-122"/>
            </a:endParaRPr>
          </a:p>
        </p:txBody>
      </p:sp>
      <p:sp>
        <p:nvSpPr>
          <p:cNvPr id="491528" name="Rectangle 8"/>
          <p:cNvSpPr>
            <a:spLocks noChangeArrowheads="1"/>
          </p:cNvSpPr>
          <p:nvPr/>
        </p:nvSpPr>
        <p:spPr bwMode="auto">
          <a:xfrm>
            <a:off x="528638" y="3810000"/>
            <a:ext cx="5786437" cy="492125"/>
          </a:xfrm>
          <a:prstGeom prst="rect">
            <a:avLst/>
          </a:prstGeom>
          <a:noFill/>
          <a:ln w="9525">
            <a:noFill/>
            <a:miter lim="800000"/>
            <a:headEnd/>
            <a:tailEnd/>
          </a:ln>
        </p:spPr>
        <p:txBody>
          <a:bodyPr>
            <a:spAutoFit/>
          </a:bodyPr>
          <a:lstStyle/>
          <a:p>
            <a:pPr eaLnBrk="0" hangingPunct="0">
              <a:spcBef>
                <a:spcPct val="50000"/>
              </a:spcBef>
            </a:pPr>
            <a:r>
              <a:rPr lang="en-US" altLang="zh-CN" sz="2600" b="1">
                <a:solidFill>
                  <a:srgbClr val="FF3300"/>
                </a:solidFill>
                <a:latin typeface="楷体_GB2312" pitchFamily="49" charset="-122"/>
              </a:rPr>
              <a:t>6. Compound Trapezoid formula</a:t>
            </a:r>
            <a:endParaRPr lang="zh-CN" altLang="en-US" sz="2600" b="1">
              <a:solidFill>
                <a:srgbClr val="FF3300"/>
              </a:solidFill>
              <a:latin typeface="楷体_GB2312" pitchFamily="49" charset="-122"/>
            </a:endParaRPr>
          </a:p>
        </p:txBody>
      </p:sp>
      <p:sp>
        <p:nvSpPr>
          <p:cNvPr id="491529" name="Rectangle 9"/>
          <p:cNvSpPr>
            <a:spLocks noChangeArrowheads="1"/>
          </p:cNvSpPr>
          <p:nvPr/>
        </p:nvSpPr>
        <p:spPr bwMode="auto">
          <a:xfrm>
            <a:off x="528638" y="4419600"/>
            <a:ext cx="5786437" cy="492125"/>
          </a:xfrm>
          <a:prstGeom prst="rect">
            <a:avLst/>
          </a:prstGeom>
          <a:noFill/>
          <a:ln w="9525">
            <a:noFill/>
            <a:miter lim="800000"/>
            <a:headEnd/>
            <a:tailEnd/>
          </a:ln>
        </p:spPr>
        <p:txBody>
          <a:bodyPr>
            <a:spAutoFit/>
          </a:bodyPr>
          <a:lstStyle/>
          <a:p>
            <a:pPr eaLnBrk="0" hangingPunct="0">
              <a:spcBef>
                <a:spcPct val="50000"/>
              </a:spcBef>
            </a:pPr>
            <a:r>
              <a:rPr lang="en-US" altLang="zh-CN" sz="2600" b="1">
                <a:solidFill>
                  <a:srgbClr val="FF3300"/>
                </a:solidFill>
                <a:latin typeface="楷体_GB2312" pitchFamily="49" charset="-122"/>
              </a:rPr>
              <a:t>7. compound Simpson formula</a:t>
            </a:r>
            <a:endParaRPr lang="zh-CN" altLang="en-US" sz="2600" b="1">
              <a:solidFill>
                <a:srgbClr val="FF3300"/>
              </a:solidFill>
              <a:latin typeface="楷体_GB2312" pitchFamily="49" charset="-122"/>
            </a:endParaRPr>
          </a:p>
        </p:txBody>
      </p:sp>
      <p:sp>
        <p:nvSpPr>
          <p:cNvPr id="491530" name="Rectangle 10"/>
          <p:cNvSpPr>
            <a:spLocks noChangeArrowheads="1"/>
          </p:cNvSpPr>
          <p:nvPr/>
        </p:nvSpPr>
        <p:spPr bwMode="auto">
          <a:xfrm>
            <a:off x="528638" y="4997450"/>
            <a:ext cx="5786437" cy="492125"/>
          </a:xfrm>
          <a:prstGeom prst="rect">
            <a:avLst/>
          </a:prstGeom>
          <a:noFill/>
          <a:ln w="9525">
            <a:noFill/>
            <a:miter lim="800000"/>
            <a:headEnd/>
            <a:tailEnd/>
          </a:ln>
        </p:spPr>
        <p:txBody>
          <a:bodyPr>
            <a:spAutoFit/>
          </a:bodyPr>
          <a:lstStyle/>
          <a:p>
            <a:pPr eaLnBrk="0" hangingPunct="0">
              <a:spcBef>
                <a:spcPct val="50000"/>
              </a:spcBef>
            </a:pPr>
            <a:r>
              <a:rPr lang="en-US" altLang="zh-CN" sz="2600" b="1">
                <a:solidFill>
                  <a:srgbClr val="FF3300"/>
                </a:solidFill>
                <a:latin typeface="楷体_GB2312" pitchFamily="49" charset="-122"/>
              </a:rPr>
              <a:t>8. compound Cotes formula</a:t>
            </a:r>
            <a:endParaRPr lang="zh-CN" altLang="en-US" sz="2600" b="1">
              <a:solidFill>
                <a:srgbClr val="FF3300"/>
              </a:solidFill>
              <a:latin typeface="楷体_GB2312" pitchFamily="49"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1522"/>
                                        </p:tgtEl>
                                        <p:attrNameLst>
                                          <p:attrName>style.visibility</p:attrName>
                                        </p:attrNameLst>
                                      </p:cBhvr>
                                      <p:to>
                                        <p:strVal val="visible"/>
                                      </p:to>
                                    </p:set>
                                    <p:animEffect transition="in" filter="wipe(left)">
                                      <p:cBhvr>
                                        <p:cTn id="7" dur="500"/>
                                        <p:tgtEl>
                                          <p:spTgt spid="491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25"/>
                                        </p:tgtEl>
                                        <p:attrNameLst>
                                          <p:attrName>style.visibility</p:attrName>
                                        </p:attrNameLst>
                                      </p:cBhvr>
                                      <p:to>
                                        <p:strVal val="visible"/>
                                      </p:to>
                                    </p:set>
                                    <p:animEffect transition="in" filter="wipe(left)">
                                      <p:cBhvr>
                                        <p:cTn id="12" dur="500"/>
                                        <p:tgtEl>
                                          <p:spTgt spid="4915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23"/>
                                        </p:tgtEl>
                                        <p:attrNameLst>
                                          <p:attrName>style.visibility</p:attrName>
                                        </p:attrNameLst>
                                      </p:cBhvr>
                                      <p:to>
                                        <p:strVal val="visible"/>
                                      </p:to>
                                    </p:set>
                                    <p:animEffect transition="in" filter="wipe(left)">
                                      <p:cBhvr>
                                        <p:cTn id="17" dur="500"/>
                                        <p:tgtEl>
                                          <p:spTgt spid="491523"/>
                                        </p:tgtEl>
                                      </p:cBhvr>
                                    </p:animEffect>
                                  </p:childTnLst>
                                  <p:subTnLst>
                                    <p:audio>
                                      <p:cMediaNode>
                                        <p:cTn display="0" masterRel="sameClick">
                                          <p:stCondLst>
                                            <p:cond evt="begin" delay="0">
                                              <p:tn val="15"/>
                                            </p:cond>
                                          </p:stCondLst>
                                          <p:endCondLst>
                                            <p:cond evt="onStopAudio" delay="0">
                                              <p:tgtEl>
                                                <p:sldTgt/>
                                              </p:tgtEl>
                                            </p:cond>
                                          </p:endCondLst>
                                        </p:cTn>
                                        <p:tgtEl>
                                          <p:sndTgt r:embed="rId2" name="PROJCTO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24"/>
                                        </p:tgtEl>
                                        <p:attrNameLst>
                                          <p:attrName>style.visibility</p:attrName>
                                        </p:attrNameLst>
                                      </p:cBhvr>
                                      <p:to>
                                        <p:strVal val="visible"/>
                                      </p:to>
                                    </p:set>
                                    <p:animEffect transition="in" filter="wipe(left)">
                                      <p:cBhvr>
                                        <p:cTn id="22" dur="500"/>
                                        <p:tgtEl>
                                          <p:spTgt spid="491524"/>
                                        </p:tgtEl>
                                      </p:cBhvr>
                                    </p:animEffect>
                                  </p:childTnLst>
                                  <p:subTnLst>
                                    <p:audio>
                                      <p:cMediaNode>
                                        <p:cTn display="0" masterRel="sameClick">
                                          <p:stCondLst>
                                            <p:cond evt="begin" delay="0">
                                              <p:tn val="20"/>
                                            </p:cond>
                                          </p:stCondLst>
                                          <p:endCondLst>
                                            <p:cond evt="onStopAudio" delay="0">
                                              <p:tgtEl>
                                                <p:sldTgt/>
                                              </p:tgtEl>
                                            </p:cond>
                                          </p:endCondLst>
                                        </p:cTn>
                                        <p:tgtEl>
                                          <p:sndTgt r:embed="rId2" name="PROJCTO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526"/>
                                        </p:tgtEl>
                                        <p:attrNameLst>
                                          <p:attrName>style.visibility</p:attrName>
                                        </p:attrNameLst>
                                      </p:cBhvr>
                                      <p:to>
                                        <p:strVal val="visible"/>
                                      </p:to>
                                    </p:set>
                                    <p:animEffect transition="in" filter="wipe(left)">
                                      <p:cBhvr>
                                        <p:cTn id="27" dur="500"/>
                                        <p:tgtEl>
                                          <p:spTgt spid="4915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1527"/>
                                        </p:tgtEl>
                                        <p:attrNameLst>
                                          <p:attrName>style.visibility</p:attrName>
                                        </p:attrNameLst>
                                      </p:cBhvr>
                                      <p:to>
                                        <p:strVal val="visible"/>
                                      </p:to>
                                    </p:set>
                                    <p:animEffect transition="in" filter="wipe(left)">
                                      <p:cBhvr>
                                        <p:cTn id="32" dur="500"/>
                                        <p:tgtEl>
                                          <p:spTgt spid="4915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1528"/>
                                        </p:tgtEl>
                                        <p:attrNameLst>
                                          <p:attrName>style.visibility</p:attrName>
                                        </p:attrNameLst>
                                      </p:cBhvr>
                                      <p:to>
                                        <p:strVal val="visible"/>
                                      </p:to>
                                    </p:set>
                                    <p:animEffect transition="in" filter="wipe(left)">
                                      <p:cBhvr>
                                        <p:cTn id="37" dur="500"/>
                                        <p:tgtEl>
                                          <p:spTgt spid="49152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1529"/>
                                        </p:tgtEl>
                                        <p:attrNameLst>
                                          <p:attrName>style.visibility</p:attrName>
                                        </p:attrNameLst>
                                      </p:cBhvr>
                                      <p:to>
                                        <p:strVal val="visible"/>
                                      </p:to>
                                    </p:set>
                                    <p:animEffect transition="in" filter="wipe(left)">
                                      <p:cBhvr>
                                        <p:cTn id="42" dur="500"/>
                                        <p:tgtEl>
                                          <p:spTgt spid="4915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91530"/>
                                        </p:tgtEl>
                                        <p:attrNameLst>
                                          <p:attrName>style.visibility</p:attrName>
                                        </p:attrNameLst>
                                      </p:cBhvr>
                                      <p:to>
                                        <p:strVal val="visible"/>
                                      </p:to>
                                    </p:set>
                                    <p:animEffect transition="in" filter="wipe(left)">
                                      <p:cBhvr>
                                        <p:cTn id="47" dur="500"/>
                                        <p:tgtEl>
                                          <p:spTgt spid="49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2" grpId="0" animBg="1" autoUpdateAnimBg="0"/>
      <p:bldP spid="491523" grpId="0" autoUpdateAnimBg="0"/>
      <p:bldP spid="491524" grpId="0" autoUpdateAnimBg="0"/>
      <p:bldP spid="491525" grpId="0" autoUpdateAnimBg="0"/>
      <p:bldP spid="491526" grpId="0" autoUpdateAnimBg="0"/>
      <p:bldP spid="491527" grpId="0" autoUpdateAnimBg="0"/>
      <p:bldP spid="491528" grpId="0" autoUpdateAnimBg="0"/>
      <p:bldP spid="491529" grpId="0" autoUpdateAnimBg="0"/>
      <p:bldP spid="49153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1"/>
          <p:cNvSpPr>
            <a:spLocks noChangeArrowheads="1"/>
          </p:cNvSpPr>
          <p:nvPr/>
        </p:nvSpPr>
        <p:spPr bwMode="auto">
          <a:xfrm>
            <a:off x="8107363" y="1755775"/>
            <a:ext cx="184150" cy="461963"/>
          </a:xfrm>
          <a:prstGeom prst="rect">
            <a:avLst/>
          </a:prstGeom>
          <a:noFill/>
          <a:ln w="9525">
            <a:noFill/>
            <a:miter lim="800000"/>
            <a:headEnd/>
            <a:tailEnd/>
          </a:ln>
        </p:spPr>
        <p:txBody>
          <a:bodyPr wrap="none">
            <a:spAutoFit/>
          </a:bodyPr>
          <a:lstStyle/>
          <a:p>
            <a:pPr algn="ctr" eaLnBrk="0" hangingPunct="0">
              <a:spcBef>
                <a:spcPct val="50000"/>
              </a:spcBef>
            </a:pPr>
            <a:endParaRPr lang="en-US" altLang="zh-CN" sz="2400" b="1" i="1">
              <a:ea typeface="宋体" charset="-122"/>
            </a:endParaRPr>
          </a:p>
        </p:txBody>
      </p:sp>
      <p:pic>
        <p:nvPicPr>
          <p:cNvPr id="455693" name="Picture 13" descr="未命名"/>
          <p:cNvPicPr>
            <a:picLocks noChangeAspect="1" noChangeArrowheads="1"/>
          </p:cNvPicPr>
          <p:nvPr/>
        </p:nvPicPr>
        <p:blipFill>
          <a:blip r:embed="rId4">
            <a:clrChange>
              <a:clrFrom>
                <a:srgbClr val="FFFFFF"/>
              </a:clrFrom>
              <a:clrTo>
                <a:srgbClr val="FFFFFF">
                  <a:alpha val="0"/>
                </a:srgbClr>
              </a:clrTo>
            </a:clrChange>
          </a:blip>
          <a:srcRect l="12651" r="20964" b="10980"/>
          <a:stretch>
            <a:fillRect/>
          </a:stretch>
        </p:blipFill>
        <p:spPr bwMode="auto">
          <a:xfrm>
            <a:off x="3079750" y="3789363"/>
            <a:ext cx="2232025" cy="2127250"/>
          </a:xfrm>
          <a:prstGeom prst="rect">
            <a:avLst/>
          </a:prstGeom>
          <a:noFill/>
          <a:ln w="9525">
            <a:noFill/>
            <a:miter lim="800000"/>
            <a:headEnd/>
            <a:tailEnd/>
          </a:ln>
        </p:spPr>
      </p:pic>
      <p:sp>
        <p:nvSpPr>
          <p:cNvPr id="564263" name="Rectangle 39"/>
          <p:cNvSpPr>
            <a:spLocks noChangeArrowheads="1"/>
          </p:cNvSpPr>
          <p:nvPr/>
        </p:nvSpPr>
        <p:spPr bwMode="auto">
          <a:xfrm>
            <a:off x="228600" y="401638"/>
            <a:ext cx="7934325" cy="584200"/>
          </a:xfrm>
          <a:prstGeom prst="rect">
            <a:avLst/>
          </a:prstGeom>
          <a:noFill/>
          <a:ln w="9525">
            <a:noFill/>
            <a:miter lim="800000"/>
            <a:headEnd/>
            <a:tailEnd/>
          </a:ln>
        </p:spPr>
        <p:txBody>
          <a:bodyPr>
            <a:spAutoFit/>
          </a:bodyPr>
          <a:lstStyle/>
          <a:p>
            <a:r>
              <a:rPr lang="en-US" altLang="zh-CN" sz="3200" b="1">
                <a:latin typeface="楷体_GB2312" pitchFamily="49" charset="-122"/>
              </a:rPr>
              <a:t>§2 </a:t>
            </a:r>
            <a:r>
              <a:rPr lang="en-US" altLang="zh-CN" sz="2400">
                <a:sym typeface="Symbol" pitchFamily="18" charset="2"/>
              </a:rPr>
              <a:t>M</a:t>
            </a:r>
            <a:r>
              <a:rPr lang="en-US" altLang="zh-CN" sz="2400"/>
              <a:t>echanical Quadrature Method</a:t>
            </a:r>
            <a:r>
              <a:rPr lang="zh-CN" altLang="en-US" sz="2400">
                <a:sym typeface="Symbol" pitchFamily="18" charset="2"/>
              </a:rPr>
              <a:t> </a:t>
            </a:r>
            <a:r>
              <a:rPr lang="en-US" altLang="zh-CN" sz="2400">
                <a:sym typeface="Symbol" pitchFamily="18" charset="2"/>
              </a:rPr>
              <a:t>and </a:t>
            </a:r>
            <a:r>
              <a:rPr lang="en-US" altLang="zh-CN" sz="2400"/>
              <a:t>Algebraic Precision</a:t>
            </a:r>
            <a:r>
              <a:rPr lang="zh-CN" altLang="en-US" sz="2400">
                <a:sym typeface="Symbol" pitchFamily="18" charset="2"/>
              </a:rPr>
              <a:t> </a:t>
            </a:r>
          </a:p>
        </p:txBody>
      </p:sp>
      <p:sp>
        <p:nvSpPr>
          <p:cNvPr id="564264" name="Rectangle 40"/>
          <p:cNvSpPr>
            <a:spLocks noChangeArrowheads="1"/>
          </p:cNvSpPr>
          <p:nvPr/>
        </p:nvSpPr>
        <p:spPr bwMode="auto">
          <a:xfrm>
            <a:off x="395288" y="950913"/>
            <a:ext cx="6769100" cy="533400"/>
          </a:xfrm>
          <a:prstGeom prst="rect">
            <a:avLst/>
          </a:prstGeom>
          <a:noFill/>
          <a:ln w="9525">
            <a:noFill/>
            <a:miter lim="800000"/>
            <a:headEnd/>
            <a:tailEnd/>
          </a:ln>
        </p:spPr>
        <p:txBody>
          <a:bodyPr lIns="92073" tIns="46036" rIns="92073" bIns="46036"/>
          <a:lstStyle/>
          <a:p>
            <a:pPr defTabSz="915988" eaLnBrk="0" hangingPunct="0"/>
            <a:r>
              <a:rPr lang="en-US" altLang="zh-CN"/>
              <a:t>the basic concept of numerical quadrature</a:t>
            </a:r>
            <a:endParaRPr lang="zh-CN" altLang="zh-CN"/>
          </a:p>
        </p:txBody>
      </p:sp>
      <p:graphicFrame>
        <p:nvGraphicFramePr>
          <p:cNvPr id="214022" name="Object 6"/>
          <p:cNvGraphicFramePr>
            <a:graphicFrameLocks noChangeAspect="1"/>
          </p:cNvGraphicFramePr>
          <p:nvPr/>
        </p:nvGraphicFramePr>
        <p:xfrm>
          <a:off x="6172200" y="2420938"/>
          <a:ext cx="2965450" cy="636587"/>
        </p:xfrm>
        <a:graphic>
          <a:graphicData uri="http://schemas.openxmlformats.org/presentationml/2006/ole">
            <p:oleObj spid="_x0000_s214022" name="公式" r:id="rId5" imgW="1600200" imgH="342720" progId="Equation.3">
              <p:embed/>
            </p:oleObj>
          </a:graphicData>
        </a:graphic>
      </p:graphicFrame>
      <p:sp>
        <p:nvSpPr>
          <p:cNvPr id="214023" name="TextBox 3"/>
          <p:cNvSpPr txBox="1">
            <a:spLocks noChangeArrowheads="1"/>
          </p:cNvSpPr>
          <p:nvPr/>
        </p:nvSpPr>
        <p:spPr bwMode="auto">
          <a:xfrm>
            <a:off x="0" y="1985963"/>
            <a:ext cx="9144000" cy="1816100"/>
          </a:xfrm>
          <a:prstGeom prst="rect">
            <a:avLst/>
          </a:prstGeom>
          <a:noFill/>
          <a:ln w="9525">
            <a:noFill/>
            <a:miter lim="800000"/>
            <a:headEnd/>
            <a:tailEnd/>
          </a:ln>
        </p:spPr>
        <p:txBody>
          <a:bodyPr>
            <a:spAutoFit/>
          </a:bodyPr>
          <a:lstStyle/>
          <a:p>
            <a:r>
              <a:rPr lang="en-US" altLang="zh-CN"/>
              <a:t>According to integral mean value theorem, there is a point   in integral region section [a, b], so we can get                               In another word, the rectangular area at the bottom of </a:t>
            </a:r>
            <a:r>
              <a:rPr lang="en-US" altLang="zh-CN" i="1"/>
              <a:t>b-a </a:t>
            </a:r>
            <a:r>
              <a:rPr lang="en-US" altLang="zh-CN"/>
              <a:t>and height      is equals to curved trapezoid area. </a:t>
            </a:r>
            <a:endParaRPr lang="zh-CN" altLang="en-US"/>
          </a:p>
        </p:txBody>
      </p:sp>
      <p:graphicFrame>
        <p:nvGraphicFramePr>
          <p:cNvPr id="214024" name="Object 8"/>
          <p:cNvGraphicFramePr>
            <a:graphicFrameLocks noChangeAspect="1"/>
          </p:cNvGraphicFramePr>
          <p:nvPr/>
        </p:nvGraphicFramePr>
        <p:xfrm>
          <a:off x="8291513" y="1925638"/>
          <a:ext cx="360362" cy="647700"/>
        </p:xfrm>
        <a:graphic>
          <a:graphicData uri="http://schemas.openxmlformats.org/presentationml/2006/ole">
            <p:oleObj spid="_x0000_s214024" name="公式" r:id="rId6" imgW="126835" imgH="202936" progId="Equation.3">
              <p:embed/>
            </p:oleObj>
          </a:graphicData>
        </a:graphic>
      </p:graphicFrame>
      <p:graphicFrame>
        <p:nvGraphicFramePr>
          <p:cNvPr id="214025" name="Object 9"/>
          <p:cNvGraphicFramePr>
            <a:graphicFrameLocks noChangeAspect="1"/>
          </p:cNvGraphicFramePr>
          <p:nvPr/>
        </p:nvGraphicFramePr>
        <p:xfrm>
          <a:off x="900113" y="3284538"/>
          <a:ext cx="557212" cy="650875"/>
        </p:xfrm>
        <a:graphic>
          <a:graphicData uri="http://schemas.openxmlformats.org/presentationml/2006/ole">
            <p:oleObj spid="_x0000_s214025" name="公式" r:id="rId7" imgW="330057" imgH="215806" progId="Equation.3">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4263"/>
                                        </p:tgtEl>
                                        <p:attrNameLst>
                                          <p:attrName>style.visibility</p:attrName>
                                        </p:attrNameLst>
                                      </p:cBhvr>
                                      <p:to>
                                        <p:strVal val="visible"/>
                                      </p:to>
                                    </p:set>
                                    <p:animEffect transition="in" filter="wipe(left)">
                                      <p:cBhvr>
                                        <p:cTn id="7" dur="500"/>
                                        <p:tgtEl>
                                          <p:spTgt spid="5642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4264"/>
                                        </p:tgtEl>
                                        <p:attrNameLst>
                                          <p:attrName>style.visibility</p:attrName>
                                        </p:attrNameLst>
                                      </p:cBhvr>
                                      <p:to>
                                        <p:strVal val="visible"/>
                                      </p:to>
                                    </p:set>
                                    <p:animEffect transition="in" filter="wipe(left)">
                                      <p:cBhvr>
                                        <p:cTn id="12" dur="500"/>
                                        <p:tgtEl>
                                          <p:spTgt spid="5642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55693"/>
                                        </p:tgtEl>
                                        <p:attrNameLst>
                                          <p:attrName>style.visibility</p:attrName>
                                        </p:attrNameLst>
                                      </p:cBhvr>
                                      <p:to>
                                        <p:strVal val="visible"/>
                                      </p:to>
                                    </p:set>
                                    <p:animEffect transition="in" filter="wipe(left)">
                                      <p:cBhvr>
                                        <p:cTn id="17" dur="500"/>
                                        <p:tgtEl>
                                          <p:spTgt spid="455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63" grpId="0" autoUpdateAnimBg="0"/>
      <p:bldP spid="56426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381000" y="838200"/>
            <a:ext cx="7691438" cy="533400"/>
          </a:xfrm>
          <a:prstGeom prst="rect">
            <a:avLst/>
          </a:prstGeom>
          <a:noFill/>
          <a:ln w="9525">
            <a:noFill/>
            <a:miter lim="800000"/>
            <a:headEnd/>
            <a:tailEnd/>
          </a:ln>
        </p:spPr>
        <p:txBody>
          <a:bodyPr lIns="92073" tIns="46036" rIns="92073" bIns="46036"/>
          <a:lstStyle/>
          <a:p>
            <a:pPr defTabSz="915988" eaLnBrk="0" hangingPunct="0"/>
            <a:r>
              <a:rPr lang="zh-CN" altLang="en-US" b="1">
                <a:solidFill>
                  <a:srgbClr val="FF3300"/>
                </a:solidFill>
                <a:latin typeface="楷体_GB2312" pitchFamily="49" charset="-122"/>
              </a:rPr>
              <a:t>一、</a:t>
            </a:r>
            <a:r>
              <a:rPr lang="en-US" altLang="zh-CN" b="1">
                <a:solidFill>
                  <a:srgbClr val="FF3300"/>
                </a:solidFill>
                <a:latin typeface="楷体_GB2312" pitchFamily="49" charset="-122"/>
              </a:rPr>
              <a:t>Trapezoidal method of recursion</a:t>
            </a:r>
            <a:endParaRPr lang="zh-CN" altLang="en-US" b="1">
              <a:solidFill>
                <a:srgbClr val="FF3300"/>
              </a:solidFill>
              <a:latin typeface="楷体_GB2312" pitchFamily="49" charset="-122"/>
            </a:endParaRPr>
          </a:p>
        </p:txBody>
      </p:sp>
      <p:sp>
        <p:nvSpPr>
          <p:cNvPr id="608259" name="Rectangle 3"/>
          <p:cNvSpPr>
            <a:spLocks noChangeArrowheads="1"/>
          </p:cNvSpPr>
          <p:nvPr/>
        </p:nvSpPr>
        <p:spPr bwMode="auto">
          <a:xfrm>
            <a:off x="214313" y="1252538"/>
            <a:ext cx="8534400" cy="3232150"/>
          </a:xfrm>
          <a:prstGeom prst="rect">
            <a:avLst/>
          </a:prstGeom>
          <a:noFill/>
          <a:ln w="12700">
            <a:noFill/>
            <a:miter lim="800000"/>
            <a:headEnd/>
            <a:tailEnd/>
          </a:ln>
        </p:spPr>
        <p:txBody>
          <a:bodyPr>
            <a:spAutoFit/>
          </a:bodyPr>
          <a:lstStyle/>
          <a:p>
            <a:pPr algn="just" eaLnBrk="0" hangingPunct="0">
              <a:lnSpc>
                <a:spcPct val="120000"/>
              </a:lnSpc>
            </a:pPr>
            <a:r>
              <a:rPr lang="en-US" altLang="zh-CN" sz="2400"/>
              <a:t>     In the previous part, we introduced the </a:t>
            </a:r>
            <a:r>
              <a:rPr lang="en-US" altLang="zh-CN" sz="2400">
                <a:ea typeface="宋体" charset="-122"/>
              </a:rPr>
              <a:t>composite</a:t>
            </a:r>
            <a:r>
              <a:rPr lang="en-US" altLang="zh-CN" sz="2400"/>
              <a:t> quadrature method, which is effective to improve the accuracy. However, before using quadrature formula, we must choose a suitable step. If the step is too long, we cannot make sure that the result is accurate. But if the step size is too short, it will cause the increase of the calculation. So it is often hard to get a proper step in advance.</a:t>
            </a:r>
            <a:endParaRPr lang="zh-CN" altLang="zh-CN" sz="2400"/>
          </a:p>
          <a:p>
            <a:pPr algn="dist" eaLnBrk="0" hangingPunct="0">
              <a:lnSpc>
                <a:spcPct val="120000"/>
              </a:lnSpc>
            </a:pPr>
            <a:endParaRPr lang="zh-CN" altLang="en-US" sz="2600" b="1">
              <a:latin typeface="楷体_GB2312" pitchFamily="49" charset="-122"/>
            </a:endParaRPr>
          </a:p>
        </p:txBody>
      </p:sp>
      <p:sp>
        <p:nvSpPr>
          <p:cNvPr id="16387" name="Rectangle 5"/>
          <p:cNvSpPr>
            <a:spLocks noGrp="1" noChangeArrowheads="1"/>
          </p:cNvSpPr>
          <p:nvPr>
            <p:ph type="title" idx="4294967295"/>
          </p:nvPr>
        </p:nvSpPr>
        <p:spPr>
          <a:xfrm>
            <a:off x="304800" y="228600"/>
            <a:ext cx="8482013" cy="609600"/>
          </a:xfrm>
        </p:spPr>
        <p:txBody>
          <a:bodyPr/>
          <a:lstStyle/>
          <a:p>
            <a:pPr algn="l" eaLnBrk="1" hangingPunct="1"/>
            <a:r>
              <a:rPr lang="en-US" altLang="zh-CN" sz="3200" b="1" smtClean="0">
                <a:solidFill>
                  <a:schemeClr val="tx1"/>
                </a:solidFill>
                <a:latin typeface="楷体_GB2312" pitchFamily="49" charset="-122"/>
                <a:ea typeface="楷体_GB2312" pitchFamily="49" charset="-122"/>
              </a:rPr>
              <a:t>§5 </a:t>
            </a:r>
            <a:r>
              <a:rPr lang="en-US" altLang="zh-CN" sz="3200" b="1" smtClean="0"/>
              <a:t>The Romberg quadrature formula </a:t>
            </a:r>
            <a:endParaRPr lang="zh-CN" altLang="en-US" sz="3200" smtClean="0">
              <a:latin typeface="楷体_GB2312" pitchFamily="49" charset="-122"/>
              <a:ea typeface="楷体_GB2312" pitchFamily="49" charset="-122"/>
            </a:endParaRPr>
          </a:p>
        </p:txBody>
      </p:sp>
      <p:sp>
        <p:nvSpPr>
          <p:cNvPr id="608262" name="Rectangle 6"/>
          <p:cNvSpPr>
            <a:spLocks noChangeArrowheads="1"/>
          </p:cNvSpPr>
          <p:nvPr/>
        </p:nvSpPr>
        <p:spPr bwMode="auto">
          <a:xfrm>
            <a:off x="285750" y="4071938"/>
            <a:ext cx="8569325" cy="1938337"/>
          </a:xfrm>
          <a:prstGeom prst="rect">
            <a:avLst/>
          </a:prstGeom>
          <a:noFill/>
          <a:ln w="12700">
            <a:noFill/>
            <a:miter lim="800000"/>
            <a:headEnd/>
            <a:tailEnd/>
          </a:ln>
        </p:spPr>
        <p:txBody>
          <a:bodyPr>
            <a:spAutoFit/>
          </a:bodyPr>
          <a:lstStyle/>
          <a:p>
            <a:pPr algn="just">
              <a:spcBef>
                <a:spcPct val="30000"/>
              </a:spcBef>
            </a:pPr>
            <a:r>
              <a:rPr lang="en-US" altLang="zh-CN" sz="2400"/>
              <a:t>     Usually, in the practical calculation, we adopt the method in changing the step, that is, in the process of dividing the step into two equal parts, we repeat to calculate by using </a:t>
            </a:r>
            <a:r>
              <a:rPr lang="en-US" altLang="zh-CN" sz="2400">
                <a:ea typeface="宋体" charset="-122"/>
              </a:rPr>
              <a:t>composite</a:t>
            </a:r>
            <a:r>
              <a:rPr lang="en-US" altLang="zh-CN" sz="2400"/>
              <a:t> quadrature formula, until we get the calculated integral values with the required accuracy.</a:t>
            </a:r>
            <a:endParaRPr lang="zh-CN" altLang="zh-CN" sz="24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08259"/>
                                        </p:tgtEl>
                                        <p:attrNameLst>
                                          <p:attrName>style.visibility</p:attrName>
                                        </p:attrNameLst>
                                      </p:cBhvr>
                                      <p:to>
                                        <p:strVal val="visible"/>
                                      </p:to>
                                    </p:set>
                                    <p:animEffect transition="in" filter="slide(fromBottom)">
                                      <p:cBhvr>
                                        <p:cTn id="7" dur="500"/>
                                        <p:tgtEl>
                                          <p:spTgt spid="60825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08262"/>
                                        </p:tgtEl>
                                        <p:attrNameLst>
                                          <p:attrName>style.visibility</p:attrName>
                                        </p:attrNameLst>
                                      </p:cBhvr>
                                      <p:to>
                                        <p:strVal val="visible"/>
                                      </p:to>
                                    </p:set>
                                    <p:animEffect transition="in" filter="slide(fromBottom)">
                                      <p:cBhvr>
                                        <p:cTn id="12" dur="500"/>
                                        <p:tgtEl>
                                          <p:spTgt spid="608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autoUpdateAnimBg="0"/>
      <p:bldP spid="608262"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28625" y="428625"/>
            <a:ext cx="8207375" cy="3157538"/>
          </a:xfrm>
          <a:prstGeom prst="rect">
            <a:avLst/>
          </a:prstGeom>
          <a:noFill/>
          <a:ln w="12700">
            <a:noFill/>
            <a:miter lim="800000"/>
            <a:headEnd/>
            <a:tailEnd/>
          </a:ln>
        </p:spPr>
        <p:txBody>
          <a:bodyPr>
            <a:spAutoFit/>
          </a:bodyPr>
          <a:lstStyle/>
          <a:p>
            <a:pPr algn="just">
              <a:spcBef>
                <a:spcPct val="30000"/>
              </a:spcBef>
            </a:pPr>
            <a:r>
              <a:rPr lang="en-US" altLang="zh-CN" sz="2400"/>
              <a:t>      Dividing the real interval [a,b] into equal parts of order n, there are totally n+1 points. If we want to calculate the quadrature value of </a:t>
            </a:r>
            <a:r>
              <a:rPr lang="en-US" altLang="zh-CN" sz="2400" i="1"/>
              <a:t>T</a:t>
            </a:r>
            <a:r>
              <a:rPr lang="en-US" altLang="zh-CN" sz="2400" i="1" baseline="-25000"/>
              <a:t>n</a:t>
            </a:r>
            <a:r>
              <a:rPr lang="en-US" altLang="zh-CN" sz="2400"/>
              <a:t>, according to the trapezoid formula, we need to calculate the n+1 function value. And if we divide the preceding interval area once again, the quadrature points are increased to 2n+1, we get a new quadrature value, then we will compare the two integral values to explore.</a:t>
            </a:r>
          </a:p>
          <a:p>
            <a:pPr algn="just">
              <a:spcBef>
                <a:spcPct val="30000"/>
              </a:spcBef>
            </a:pPr>
            <a:endParaRPr lang="en-US" altLang="zh-CN" sz="2400"/>
          </a:p>
        </p:txBody>
      </p:sp>
      <p:sp>
        <p:nvSpPr>
          <p:cNvPr id="65541" name="矩形 2"/>
          <p:cNvSpPr>
            <a:spLocks noChangeArrowheads="1"/>
          </p:cNvSpPr>
          <p:nvPr/>
        </p:nvSpPr>
        <p:spPr bwMode="auto">
          <a:xfrm>
            <a:off x="500063" y="3071813"/>
            <a:ext cx="8215312" cy="1570037"/>
          </a:xfrm>
          <a:prstGeom prst="rect">
            <a:avLst/>
          </a:prstGeom>
          <a:noFill/>
          <a:ln w="9525">
            <a:noFill/>
            <a:miter lim="800000"/>
            <a:headEnd/>
            <a:tailEnd/>
          </a:ln>
        </p:spPr>
        <p:txBody>
          <a:bodyPr>
            <a:spAutoFit/>
          </a:bodyPr>
          <a:lstStyle/>
          <a:p>
            <a:pPr algn="just">
              <a:spcBef>
                <a:spcPct val="30000"/>
              </a:spcBef>
            </a:pPr>
            <a:r>
              <a:rPr lang="en-US" altLang="zh-CN" sz="2400"/>
              <a:t>      Noticed, in each subinterval [</a:t>
            </a:r>
            <a:r>
              <a:rPr lang="en-US" altLang="zh-CN" sz="2400" b="1">
                <a:ea typeface="宋体" charset="-122"/>
              </a:rPr>
              <a:t>[</a:t>
            </a:r>
            <a:r>
              <a:rPr lang="en-US" altLang="zh-CN" sz="2400" b="1" i="1">
                <a:ea typeface="宋体" charset="-122"/>
              </a:rPr>
              <a:t>x</a:t>
            </a:r>
            <a:r>
              <a:rPr lang="en-US" altLang="zh-CN" sz="2400" b="1" i="1" baseline="-25000">
                <a:ea typeface="宋体" charset="-122"/>
              </a:rPr>
              <a:t>k</a:t>
            </a:r>
            <a:r>
              <a:rPr lang="zh-CN" altLang="en-US" sz="2400" b="1">
                <a:ea typeface="宋体" charset="-122"/>
              </a:rPr>
              <a:t>，</a:t>
            </a:r>
            <a:r>
              <a:rPr lang="en-US" altLang="zh-CN" sz="2400" b="1" i="1">
                <a:ea typeface="宋体" charset="-122"/>
              </a:rPr>
              <a:t>x</a:t>
            </a:r>
            <a:r>
              <a:rPr lang="en-US" altLang="zh-CN" sz="2400" b="1" i="1" baseline="-25000">
                <a:ea typeface="宋体" charset="-122"/>
              </a:rPr>
              <a:t>k+</a:t>
            </a:r>
            <a:r>
              <a:rPr lang="en-US" altLang="zh-CN" sz="2400" b="1" baseline="-25000">
                <a:ea typeface="宋体" charset="-122"/>
              </a:rPr>
              <a:t>1</a:t>
            </a:r>
            <a:r>
              <a:rPr lang="en-US" altLang="zh-CN" sz="2400" b="1">
                <a:ea typeface="宋体" charset="-122"/>
              </a:rPr>
              <a:t>]</a:t>
            </a:r>
            <a:r>
              <a:rPr lang="en-US" altLang="zh-CN" sz="2400"/>
              <a:t>], it is only added a point </a:t>
            </a:r>
            <a:r>
              <a:rPr lang="en-US" altLang="zh-CN" sz="2400" b="1" i="1">
                <a:ea typeface="宋体" charset="-122"/>
              </a:rPr>
              <a:t>x</a:t>
            </a:r>
            <a:r>
              <a:rPr lang="en-US" altLang="zh-CN" sz="2400" b="1" i="1" baseline="-25000">
                <a:ea typeface="宋体" charset="-122"/>
              </a:rPr>
              <a:t>k+</a:t>
            </a:r>
            <a:r>
              <a:rPr lang="en-US" altLang="zh-CN" sz="2400" b="1" baseline="-25000">
                <a:ea typeface="宋体" charset="-122"/>
              </a:rPr>
              <a:t>1/2</a:t>
            </a:r>
            <a:r>
              <a:rPr lang="zh-CN" altLang="en-US" sz="2400" b="1">
                <a:ea typeface="宋体" charset="-122"/>
              </a:rPr>
              <a:t>＝</a:t>
            </a:r>
            <a:r>
              <a:rPr lang="en-US" altLang="zh-CN" sz="2400" b="1">
                <a:ea typeface="宋体" charset="-122"/>
              </a:rPr>
              <a:t>( </a:t>
            </a:r>
            <a:r>
              <a:rPr lang="en-US" altLang="zh-CN" sz="2400" b="1" i="1">
                <a:ea typeface="宋体" charset="-122"/>
              </a:rPr>
              <a:t>x</a:t>
            </a:r>
            <a:r>
              <a:rPr lang="en-US" altLang="zh-CN" sz="2400" b="1" i="1" baseline="-25000">
                <a:ea typeface="宋体" charset="-122"/>
              </a:rPr>
              <a:t>k</a:t>
            </a:r>
            <a:r>
              <a:rPr lang="en-US" altLang="zh-CN" sz="2400" b="1">
                <a:ea typeface="宋体" charset="-122"/>
              </a:rPr>
              <a:t>+</a:t>
            </a:r>
            <a:r>
              <a:rPr lang="en-US" altLang="zh-CN" sz="2400" b="1" i="1">
                <a:ea typeface="宋体" charset="-122"/>
              </a:rPr>
              <a:t>x</a:t>
            </a:r>
            <a:r>
              <a:rPr lang="en-US" altLang="zh-CN" sz="2400" b="1" i="1" baseline="-25000">
                <a:ea typeface="宋体" charset="-122"/>
              </a:rPr>
              <a:t>k+</a:t>
            </a:r>
            <a:r>
              <a:rPr lang="en-US" altLang="zh-CN" sz="2400" b="1" baseline="-25000">
                <a:ea typeface="宋体" charset="-122"/>
              </a:rPr>
              <a:t>1</a:t>
            </a:r>
            <a:r>
              <a:rPr lang="en-US" altLang="zh-CN" sz="2400" b="1">
                <a:ea typeface="宋体" charset="-122"/>
              </a:rPr>
              <a:t>)/2 </a:t>
            </a:r>
            <a:r>
              <a:rPr lang="en-US" altLang="zh-CN" sz="2400"/>
              <a:t>by using the method of bisection. Based on the </a:t>
            </a:r>
            <a:r>
              <a:rPr lang="en-US" altLang="zh-CN" sz="2400">
                <a:ea typeface="宋体" charset="-122"/>
              </a:rPr>
              <a:t>composite</a:t>
            </a:r>
            <a:r>
              <a:rPr lang="en-US" altLang="zh-CN" sz="2400"/>
              <a:t> trapezoid formula, we obtained the integral value of the subinterval,</a:t>
            </a:r>
          </a:p>
        </p:txBody>
      </p:sp>
      <p:sp>
        <p:nvSpPr>
          <p:cNvPr id="65542"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65543" name="Rectangle 5"/>
          <p:cNvSpPr>
            <a:spLocks noChangeArrowheads="1"/>
          </p:cNvSpPr>
          <p:nvPr/>
        </p:nvSpPr>
        <p:spPr bwMode="auto">
          <a:xfrm>
            <a:off x="0" y="895350"/>
            <a:ext cx="9144000" cy="0"/>
          </a:xfrm>
          <a:prstGeom prst="rect">
            <a:avLst/>
          </a:prstGeom>
          <a:noFill/>
          <a:ln w="9525">
            <a:noFill/>
            <a:miter lim="800000"/>
            <a:headEnd/>
            <a:tailEnd/>
          </a:ln>
        </p:spPr>
        <p:txBody>
          <a:bodyPr wrap="none" anchor="ctr">
            <a:spAutoFit/>
          </a:bodyPr>
          <a:lstStyle/>
          <a:p>
            <a:endParaRPr lang="zh-CN" altLang="zh-CN" sz="2400">
              <a:ea typeface="宋体" charset="-122"/>
            </a:endParaRPr>
          </a:p>
        </p:txBody>
      </p:sp>
      <p:graphicFrame>
        <p:nvGraphicFramePr>
          <p:cNvPr id="65538" name="Object 2"/>
          <p:cNvGraphicFramePr>
            <a:graphicFrameLocks noChangeAspect="1"/>
          </p:cNvGraphicFramePr>
          <p:nvPr/>
        </p:nvGraphicFramePr>
        <p:xfrm>
          <a:off x="1928813" y="4500563"/>
          <a:ext cx="5143500" cy="1071562"/>
        </p:xfrm>
        <a:graphic>
          <a:graphicData uri="http://schemas.openxmlformats.org/presentationml/2006/ole">
            <p:oleObj spid="_x0000_s65538" name="Equation" r:id="rId4" imgW="1854000" imgH="507960" progId="">
              <p:embed/>
            </p:oleObj>
          </a:graphicData>
        </a:graphic>
      </p:graphicFrame>
      <p:sp>
        <p:nvSpPr>
          <p:cNvPr id="65544" name="矩形 9"/>
          <p:cNvSpPr>
            <a:spLocks noChangeArrowheads="1"/>
          </p:cNvSpPr>
          <p:nvPr/>
        </p:nvSpPr>
        <p:spPr bwMode="auto">
          <a:xfrm>
            <a:off x="642938" y="5786438"/>
            <a:ext cx="7429500" cy="461962"/>
          </a:xfrm>
          <a:prstGeom prst="rect">
            <a:avLst/>
          </a:prstGeom>
          <a:noFill/>
          <a:ln w="9525">
            <a:noFill/>
            <a:miter lim="800000"/>
            <a:headEnd/>
            <a:tailEnd/>
          </a:ln>
        </p:spPr>
        <p:txBody>
          <a:bodyPr>
            <a:spAutoFit/>
          </a:bodyPr>
          <a:lstStyle/>
          <a:p>
            <a:r>
              <a:rPr lang="en-US" altLang="zh-CN" sz="2400"/>
              <a:t>Where </a:t>
            </a:r>
            <a:endParaRPr lang="zh-CN" altLang="en-US" sz="2400"/>
          </a:p>
        </p:txBody>
      </p:sp>
      <p:graphicFrame>
        <p:nvGraphicFramePr>
          <p:cNvPr id="65539" name="Object 3"/>
          <p:cNvGraphicFramePr>
            <a:graphicFrameLocks noChangeAspect="1"/>
          </p:cNvGraphicFramePr>
          <p:nvPr/>
        </p:nvGraphicFramePr>
        <p:xfrm>
          <a:off x="1857375" y="5572125"/>
          <a:ext cx="1214438" cy="857250"/>
        </p:xfrm>
        <a:graphic>
          <a:graphicData uri="http://schemas.openxmlformats.org/presentationml/2006/ole">
            <p:oleObj spid="_x0000_s65539" name="Equation" r:id="rId5" imgW="596880" imgH="393480" progId="">
              <p:embed/>
            </p:oleObj>
          </a:graphicData>
        </a:graphic>
      </p:graphicFrame>
      <p:sp>
        <p:nvSpPr>
          <p:cNvPr id="65545" name="矩形 11"/>
          <p:cNvSpPr>
            <a:spLocks noChangeArrowheads="1"/>
          </p:cNvSpPr>
          <p:nvPr/>
        </p:nvSpPr>
        <p:spPr bwMode="auto">
          <a:xfrm>
            <a:off x="3286125" y="5715000"/>
            <a:ext cx="3467100" cy="523875"/>
          </a:xfrm>
          <a:prstGeom prst="rect">
            <a:avLst/>
          </a:prstGeom>
          <a:noFill/>
          <a:ln w="9525">
            <a:noFill/>
            <a:miter lim="800000"/>
            <a:headEnd/>
            <a:tailEnd/>
          </a:ln>
        </p:spPr>
        <p:txBody>
          <a:bodyPr wrap="none">
            <a:spAutoFit/>
          </a:bodyPr>
          <a:lstStyle/>
          <a:p>
            <a:r>
              <a:rPr lang="en-US" altLang="zh-CN" sz="2400"/>
              <a:t>is the step before dividing</a:t>
            </a:r>
            <a:r>
              <a:rPr lang="en-US" altLang="zh-CN"/>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0308" name="Object 4"/>
          <p:cNvGraphicFramePr>
            <a:graphicFrameLocks noChangeAspect="1"/>
          </p:cNvGraphicFramePr>
          <p:nvPr/>
        </p:nvGraphicFramePr>
        <p:xfrm>
          <a:off x="928688" y="1571625"/>
          <a:ext cx="6881812" cy="909638"/>
        </p:xfrm>
        <a:graphic>
          <a:graphicData uri="http://schemas.openxmlformats.org/presentationml/2006/ole">
            <p:oleObj spid="_x0000_s66562" name="Microsoft Equation 3.0" r:id="rId4" imgW="2806560" imgH="431640" progId="Equation.3">
              <p:embed/>
            </p:oleObj>
          </a:graphicData>
        </a:graphic>
      </p:graphicFrame>
      <p:graphicFrame>
        <p:nvGraphicFramePr>
          <p:cNvPr id="610309" name="Object 5"/>
          <p:cNvGraphicFramePr>
            <a:graphicFrameLocks noChangeAspect="1"/>
          </p:cNvGraphicFramePr>
          <p:nvPr/>
        </p:nvGraphicFramePr>
        <p:xfrm>
          <a:off x="1000125" y="2643188"/>
          <a:ext cx="4640263" cy="909637"/>
        </p:xfrm>
        <a:graphic>
          <a:graphicData uri="http://schemas.openxmlformats.org/presentationml/2006/ole">
            <p:oleObj spid="_x0000_s66563" name="Equation" r:id="rId5" imgW="1892160" imgH="431640" progId="Equation.3">
              <p:embed/>
            </p:oleObj>
          </a:graphicData>
        </a:graphic>
      </p:graphicFrame>
      <p:graphicFrame>
        <p:nvGraphicFramePr>
          <p:cNvPr id="610310" name="Object 6"/>
          <p:cNvGraphicFramePr>
            <a:graphicFrameLocks noChangeAspect="1"/>
          </p:cNvGraphicFramePr>
          <p:nvPr/>
        </p:nvGraphicFramePr>
        <p:xfrm>
          <a:off x="1357313" y="3857625"/>
          <a:ext cx="5043487" cy="909638"/>
        </p:xfrm>
        <a:graphic>
          <a:graphicData uri="http://schemas.openxmlformats.org/presentationml/2006/ole">
            <p:oleObj spid="_x0000_s66564" name="Equation" r:id="rId6" imgW="2057400" imgH="431640" progId="Equation.3">
              <p:embed/>
            </p:oleObj>
          </a:graphicData>
        </a:graphic>
      </p:graphicFrame>
      <p:sp>
        <p:nvSpPr>
          <p:cNvPr id="66566" name="矩形 5"/>
          <p:cNvSpPr>
            <a:spLocks noChangeArrowheads="1"/>
          </p:cNvSpPr>
          <p:nvPr/>
        </p:nvSpPr>
        <p:spPr bwMode="auto">
          <a:xfrm>
            <a:off x="785813" y="785813"/>
            <a:ext cx="8358187" cy="523875"/>
          </a:xfrm>
          <a:prstGeom prst="rect">
            <a:avLst/>
          </a:prstGeom>
          <a:noFill/>
          <a:ln w="9525">
            <a:noFill/>
            <a:miter lim="800000"/>
            <a:headEnd/>
            <a:tailEnd/>
          </a:ln>
        </p:spPr>
        <p:txBody>
          <a:bodyPr>
            <a:spAutoFit/>
          </a:bodyPr>
          <a:lstStyle/>
          <a:p>
            <a:r>
              <a:rPr lang="en-US" altLang="zh-CN"/>
              <a:t>Then adding the quadrature values in each subinterval,</a:t>
            </a:r>
            <a:endParaRPr lang="zh-CN" altLang="zh-CN"/>
          </a:p>
        </p:txBody>
      </p:sp>
      <p:graphicFrame>
        <p:nvGraphicFramePr>
          <p:cNvPr id="66565" name="Object 5"/>
          <p:cNvGraphicFramePr>
            <a:graphicFrameLocks noChangeAspect="1"/>
          </p:cNvGraphicFramePr>
          <p:nvPr/>
        </p:nvGraphicFramePr>
        <p:xfrm>
          <a:off x="6215063" y="5000625"/>
          <a:ext cx="1500187" cy="893763"/>
        </p:xfrm>
        <a:graphic>
          <a:graphicData uri="http://schemas.openxmlformats.org/presentationml/2006/ole">
            <p:oleObj spid="_x0000_s66565" name="Equation" r:id="rId7" imgW="838080" imgH="393480" progId="">
              <p:embed/>
            </p:oleObj>
          </a:graphicData>
        </a:graphic>
      </p:graphicFrame>
      <p:sp>
        <p:nvSpPr>
          <p:cNvPr id="66567" name="矩形 8"/>
          <p:cNvSpPr>
            <a:spLocks noChangeArrowheads="1"/>
          </p:cNvSpPr>
          <p:nvPr/>
        </p:nvSpPr>
        <p:spPr bwMode="auto">
          <a:xfrm>
            <a:off x="642938" y="5143500"/>
            <a:ext cx="7358062" cy="523875"/>
          </a:xfrm>
          <a:prstGeom prst="rect">
            <a:avLst/>
          </a:prstGeom>
          <a:noFill/>
          <a:ln w="9525">
            <a:noFill/>
            <a:miter lim="800000"/>
            <a:headEnd/>
            <a:tailEnd/>
          </a:ln>
        </p:spPr>
        <p:txBody>
          <a:bodyPr>
            <a:spAutoFit/>
          </a:bodyPr>
          <a:lstStyle/>
          <a:p>
            <a:r>
              <a:rPr lang="en-US" altLang="zh-CN"/>
              <a:t>eg.7 : Calculate the quadrature values </a:t>
            </a:r>
            <a:endParaRPr lang="zh-CN" altLang="zh-CN"/>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0308"/>
                                        </p:tgtEl>
                                        <p:attrNameLst>
                                          <p:attrName>style.visibility</p:attrName>
                                        </p:attrNameLst>
                                      </p:cBhvr>
                                      <p:to>
                                        <p:strVal val="visible"/>
                                      </p:to>
                                    </p:set>
                                    <p:animEffect transition="in" filter="wipe(left)">
                                      <p:cBhvr>
                                        <p:cTn id="7" dur="500"/>
                                        <p:tgtEl>
                                          <p:spTgt spid="6103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0309"/>
                                        </p:tgtEl>
                                        <p:attrNameLst>
                                          <p:attrName>style.visibility</p:attrName>
                                        </p:attrNameLst>
                                      </p:cBhvr>
                                      <p:to>
                                        <p:strVal val="visible"/>
                                      </p:to>
                                    </p:set>
                                    <p:animEffect transition="in" filter="wipe(left)">
                                      <p:cBhvr>
                                        <p:cTn id="12" dur="500"/>
                                        <p:tgtEl>
                                          <p:spTgt spid="6103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0310"/>
                                        </p:tgtEl>
                                        <p:attrNameLst>
                                          <p:attrName>style.visibility</p:attrName>
                                        </p:attrNameLst>
                                      </p:cBhvr>
                                      <p:to>
                                        <p:strVal val="visible"/>
                                      </p:to>
                                    </p:set>
                                    <p:animEffect transition="in" filter="wipe(left)">
                                      <p:cBhvr>
                                        <p:cTn id="17" dur="500"/>
                                        <p:tgtEl>
                                          <p:spTgt spid="610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矩形 5"/>
          <p:cNvSpPr>
            <a:spLocks noChangeArrowheads="1"/>
          </p:cNvSpPr>
          <p:nvPr/>
        </p:nvSpPr>
        <p:spPr bwMode="auto">
          <a:xfrm>
            <a:off x="428625" y="500063"/>
            <a:ext cx="8429625" cy="954087"/>
          </a:xfrm>
          <a:prstGeom prst="rect">
            <a:avLst/>
          </a:prstGeom>
          <a:noFill/>
          <a:ln w="9525">
            <a:noFill/>
            <a:miter lim="800000"/>
            <a:headEnd/>
            <a:tailEnd/>
          </a:ln>
        </p:spPr>
        <p:txBody>
          <a:bodyPr>
            <a:spAutoFit/>
          </a:bodyPr>
          <a:lstStyle/>
          <a:p>
            <a:r>
              <a:rPr lang="en-US" altLang="zh-CN"/>
              <a:t>Analysis:  </a:t>
            </a:r>
          </a:p>
          <a:p>
            <a:r>
              <a:rPr lang="en-US" altLang="zh-CN"/>
              <a:t> Firstly, using the trapezoid formula in the interval  [0,1],</a:t>
            </a:r>
            <a:endParaRPr lang="zh-CN" altLang="en-US"/>
          </a:p>
        </p:txBody>
      </p:sp>
      <p:graphicFrame>
        <p:nvGraphicFramePr>
          <p:cNvPr id="67586" name="Object 2"/>
          <p:cNvGraphicFramePr>
            <a:graphicFrameLocks noChangeAspect="1"/>
          </p:cNvGraphicFramePr>
          <p:nvPr/>
        </p:nvGraphicFramePr>
        <p:xfrm>
          <a:off x="2214563" y="1571625"/>
          <a:ext cx="4572000" cy="928688"/>
        </p:xfrm>
        <a:graphic>
          <a:graphicData uri="http://schemas.openxmlformats.org/presentationml/2006/ole">
            <p:oleObj spid="_x0000_s67586" name="Equation" r:id="rId4" imgW="1955520" imgH="393480" progId="">
              <p:embed/>
            </p:oleObj>
          </a:graphicData>
        </a:graphic>
      </p:graphicFrame>
      <p:graphicFrame>
        <p:nvGraphicFramePr>
          <p:cNvPr id="67587" name="Object 3"/>
          <p:cNvGraphicFramePr>
            <a:graphicFrameLocks noChangeAspect="1"/>
          </p:cNvGraphicFramePr>
          <p:nvPr/>
        </p:nvGraphicFramePr>
        <p:xfrm>
          <a:off x="2643188" y="3786188"/>
          <a:ext cx="3786187" cy="1000125"/>
        </p:xfrm>
        <a:graphic>
          <a:graphicData uri="http://schemas.openxmlformats.org/presentationml/2006/ole">
            <p:oleObj spid="_x0000_s67587" name="Equation" r:id="rId5" imgW="1968480" imgH="431640" progId="">
              <p:embed/>
            </p:oleObj>
          </a:graphicData>
        </a:graphic>
      </p:graphicFrame>
      <p:grpSp>
        <p:nvGrpSpPr>
          <p:cNvPr id="67591" name="组合 11"/>
          <p:cNvGrpSpPr>
            <a:grpSpLocks/>
          </p:cNvGrpSpPr>
          <p:nvPr/>
        </p:nvGrpSpPr>
        <p:grpSpPr bwMode="auto">
          <a:xfrm>
            <a:off x="571500" y="2357438"/>
            <a:ext cx="7143750" cy="928687"/>
            <a:chOff x="571472" y="2357430"/>
            <a:chExt cx="7143800" cy="928694"/>
          </a:xfrm>
        </p:grpSpPr>
        <p:graphicFrame>
          <p:nvGraphicFramePr>
            <p:cNvPr id="67588" name="Object 4"/>
            <p:cNvGraphicFramePr>
              <a:graphicFrameLocks noChangeAspect="1"/>
            </p:cNvGraphicFramePr>
            <p:nvPr/>
          </p:nvGraphicFramePr>
          <p:xfrm>
            <a:off x="5072066" y="2357430"/>
            <a:ext cx="2643206" cy="928694"/>
          </p:xfrm>
          <a:graphic>
            <a:graphicData uri="http://schemas.openxmlformats.org/presentationml/2006/ole">
              <p:oleObj spid="_x0000_s67588" name="Equation" r:id="rId6" imgW="1193760" imgH="431640" progId="">
                <p:embed/>
              </p:oleObj>
            </a:graphicData>
          </a:graphic>
        </p:graphicFrame>
        <p:sp>
          <p:nvSpPr>
            <p:cNvPr id="67594" name="矩形 9"/>
            <p:cNvSpPr>
              <a:spLocks noChangeArrowheads="1"/>
            </p:cNvSpPr>
            <p:nvPr/>
          </p:nvSpPr>
          <p:spPr bwMode="auto">
            <a:xfrm>
              <a:off x="571472" y="2500306"/>
              <a:ext cx="4626588" cy="523220"/>
            </a:xfrm>
            <a:prstGeom prst="rect">
              <a:avLst/>
            </a:prstGeom>
            <a:noFill/>
            <a:ln w="9525">
              <a:noFill/>
              <a:miter lim="800000"/>
              <a:headEnd/>
              <a:tailEnd/>
            </a:ln>
          </p:spPr>
          <p:txBody>
            <a:bodyPr wrap="none">
              <a:spAutoFit/>
            </a:bodyPr>
            <a:lstStyle/>
            <a:p>
              <a:r>
                <a:rPr lang="en-US" altLang="zh-CN"/>
                <a:t>Then dividing the interval, get </a:t>
              </a:r>
              <a:endParaRPr lang="zh-CN" altLang="en-US"/>
            </a:p>
          </p:txBody>
        </p:sp>
      </p:grpSp>
      <p:sp>
        <p:nvSpPr>
          <p:cNvPr id="67592" name="矩形 10"/>
          <p:cNvSpPr>
            <a:spLocks noChangeArrowheads="1"/>
          </p:cNvSpPr>
          <p:nvPr/>
        </p:nvSpPr>
        <p:spPr bwMode="auto">
          <a:xfrm>
            <a:off x="571500" y="3286125"/>
            <a:ext cx="6929438" cy="523875"/>
          </a:xfrm>
          <a:prstGeom prst="rect">
            <a:avLst/>
          </a:prstGeom>
          <a:noFill/>
          <a:ln w="9525">
            <a:noFill/>
            <a:miter lim="800000"/>
            <a:headEnd/>
            <a:tailEnd/>
          </a:ln>
        </p:spPr>
        <p:txBody>
          <a:bodyPr>
            <a:spAutoFit/>
          </a:bodyPr>
          <a:lstStyle/>
          <a:p>
            <a:r>
              <a:rPr lang="en-US" altLang="zh-CN"/>
              <a:t>Take it into the recursive formula, thus</a:t>
            </a:r>
            <a:endParaRPr lang="zh-CN" altLang="en-US"/>
          </a:p>
        </p:txBody>
      </p:sp>
      <p:sp>
        <p:nvSpPr>
          <p:cNvPr id="67593" name="矩形 12"/>
          <p:cNvSpPr>
            <a:spLocks noChangeArrowheads="1"/>
          </p:cNvSpPr>
          <p:nvPr/>
        </p:nvSpPr>
        <p:spPr bwMode="auto">
          <a:xfrm>
            <a:off x="571500" y="4643438"/>
            <a:ext cx="8572500" cy="954087"/>
          </a:xfrm>
          <a:prstGeom prst="rect">
            <a:avLst/>
          </a:prstGeom>
          <a:noFill/>
          <a:ln w="9525">
            <a:noFill/>
            <a:miter lim="800000"/>
            <a:headEnd/>
            <a:tailEnd/>
          </a:ln>
        </p:spPr>
        <p:txBody>
          <a:bodyPr>
            <a:spAutoFit/>
          </a:bodyPr>
          <a:lstStyle/>
          <a:p>
            <a:r>
              <a:rPr lang="en-US" altLang="zh-CN"/>
              <a:t>And bisect the quadrature interval again, to calculate the function value of the new point, </a:t>
            </a:r>
            <a:endParaRPr lang="zh-CN" altLang="en-US"/>
          </a:p>
        </p:txBody>
      </p:sp>
      <p:graphicFrame>
        <p:nvGraphicFramePr>
          <p:cNvPr id="67589" name="Object 5"/>
          <p:cNvGraphicFramePr>
            <a:graphicFrameLocks noChangeAspect="1"/>
          </p:cNvGraphicFramePr>
          <p:nvPr/>
        </p:nvGraphicFramePr>
        <p:xfrm>
          <a:off x="1643063" y="5500688"/>
          <a:ext cx="5786437" cy="931862"/>
        </p:xfrm>
        <a:graphic>
          <a:graphicData uri="http://schemas.openxmlformats.org/presentationml/2006/ole">
            <p:oleObj spid="_x0000_s67589" name="Equation" r:id="rId7" imgW="2438280" imgH="431640" progId="">
              <p:embed/>
            </p:oleObj>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矩形 2"/>
          <p:cNvSpPr>
            <a:spLocks noChangeArrowheads="1"/>
          </p:cNvSpPr>
          <p:nvPr/>
        </p:nvSpPr>
        <p:spPr bwMode="auto">
          <a:xfrm>
            <a:off x="785813" y="571500"/>
            <a:ext cx="6215062" cy="523875"/>
          </a:xfrm>
          <a:prstGeom prst="rect">
            <a:avLst/>
          </a:prstGeom>
          <a:noFill/>
          <a:ln w="9525">
            <a:noFill/>
            <a:miter lim="800000"/>
            <a:headEnd/>
            <a:tailEnd/>
          </a:ln>
        </p:spPr>
        <p:txBody>
          <a:bodyPr>
            <a:spAutoFit/>
          </a:bodyPr>
          <a:lstStyle/>
          <a:p>
            <a:r>
              <a:rPr lang="en-US" altLang="zh-CN"/>
              <a:t>Inserting it into the recursive formula,</a:t>
            </a:r>
            <a:endParaRPr lang="zh-CN" altLang="en-US"/>
          </a:p>
        </p:txBody>
      </p:sp>
      <p:graphicFrame>
        <p:nvGraphicFramePr>
          <p:cNvPr id="68610" name="Object 2"/>
          <p:cNvGraphicFramePr>
            <a:graphicFrameLocks noChangeAspect="1"/>
          </p:cNvGraphicFramePr>
          <p:nvPr/>
        </p:nvGraphicFramePr>
        <p:xfrm>
          <a:off x="1357313" y="1143000"/>
          <a:ext cx="6429375" cy="1157288"/>
        </p:xfrm>
        <a:graphic>
          <a:graphicData uri="http://schemas.openxmlformats.org/presentationml/2006/ole">
            <p:oleObj spid="_x0000_s68610" name="Equation" r:id="rId4" imgW="2552400" imgH="457200" progId="">
              <p:embed/>
            </p:oleObj>
          </a:graphicData>
        </a:graphic>
      </p:graphicFrame>
      <p:graphicFrame>
        <p:nvGraphicFramePr>
          <p:cNvPr id="613379" name="Object 3"/>
          <p:cNvGraphicFramePr>
            <a:graphicFrameLocks noChangeAspect="1"/>
          </p:cNvGraphicFramePr>
          <p:nvPr/>
        </p:nvGraphicFramePr>
        <p:xfrm>
          <a:off x="357188" y="4071938"/>
          <a:ext cx="8286750" cy="1838325"/>
        </p:xfrm>
        <a:graphic>
          <a:graphicData uri="http://schemas.openxmlformats.org/presentationml/2006/ole">
            <p:oleObj spid="_x0000_s68611" name="Microsoft Equation 3.0" r:id="rId5" imgW="4140000" imgH="914400" progId="Equation.3">
              <p:embed/>
            </p:oleObj>
          </a:graphicData>
        </a:graphic>
      </p:graphicFrame>
      <p:grpSp>
        <p:nvGrpSpPr>
          <p:cNvPr id="68614" name="组合 7"/>
          <p:cNvGrpSpPr>
            <a:grpSpLocks/>
          </p:cNvGrpSpPr>
          <p:nvPr/>
        </p:nvGrpSpPr>
        <p:grpSpPr bwMode="auto">
          <a:xfrm>
            <a:off x="428625" y="2357438"/>
            <a:ext cx="8215313" cy="1384300"/>
            <a:chOff x="508807" y="2310807"/>
            <a:chExt cx="8215370" cy="1384995"/>
          </a:xfrm>
        </p:grpSpPr>
        <p:sp>
          <p:nvSpPr>
            <p:cNvPr id="68615" name="矩形 5"/>
            <p:cNvSpPr>
              <a:spLocks noChangeArrowheads="1"/>
            </p:cNvSpPr>
            <p:nvPr/>
          </p:nvSpPr>
          <p:spPr bwMode="auto">
            <a:xfrm>
              <a:off x="508807" y="2310807"/>
              <a:ext cx="8215370" cy="1384995"/>
            </a:xfrm>
            <a:prstGeom prst="rect">
              <a:avLst/>
            </a:prstGeom>
            <a:noFill/>
            <a:ln w="9525">
              <a:noFill/>
              <a:miter lim="800000"/>
              <a:headEnd/>
              <a:tailEnd/>
            </a:ln>
          </p:spPr>
          <p:txBody>
            <a:bodyPr>
              <a:spAutoFit/>
            </a:bodyPr>
            <a:lstStyle/>
            <a:p>
              <a:pPr algn="just" eaLnBrk="0" hangingPunct="0">
                <a:spcBef>
                  <a:spcPct val="30000"/>
                </a:spcBef>
              </a:pPr>
              <a:r>
                <a:rPr lang="en-US" altLang="zh-CN"/>
                <a:t>This constant bisection, the calculation results is in the following table (k represents bisected number of times, the number of equal interval is            )</a:t>
              </a:r>
            </a:p>
          </p:txBody>
        </p:sp>
        <p:graphicFrame>
          <p:nvGraphicFramePr>
            <p:cNvPr id="68612" name="Object 4"/>
            <p:cNvGraphicFramePr>
              <a:graphicFrameLocks noChangeAspect="1"/>
            </p:cNvGraphicFramePr>
            <p:nvPr/>
          </p:nvGraphicFramePr>
          <p:xfrm>
            <a:off x="5143504" y="3143248"/>
            <a:ext cx="785818" cy="500066"/>
          </p:xfrm>
          <a:graphic>
            <a:graphicData uri="http://schemas.openxmlformats.org/presentationml/2006/ole">
              <p:oleObj spid="_x0000_s68612" name="Equation" r:id="rId6" imgW="406080" imgH="20304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3379"/>
                                        </p:tgtEl>
                                        <p:attrNameLst>
                                          <p:attrName>style.visibility</p:attrName>
                                        </p:attrNameLst>
                                      </p:cBhvr>
                                      <p:to>
                                        <p:strVal val="visible"/>
                                      </p:to>
                                    </p:set>
                                    <p:animEffect transition="in" filter="wipe(left)">
                                      <p:cBhvr>
                                        <p:cTn id="7" dur="500"/>
                                        <p:tgtEl>
                                          <p:spTgt spid="613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矩形 4"/>
          <p:cNvSpPr>
            <a:spLocks noChangeArrowheads="1"/>
          </p:cNvSpPr>
          <p:nvPr/>
        </p:nvSpPr>
        <p:spPr bwMode="auto">
          <a:xfrm>
            <a:off x="928688" y="1000125"/>
            <a:ext cx="7215187" cy="4400550"/>
          </a:xfrm>
          <a:prstGeom prst="rect">
            <a:avLst/>
          </a:prstGeom>
          <a:noFill/>
          <a:ln w="9525">
            <a:noFill/>
            <a:miter lim="800000"/>
            <a:headEnd/>
            <a:tailEnd/>
          </a:ln>
        </p:spPr>
        <p:txBody>
          <a:bodyPr>
            <a:spAutoFit/>
          </a:bodyPr>
          <a:lstStyle/>
          <a:p>
            <a:pPr algn="just"/>
            <a:r>
              <a:rPr lang="en-US" altLang="zh-CN"/>
              <a:t>    It notes, if you want to calculate the integral I with 7 effective figure, you need bisect the interval 10 times, means, you must calculate 1025 quadrature point’s function value. This amount of calculation is very big, and the speed of convergence is too slow.</a:t>
            </a:r>
          </a:p>
          <a:p>
            <a:pPr algn="just"/>
            <a:endParaRPr lang="en-US" altLang="zh-CN"/>
          </a:p>
          <a:p>
            <a:pPr algn="just"/>
            <a:r>
              <a:rPr lang="en-US" altLang="zh-CN"/>
              <a:t>    Therefore, the next research is about how to improve the convergent speed and  simplify the calculation.</a:t>
            </a:r>
            <a:endParaRPr lang="zh-CN"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3" name="Text Box 3"/>
          <p:cNvSpPr txBox="1">
            <a:spLocks noChangeArrowheads="1"/>
          </p:cNvSpPr>
          <p:nvPr/>
        </p:nvSpPr>
        <p:spPr bwMode="auto">
          <a:xfrm>
            <a:off x="785813" y="1000125"/>
            <a:ext cx="7786687" cy="830263"/>
          </a:xfrm>
          <a:prstGeom prst="rect">
            <a:avLst/>
          </a:prstGeom>
          <a:noFill/>
          <a:ln w="12700">
            <a:noFill/>
            <a:miter lim="800000"/>
            <a:headEnd/>
            <a:tailEnd/>
          </a:ln>
        </p:spPr>
        <p:txBody>
          <a:bodyPr>
            <a:spAutoFit/>
          </a:bodyPr>
          <a:lstStyle/>
          <a:p>
            <a:pPr algn="just">
              <a:spcBef>
                <a:spcPct val="30000"/>
              </a:spcBef>
            </a:pPr>
            <a:r>
              <a:rPr lang="en-US" altLang="zh-CN" sz="2400"/>
              <a:t>    According to the remainder term expression of </a:t>
            </a:r>
            <a:r>
              <a:rPr lang="en-US" altLang="zh-CN" sz="2400">
                <a:ea typeface="宋体" charset="-122"/>
              </a:rPr>
              <a:t>composite</a:t>
            </a:r>
            <a:r>
              <a:rPr lang="en-US" altLang="zh-CN" sz="2400"/>
              <a:t> trapezoid formula:</a:t>
            </a:r>
            <a:endParaRPr lang="zh-CN" altLang="zh-CN" sz="2400"/>
          </a:p>
        </p:txBody>
      </p:sp>
      <p:sp>
        <p:nvSpPr>
          <p:cNvPr id="614405" name="Text Box 5"/>
          <p:cNvSpPr txBox="1">
            <a:spLocks noChangeArrowheads="1"/>
          </p:cNvSpPr>
          <p:nvPr/>
        </p:nvSpPr>
        <p:spPr bwMode="auto">
          <a:xfrm>
            <a:off x="857250" y="4786313"/>
            <a:ext cx="2286000" cy="523875"/>
          </a:xfrm>
          <a:prstGeom prst="rect">
            <a:avLst/>
          </a:prstGeom>
          <a:noFill/>
          <a:ln w="12700">
            <a:noFill/>
            <a:miter lim="800000"/>
            <a:headEnd/>
            <a:tailEnd/>
          </a:ln>
        </p:spPr>
        <p:txBody>
          <a:bodyPr>
            <a:spAutoFit/>
          </a:bodyPr>
          <a:lstStyle/>
          <a:p>
            <a:pPr eaLnBrk="0" hangingPunct="0">
              <a:spcBef>
                <a:spcPct val="50000"/>
              </a:spcBef>
            </a:pPr>
            <a:r>
              <a:rPr lang="en-US" altLang="zh-CN">
                <a:ea typeface="宋体" charset="-122"/>
              </a:rPr>
              <a:t>Put in order,</a:t>
            </a:r>
            <a:endParaRPr lang="zh-CN" altLang="zh-CN">
              <a:ea typeface="宋体" charset="-122"/>
            </a:endParaRPr>
          </a:p>
        </p:txBody>
      </p:sp>
      <p:sp>
        <p:nvSpPr>
          <p:cNvPr id="614408" name="Rectangle 8"/>
          <p:cNvSpPr>
            <a:spLocks noGrp="1" noChangeArrowheads="1"/>
          </p:cNvSpPr>
          <p:nvPr>
            <p:ph type="title" idx="4294967295"/>
          </p:nvPr>
        </p:nvSpPr>
        <p:spPr>
          <a:xfrm>
            <a:off x="714375" y="357188"/>
            <a:ext cx="5976938" cy="533400"/>
          </a:xfrm>
        </p:spPr>
        <p:txBody>
          <a:bodyPr/>
          <a:lstStyle/>
          <a:p>
            <a:pPr algn="l" eaLnBrk="1" hangingPunct="1"/>
            <a:r>
              <a:rPr lang="zh-CN" altLang="en-US" sz="2800" b="1" smtClean="0">
                <a:solidFill>
                  <a:srgbClr val="FF3300"/>
                </a:solidFill>
              </a:rPr>
              <a:t>二、</a:t>
            </a:r>
            <a:r>
              <a:rPr lang="en-US" altLang="zh-CN" sz="2800" b="1" smtClean="0"/>
              <a:t> The Romberg formula </a:t>
            </a:r>
            <a:endParaRPr lang="zh-CN" altLang="en-US" sz="2800" b="1" smtClean="0">
              <a:solidFill>
                <a:srgbClr val="FF3300"/>
              </a:solidFill>
            </a:endParaRPr>
          </a:p>
        </p:txBody>
      </p:sp>
      <p:graphicFrame>
        <p:nvGraphicFramePr>
          <p:cNvPr id="69634" name="Object 2"/>
          <p:cNvGraphicFramePr>
            <a:graphicFrameLocks noChangeAspect="1"/>
          </p:cNvGraphicFramePr>
          <p:nvPr/>
        </p:nvGraphicFramePr>
        <p:xfrm>
          <a:off x="857250" y="1714500"/>
          <a:ext cx="6440488" cy="857250"/>
        </p:xfrm>
        <a:graphic>
          <a:graphicData uri="http://schemas.openxmlformats.org/presentationml/2006/ole">
            <p:oleObj spid="_x0000_s69634" name="Equation" r:id="rId4" imgW="2654280" imgH="393480" progId="">
              <p:embed/>
            </p:oleObj>
          </a:graphicData>
        </a:graphic>
      </p:graphicFrame>
      <p:graphicFrame>
        <p:nvGraphicFramePr>
          <p:cNvPr id="69635" name="Object 3"/>
          <p:cNvGraphicFramePr>
            <a:graphicFrameLocks noChangeAspect="1"/>
          </p:cNvGraphicFramePr>
          <p:nvPr/>
        </p:nvGraphicFramePr>
        <p:xfrm>
          <a:off x="2000250" y="2500313"/>
          <a:ext cx="5732463" cy="928687"/>
        </p:xfrm>
        <a:graphic>
          <a:graphicData uri="http://schemas.openxmlformats.org/presentationml/2006/ole">
            <p:oleObj spid="_x0000_s69635" name="Equation" r:id="rId5" imgW="2361960" imgH="469800" progId="">
              <p:embed/>
            </p:oleObj>
          </a:graphicData>
        </a:graphic>
      </p:graphicFrame>
      <p:grpSp>
        <p:nvGrpSpPr>
          <p:cNvPr id="69642" name="组合 14"/>
          <p:cNvGrpSpPr>
            <a:grpSpLocks/>
          </p:cNvGrpSpPr>
          <p:nvPr/>
        </p:nvGrpSpPr>
        <p:grpSpPr bwMode="auto">
          <a:xfrm>
            <a:off x="785813" y="3500438"/>
            <a:ext cx="6715125" cy="857250"/>
            <a:chOff x="857224" y="3857628"/>
            <a:chExt cx="6715172" cy="928694"/>
          </a:xfrm>
        </p:grpSpPr>
        <p:sp>
          <p:nvSpPr>
            <p:cNvPr id="69643" name="矩形 10"/>
            <p:cNvSpPr>
              <a:spLocks noChangeArrowheads="1"/>
            </p:cNvSpPr>
            <p:nvPr/>
          </p:nvSpPr>
          <p:spPr bwMode="auto">
            <a:xfrm>
              <a:off x="857224" y="4000504"/>
              <a:ext cx="1643074" cy="523220"/>
            </a:xfrm>
            <a:prstGeom prst="rect">
              <a:avLst/>
            </a:prstGeom>
            <a:noFill/>
            <a:ln w="9525">
              <a:noFill/>
              <a:miter lim="800000"/>
              <a:headEnd/>
              <a:tailEnd/>
            </a:ln>
          </p:spPr>
          <p:txBody>
            <a:bodyPr>
              <a:spAutoFit/>
            </a:bodyPr>
            <a:lstStyle/>
            <a:p>
              <a:r>
                <a:rPr lang="en-US" altLang="zh-CN"/>
                <a:t>Assume</a:t>
              </a:r>
              <a:endParaRPr lang="zh-CN" altLang="en-US"/>
            </a:p>
          </p:txBody>
        </p:sp>
        <p:graphicFrame>
          <p:nvGraphicFramePr>
            <p:cNvPr id="69636" name="Object 4"/>
            <p:cNvGraphicFramePr>
              <a:graphicFrameLocks noChangeAspect="1"/>
            </p:cNvGraphicFramePr>
            <p:nvPr/>
          </p:nvGraphicFramePr>
          <p:xfrm>
            <a:off x="2143108" y="3929066"/>
            <a:ext cx="2554290" cy="642937"/>
          </p:xfrm>
          <a:graphic>
            <a:graphicData uri="http://schemas.openxmlformats.org/presentationml/2006/ole">
              <p:oleObj spid="_x0000_s69636" name="Equation" r:id="rId6" imgW="888840" imgH="241200" progId="">
                <p:embed/>
              </p:oleObj>
            </a:graphicData>
          </a:graphic>
        </p:graphicFrame>
        <p:sp>
          <p:nvSpPr>
            <p:cNvPr id="69644" name="矩形 12"/>
            <p:cNvSpPr>
              <a:spLocks noChangeArrowheads="1"/>
            </p:cNvSpPr>
            <p:nvPr/>
          </p:nvSpPr>
          <p:spPr bwMode="auto">
            <a:xfrm>
              <a:off x="4786314" y="4000504"/>
              <a:ext cx="801823" cy="523220"/>
            </a:xfrm>
            <a:prstGeom prst="rect">
              <a:avLst/>
            </a:prstGeom>
            <a:noFill/>
            <a:ln w="9525">
              <a:noFill/>
              <a:miter lim="800000"/>
              <a:headEnd/>
              <a:tailEnd/>
            </a:ln>
          </p:spPr>
          <p:txBody>
            <a:bodyPr wrap="none">
              <a:spAutoFit/>
            </a:bodyPr>
            <a:lstStyle/>
            <a:p>
              <a:r>
                <a:rPr lang="en-US" altLang="zh-CN"/>
                <a:t>then</a:t>
              </a:r>
              <a:endParaRPr lang="zh-CN" altLang="en-US"/>
            </a:p>
          </p:txBody>
        </p:sp>
        <p:graphicFrame>
          <p:nvGraphicFramePr>
            <p:cNvPr id="69637" name="Object 5"/>
            <p:cNvGraphicFramePr>
              <a:graphicFrameLocks noChangeAspect="1"/>
            </p:cNvGraphicFramePr>
            <p:nvPr/>
          </p:nvGraphicFramePr>
          <p:xfrm>
            <a:off x="5572132" y="3857628"/>
            <a:ext cx="2000264" cy="928694"/>
          </p:xfrm>
          <a:graphic>
            <a:graphicData uri="http://schemas.openxmlformats.org/presentationml/2006/ole">
              <p:oleObj spid="_x0000_s69637" name="Equation" r:id="rId7" imgW="711000" imgH="431640" progId="">
                <p:embed/>
              </p:oleObj>
            </a:graphicData>
          </a:graphic>
        </p:graphicFrame>
      </p:grpSp>
      <p:graphicFrame>
        <p:nvGraphicFramePr>
          <p:cNvPr id="69638" name="Object 6"/>
          <p:cNvGraphicFramePr>
            <a:graphicFrameLocks noChangeAspect="1"/>
          </p:cNvGraphicFramePr>
          <p:nvPr/>
        </p:nvGraphicFramePr>
        <p:xfrm>
          <a:off x="2928938" y="4643438"/>
          <a:ext cx="2214562" cy="857250"/>
        </p:xfrm>
        <a:graphic>
          <a:graphicData uri="http://schemas.openxmlformats.org/presentationml/2006/ole">
            <p:oleObj spid="_x0000_s69638" name="Equation" r:id="rId8" imgW="1244520" imgH="393480" progId="">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4408"/>
                                        </p:tgtEl>
                                        <p:attrNameLst>
                                          <p:attrName>style.visibility</p:attrName>
                                        </p:attrNameLst>
                                      </p:cBhvr>
                                      <p:to>
                                        <p:strVal val="visible"/>
                                      </p:to>
                                    </p:set>
                                    <p:animEffect transition="in" filter="wipe(left)">
                                      <p:cBhvr>
                                        <p:cTn id="7" dur="500"/>
                                        <p:tgtEl>
                                          <p:spTgt spid="6144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03"/>
                                        </p:tgtEl>
                                        <p:attrNameLst>
                                          <p:attrName>style.visibility</p:attrName>
                                        </p:attrNameLst>
                                      </p:cBhvr>
                                      <p:to>
                                        <p:strVal val="visible"/>
                                      </p:to>
                                    </p:set>
                                    <p:animEffect transition="in" filter="wipe(up)">
                                      <p:cBhvr>
                                        <p:cTn id="12" dur="500"/>
                                        <p:tgtEl>
                                          <p:spTgt spid="6144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405"/>
                                        </p:tgtEl>
                                        <p:attrNameLst>
                                          <p:attrName>style.visibility</p:attrName>
                                        </p:attrNameLst>
                                      </p:cBhvr>
                                      <p:to>
                                        <p:strVal val="visible"/>
                                      </p:to>
                                    </p:set>
                                    <p:animEffect transition="in" filter="wipe(up)">
                                      <p:cBhvr>
                                        <p:cTn id="17" dur="500"/>
                                        <p:tgtEl>
                                          <p:spTgt spid="614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autoUpdateAnimBg="0"/>
      <p:bldP spid="614405" grpId="0" autoUpdateAnimBg="0"/>
      <p:bldP spid="61440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42" name="Object 2"/>
          <p:cNvGraphicFramePr>
            <a:graphicFrameLocks noChangeAspect="1"/>
          </p:cNvGraphicFramePr>
          <p:nvPr/>
        </p:nvGraphicFramePr>
        <p:xfrm>
          <a:off x="2357438" y="3571875"/>
          <a:ext cx="4679950" cy="1071563"/>
        </p:xfrm>
        <a:graphic>
          <a:graphicData uri="http://schemas.openxmlformats.org/presentationml/2006/ole">
            <p:oleObj spid="_x0000_s70658" name="Microsoft Equation 3.0" r:id="rId4" imgW="2222280" imgH="406080" progId="Equation.3">
              <p:embed/>
            </p:oleObj>
          </a:graphicData>
        </a:graphic>
      </p:graphicFrame>
      <p:sp>
        <p:nvSpPr>
          <p:cNvPr id="70659" name="矩形 3"/>
          <p:cNvSpPr>
            <a:spLocks noChangeArrowheads="1"/>
          </p:cNvSpPr>
          <p:nvPr/>
        </p:nvSpPr>
        <p:spPr bwMode="auto">
          <a:xfrm>
            <a:off x="928688" y="1071563"/>
            <a:ext cx="7500937" cy="2246312"/>
          </a:xfrm>
          <a:prstGeom prst="rect">
            <a:avLst/>
          </a:prstGeom>
          <a:noFill/>
          <a:ln w="9525">
            <a:noFill/>
            <a:miter lim="800000"/>
            <a:headEnd/>
            <a:tailEnd/>
          </a:ln>
        </p:spPr>
        <p:txBody>
          <a:bodyPr>
            <a:spAutoFit/>
          </a:bodyPr>
          <a:lstStyle/>
          <a:p>
            <a:pPr algn="just" eaLnBrk="0" hangingPunct="0">
              <a:spcBef>
                <a:spcPct val="30000"/>
              </a:spcBef>
            </a:pPr>
            <a:r>
              <a:rPr lang="en-US" altLang="zh-CN"/>
              <a:t>     Obviously, through comparing the two kind of results, we can estimate truncation errors. Put the truncation error into the calculation result, the new expression is called the improving trapezoid quadrature formula: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75842"/>
                                        </p:tgtEl>
                                        <p:attrNameLst>
                                          <p:attrName>style.visibility</p:attrName>
                                        </p:attrNameLst>
                                      </p:cBhvr>
                                      <p:to>
                                        <p:strVal val="visible"/>
                                      </p:to>
                                    </p:set>
                                    <p:animEffect transition="in" filter="wipe(up)">
                                      <p:cBhvr>
                                        <p:cTn id="7" dur="500"/>
                                        <p:tgtEl>
                                          <p:spTgt spid="67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6451" name="Object 3"/>
          <p:cNvGraphicFramePr>
            <a:graphicFrameLocks noChangeAspect="1"/>
          </p:cNvGraphicFramePr>
          <p:nvPr/>
        </p:nvGraphicFramePr>
        <p:xfrm>
          <a:off x="571500" y="1643063"/>
          <a:ext cx="8135938" cy="3987800"/>
        </p:xfrm>
        <a:graphic>
          <a:graphicData uri="http://schemas.openxmlformats.org/presentationml/2006/ole">
            <p:oleObj spid="_x0000_s71682" name="Microsoft Equation 3.0" r:id="rId4" imgW="3835080" imgH="1879560" progId="Equation.3">
              <p:embed/>
            </p:oleObj>
          </a:graphicData>
        </a:graphic>
      </p:graphicFrame>
      <p:sp>
        <p:nvSpPr>
          <p:cNvPr id="71683" name="矩形 5"/>
          <p:cNvSpPr>
            <a:spLocks noChangeArrowheads="1"/>
          </p:cNvSpPr>
          <p:nvPr/>
        </p:nvSpPr>
        <p:spPr bwMode="auto">
          <a:xfrm>
            <a:off x="500063" y="642938"/>
            <a:ext cx="7643812" cy="954087"/>
          </a:xfrm>
          <a:prstGeom prst="rect">
            <a:avLst/>
          </a:prstGeom>
          <a:noFill/>
          <a:ln w="9525">
            <a:noFill/>
            <a:miter lim="800000"/>
            <a:headEnd/>
            <a:tailEnd/>
          </a:ln>
        </p:spPr>
        <p:txBody>
          <a:bodyPr>
            <a:spAutoFit/>
          </a:bodyPr>
          <a:lstStyle/>
          <a:p>
            <a:pPr algn="just"/>
            <a:r>
              <a:rPr lang="en-US" altLang="zh-CN"/>
              <a:t>     In fact, the right side of improving trapezoid quadrature formula yield is:</a:t>
            </a:r>
            <a:endParaRPr lang="zh-CN" altLang="zh-CN"/>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6451"/>
                                        </p:tgtEl>
                                        <p:attrNameLst>
                                          <p:attrName>style.visibility</p:attrName>
                                        </p:attrNameLst>
                                      </p:cBhvr>
                                      <p:to>
                                        <p:strVal val="visible"/>
                                      </p:to>
                                    </p:set>
                                    <p:animEffect transition="in" filter="wipe(up)">
                                      <p:cBhvr>
                                        <p:cTn id="7" dur="500"/>
                                        <p:tgtEl>
                                          <p:spTgt spid="616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6453" name="Object 5"/>
          <p:cNvGraphicFramePr>
            <a:graphicFrameLocks noChangeAspect="1"/>
          </p:cNvGraphicFramePr>
          <p:nvPr/>
        </p:nvGraphicFramePr>
        <p:xfrm>
          <a:off x="1785938" y="2428875"/>
          <a:ext cx="5661025" cy="817563"/>
        </p:xfrm>
        <a:graphic>
          <a:graphicData uri="http://schemas.openxmlformats.org/presentationml/2006/ole">
            <p:oleObj spid="_x0000_s72706" name="Microsoft Equation 3.0" r:id="rId4" imgW="2819160" imgH="406080" progId="Equation.3">
              <p:embed/>
            </p:oleObj>
          </a:graphicData>
        </a:graphic>
      </p:graphicFrame>
      <p:sp>
        <p:nvSpPr>
          <p:cNvPr id="72708" name="矩形 3"/>
          <p:cNvSpPr>
            <a:spLocks noChangeArrowheads="1"/>
          </p:cNvSpPr>
          <p:nvPr/>
        </p:nvSpPr>
        <p:spPr bwMode="auto">
          <a:xfrm>
            <a:off x="714375" y="642938"/>
            <a:ext cx="7858125" cy="1816100"/>
          </a:xfrm>
          <a:prstGeom prst="rect">
            <a:avLst/>
          </a:prstGeom>
          <a:noFill/>
          <a:ln w="9525">
            <a:noFill/>
            <a:miter lim="800000"/>
            <a:headEnd/>
            <a:tailEnd/>
          </a:ln>
        </p:spPr>
        <p:txBody>
          <a:bodyPr>
            <a:spAutoFit/>
          </a:bodyPr>
          <a:lstStyle/>
          <a:p>
            <a:pPr algn="just" eaLnBrk="0" hangingPunct="0">
              <a:spcBef>
                <a:spcPct val="30000"/>
              </a:spcBef>
            </a:pPr>
            <a:r>
              <a:rPr lang="en-US" altLang="zh-CN"/>
              <a:t>This means, </a:t>
            </a:r>
            <a:r>
              <a:rPr lang="en-US" altLang="zh-CN">
                <a:ea typeface="宋体" charset="-122"/>
              </a:rPr>
              <a:t>composite </a:t>
            </a:r>
            <a:r>
              <a:rPr lang="en-US" altLang="zh-CN"/>
              <a:t>Simpson quadrature formula is the linear combination of the two integral value </a:t>
            </a:r>
            <a:r>
              <a:rPr lang="en-US" altLang="zh-CN" b="1" i="1">
                <a:ea typeface="宋体" charset="-122"/>
              </a:rPr>
              <a:t>T</a:t>
            </a:r>
            <a:r>
              <a:rPr lang="en-US" altLang="zh-CN" b="1" i="1" baseline="-25000">
                <a:ea typeface="宋体" charset="-122"/>
              </a:rPr>
              <a:t>n </a:t>
            </a:r>
            <a:r>
              <a:rPr lang="en-US" altLang="zh-CN"/>
              <a:t>and </a:t>
            </a:r>
            <a:r>
              <a:rPr lang="en-US" altLang="zh-CN" b="1" i="1">
                <a:ea typeface="宋体" charset="-122"/>
              </a:rPr>
              <a:t>T</a:t>
            </a:r>
            <a:r>
              <a:rPr lang="en-US" altLang="zh-CN" b="1" baseline="-25000">
                <a:ea typeface="宋体" charset="-122"/>
              </a:rPr>
              <a:t>2</a:t>
            </a:r>
            <a:r>
              <a:rPr lang="en-US" altLang="zh-CN" b="1" i="1" baseline="-25000">
                <a:ea typeface="宋体" charset="-122"/>
              </a:rPr>
              <a:t>n  </a:t>
            </a:r>
            <a:r>
              <a:rPr lang="en-US" altLang="zh-CN">
                <a:ea typeface="宋体" charset="-122"/>
              </a:rPr>
              <a:t>by using </a:t>
            </a:r>
            <a:r>
              <a:rPr lang="en-US" altLang="zh-CN"/>
              <a:t>trapezoidal method before and after the bisection.</a:t>
            </a:r>
          </a:p>
        </p:txBody>
      </p:sp>
      <p:sp>
        <p:nvSpPr>
          <p:cNvPr id="72709" name="矩形 4"/>
          <p:cNvSpPr>
            <a:spLocks noChangeArrowheads="1"/>
          </p:cNvSpPr>
          <p:nvPr/>
        </p:nvSpPr>
        <p:spPr bwMode="auto">
          <a:xfrm>
            <a:off x="642938" y="3214688"/>
            <a:ext cx="7929562" cy="1816100"/>
          </a:xfrm>
          <a:prstGeom prst="rect">
            <a:avLst/>
          </a:prstGeom>
          <a:noFill/>
          <a:ln w="9525">
            <a:noFill/>
            <a:miter lim="800000"/>
            <a:headEnd/>
            <a:tailEnd/>
          </a:ln>
        </p:spPr>
        <p:txBody>
          <a:bodyPr>
            <a:spAutoFit/>
          </a:bodyPr>
          <a:lstStyle/>
          <a:p>
            <a:pPr algn="just" eaLnBrk="0" hangingPunct="0">
              <a:spcBef>
                <a:spcPct val="30000"/>
              </a:spcBef>
            </a:pPr>
            <a:r>
              <a:rPr lang="en-US" altLang="zh-CN"/>
              <a:t>Similarly, </a:t>
            </a:r>
            <a:r>
              <a:rPr lang="en-US" altLang="zh-CN">
                <a:ea typeface="宋体" charset="-122"/>
              </a:rPr>
              <a:t>composite C</a:t>
            </a:r>
            <a:r>
              <a:rPr lang="en-US" altLang="zh-CN"/>
              <a:t>otes quadrature formula is the linear combination of the two integral value </a:t>
            </a:r>
            <a:r>
              <a:rPr lang="en-US" altLang="zh-CN" b="1" i="1">
                <a:ea typeface="宋体" charset="-122"/>
              </a:rPr>
              <a:t>S</a:t>
            </a:r>
            <a:r>
              <a:rPr lang="en-US" altLang="zh-CN" b="1" i="1" baseline="-25000">
                <a:ea typeface="宋体" charset="-122"/>
              </a:rPr>
              <a:t>n </a:t>
            </a:r>
            <a:r>
              <a:rPr lang="en-US" altLang="zh-CN"/>
              <a:t>and </a:t>
            </a:r>
            <a:r>
              <a:rPr lang="en-US" altLang="zh-CN" b="1" i="1">
                <a:ea typeface="宋体" charset="-122"/>
              </a:rPr>
              <a:t>S</a:t>
            </a:r>
            <a:r>
              <a:rPr lang="en-US" altLang="zh-CN" b="1" baseline="-25000">
                <a:ea typeface="宋体" charset="-122"/>
              </a:rPr>
              <a:t>2</a:t>
            </a:r>
            <a:r>
              <a:rPr lang="en-US" altLang="zh-CN" b="1" i="1" baseline="-25000">
                <a:ea typeface="宋体" charset="-122"/>
              </a:rPr>
              <a:t>n  </a:t>
            </a:r>
            <a:r>
              <a:rPr lang="en-US" altLang="zh-CN">
                <a:ea typeface="宋体" charset="-122"/>
              </a:rPr>
              <a:t>by using </a:t>
            </a:r>
            <a:r>
              <a:rPr lang="en-US" altLang="zh-CN"/>
              <a:t>Simpson method before and after the bisection.</a:t>
            </a:r>
          </a:p>
        </p:txBody>
      </p:sp>
      <p:graphicFrame>
        <p:nvGraphicFramePr>
          <p:cNvPr id="618499" name="Object 3"/>
          <p:cNvGraphicFramePr>
            <a:graphicFrameLocks noChangeAspect="1"/>
          </p:cNvGraphicFramePr>
          <p:nvPr/>
        </p:nvGraphicFramePr>
        <p:xfrm>
          <a:off x="1500188" y="5000625"/>
          <a:ext cx="6427787" cy="842963"/>
        </p:xfrm>
        <a:graphic>
          <a:graphicData uri="http://schemas.openxmlformats.org/presentationml/2006/ole">
            <p:oleObj spid="_x0000_s72707" name="Microsoft Equation 3.0" r:id="rId5" imgW="320040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6453"/>
                                        </p:tgtEl>
                                        <p:attrNameLst>
                                          <p:attrName>style.visibility</p:attrName>
                                        </p:attrNameLst>
                                      </p:cBhvr>
                                      <p:to>
                                        <p:strVal val="visible"/>
                                      </p:to>
                                    </p:set>
                                    <p:animEffect transition="in" filter="wipe(up)">
                                      <p:cBhvr>
                                        <p:cTn id="7" dur="500"/>
                                        <p:tgtEl>
                                          <p:spTgt spid="6164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8499"/>
                                        </p:tgtEl>
                                        <p:attrNameLst>
                                          <p:attrName>style.visibility</p:attrName>
                                        </p:attrNameLst>
                                      </p:cBhvr>
                                      <p:to>
                                        <p:strVal val="visible"/>
                                      </p:to>
                                    </p:set>
                                    <p:animEffect transition="in" filter="wipe(up)">
                                      <p:cBhvr>
                                        <p:cTn id="12" dur="500"/>
                                        <p:tgtEl>
                                          <p:spTgt spid="618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矩形 1"/>
          <p:cNvSpPr>
            <a:spLocks noChangeArrowheads="1"/>
          </p:cNvSpPr>
          <p:nvPr/>
        </p:nvSpPr>
        <p:spPr bwMode="auto">
          <a:xfrm>
            <a:off x="684213" y="692150"/>
            <a:ext cx="8135937" cy="954088"/>
          </a:xfrm>
          <a:prstGeom prst="rect">
            <a:avLst/>
          </a:prstGeom>
          <a:noFill/>
          <a:ln w="9525">
            <a:noFill/>
            <a:miter lim="800000"/>
            <a:headEnd/>
            <a:tailEnd/>
          </a:ln>
        </p:spPr>
        <p:txBody>
          <a:bodyPr>
            <a:spAutoFit/>
          </a:bodyPr>
          <a:lstStyle/>
          <a:p>
            <a:r>
              <a:rPr lang="en-US" altLang="zh-CN"/>
              <a:t>But the problem is we generally don’t know the exact location of point    , so it’s hard to work out precisely. </a:t>
            </a:r>
            <a:endParaRPr lang="zh-CN" altLang="zh-CN"/>
          </a:p>
        </p:txBody>
      </p:sp>
      <p:sp>
        <p:nvSpPr>
          <p:cNvPr id="216067" name="矩形 3"/>
          <p:cNvSpPr>
            <a:spLocks noChangeArrowheads="1"/>
          </p:cNvSpPr>
          <p:nvPr/>
        </p:nvSpPr>
        <p:spPr bwMode="auto">
          <a:xfrm>
            <a:off x="1187450" y="1879600"/>
            <a:ext cx="6937375" cy="1298575"/>
          </a:xfrm>
          <a:prstGeom prst="rect">
            <a:avLst/>
          </a:prstGeom>
          <a:noFill/>
          <a:ln w="9525">
            <a:noFill/>
            <a:miter lim="800000"/>
            <a:headEnd/>
            <a:tailEnd/>
          </a:ln>
        </p:spPr>
        <p:txBody>
          <a:bodyPr>
            <a:spAutoFit/>
          </a:bodyPr>
          <a:lstStyle/>
          <a:p>
            <a:pPr eaLnBrk="0" hangingPunct="0">
              <a:lnSpc>
                <a:spcPct val="140000"/>
              </a:lnSpc>
            </a:pPr>
            <a:r>
              <a:rPr lang="en-US" altLang="zh-CN">
                <a:ea typeface="宋体" charset="-122"/>
              </a:rPr>
              <a:t>We can work out     , it can be called as average height of section region[a,b]</a:t>
            </a:r>
            <a:endParaRPr lang="zh-CN" altLang="en-US">
              <a:ea typeface="宋体" charset="-122"/>
            </a:endParaRPr>
          </a:p>
        </p:txBody>
      </p:sp>
      <p:sp>
        <p:nvSpPr>
          <p:cNvPr id="216068" name="矩形 4"/>
          <p:cNvSpPr>
            <a:spLocks noChangeArrowheads="1"/>
          </p:cNvSpPr>
          <p:nvPr/>
        </p:nvSpPr>
        <p:spPr bwMode="auto">
          <a:xfrm>
            <a:off x="839788" y="3789363"/>
            <a:ext cx="7632700" cy="1384300"/>
          </a:xfrm>
          <a:prstGeom prst="rect">
            <a:avLst/>
          </a:prstGeom>
          <a:noFill/>
          <a:ln w="9525">
            <a:noFill/>
            <a:miter lim="800000"/>
            <a:headEnd/>
            <a:tailEnd/>
          </a:ln>
        </p:spPr>
        <p:txBody>
          <a:bodyPr>
            <a:spAutoFit/>
          </a:bodyPr>
          <a:lstStyle/>
          <a:p>
            <a:r>
              <a:rPr lang="en-US" altLang="zh-CN"/>
              <a:t>So if we can find out an algorithm of average height      ,  we can work out numerical quadrature method correspondingly. </a:t>
            </a:r>
            <a:endParaRPr lang="zh-CN" altLang="zh-CN"/>
          </a:p>
        </p:txBody>
      </p:sp>
      <p:graphicFrame>
        <p:nvGraphicFramePr>
          <p:cNvPr id="216069" name="Object 5"/>
          <p:cNvGraphicFramePr>
            <a:graphicFrameLocks noChangeAspect="1"/>
          </p:cNvGraphicFramePr>
          <p:nvPr/>
        </p:nvGraphicFramePr>
        <p:xfrm>
          <a:off x="3163888" y="998538"/>
          <a:ext cx="360362" cy="647700"/>
        </p:xfrm>
        <a:graphic>
          <a:graphicData uri="http://schemas.openxmlformats.org/presentationml/2006/ole">
            <p:oleObj spid="_x0000_s216069" name="公式" r:id="rId3" imgW="126835" imgH="202936" progId="Equation.3">
              <p:embed/>
            </p:oleObj>
          </a:graphicData>
        </a:graphic>
      </p:graphicFrame>
      <p:graphicFrame>
        <p:nvGraphicFramePr>
          <p:cNvPr id="216070" name="Object 6"/>
          <p:cNvGraphicFramePr>
            <a:graphicFrameLocks noChangeAspect="1"/>
          </p:cNvGraphicFramePr>
          <p:nvPr/>
        </p:nvGraphicFramePr>
        <p:xfrm>
          <a:off x="3635375" y="1908175"/>
          <a:ext cx="557213" cy="650875"/>
        </p:xfrm>
        <a:graphic>
          <a:graphicData uri="http://schemas.openxmlformats.org/presentationml/2006/ole">
            <p:oleObj spid="_x0000_s216070" name="公式" r:id="rId4" imgW="330057" imgH="215806" progId="Equation.3">
              <p:embed/>
            </p:oleObj>
          </a:graphicData>
        </a:graphic>
      </p:graphicFrame>
      <p:graphicFrame>
        <p:nvGraphicFramePr>
          <p:cNvPr id="216071" name="Object 7"/>
          <p:cNvGraphicFramePr>
            <a:graphicFrameLocks noChangeAspect="1"/>
          </p:cNvGraphicFramePr>
          <p:nvPr/>
        </p:nvGraphicFramePr>
        <p:xfrm>
          <a:off x="1763713" y="4156075"/>
          <a:ext cx="557212" cy="650875"/>
        </p:xfrm>
        <a:graphic>
          <a:graphicData uri="http://schemas.openxmlformats.org/presentationml/2006/ole">
            <p:oleObj spid="_x0000_s216071" name="公式" r:id="rId5" imgW="330057" imgH="215806" progId="Equation.3">
              <p:embed/>
            </p:oleObj>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501" name="Object 5"/>
          <p:cNvGraphicFramePr>
            <a:graphicFrameLocks noChangeAspect="1"/>
          </p:cNvGraphicFramePr>
          <p:nvPr/>
        </p:nvGraphicFramePr>
        <p:xfrm>
          <a:off x="1428750" y="2071688"/>
          <a:ext cx="6503988" cy="842962"/>
        </p:xfrm>
        <a:graphic>
          <a:graphicData uri="http://schemas.openxmlformats.org/presentationml/2006/ole">
            <p:oleObj spid="_x0000_s73730" name="公式" r:id="rId4" imgW="3238200" imgH="419040" progId="Equation.3">
              <p:embed/>
            </p:oleObj>
          </a:graphicData>
        </a:graphic>
      </p:graphicFrame>
      <p:sp>
        <p:nvSpPr>
          <p:cNvPr id="73731" name="矩形 6"/>
          <p:cNvSpPr>
            <a:spLocks noChangeArrowheads="1"/>
          </p:cNvSpPr>
          <p:nvPr/>
        </p:nvSpPr>
        <p:spPr bwMode="auto">
          <a:xfrm>
            <a:off x="642938" y="571500"/>
            <a:ext cx="7858125" cy="1384300"/>
          </a:xfrm>
          <a:prstGeom prst="rect">
            <a:avLst/>
          </a:prstGeom>
          <a:noFill/>
          <a:ln w="9525">
            <a:noFill/>
            <a:miter lim="800000"/>
            <a:headEnd/>
            <a:tailEnd/>
          </a:ln>
        </p:spPr>
        <p:txBody>
          <a:bodyPr>
            <a:spAutoFit/>
          </a:bodyPr>
          <a:lstStyle/>
          <a:p>
            <a:pPr algn="just" eaLnBrk="0" hangingPunct="0">
              <a:spcBef>
                <a:spcPct val="30000"/>
              </a:spcBef>
            </a:pPr>
            <a:r>
              <a:rPr lang="en-US" altLang="zh-CN"/>
              <a:t>The same, through the linear combination of the two integral results of </a:t>
            </a:r>
            <a:r>
              <a:rPr lang="en-US" altLang="zh-CN">
                <a:ea typeface="宋体" charset="-122"/>
              </a:rPr>
              <a:t>C</a:t>
            </a:r>
            <a:r>
              <a:rPr lang="en-US" altLang="zh-CN"/>
              <a:t>otes formula, we can get the</a:t>
            </a:r>
            <a:r>
              <a:rPr lang="en-US" altLang="zh-CN" b="1">
                <a:ea typeface="宋体" charset="-122"/>
              </a:rPr>
              <a:t> </a:t>
            </a:r>
            <a:r>
              <a:rPr lang="en-US" altLang="zh-CN">
                <a:ea typeface="宋体" charset="-122"/>
              </a:rPr>
              <a:t>Romberg </a:t>
            </a:r>
            <a:r>
              <a:rPr lang="en-US" altLang="zh-CN"/>
              <a:t>quadrature formula.</a:t>
            </a:r>
          </a:p>
        </p:txBody>
      </p:sp>
      <p:sp>
        <p:nvSpPr>
          <p:cNvPr id="73732" name="矩形 7"/>
          <p:cNvSpPr>
            <a:spLocks noChangeArrowheads="1"/>
          </p:cNvSpPr>
          <p:nvPr/>
        </p:nvSpPr>
        <p:spPr bwMode="auto">
          <a:xfrm>
            <a:off x="500063" y="3214688"/>
            <a:ext cx="8072437" cy="1816100"/>
          </a:xfrm>
          <a:prstGeom prst="rect">
            <a:avLst/>
          </a:prstGeom>
          <a:noFill/>
          <a:ln w="9525">
            <a:noFill/>
            <a:miter lim="800000"/>
            <a:headEnd/>
            <a:tailEnd/>
          </a:ln>
        </p:spPr>
        <p:txBody>
          <a:bodyPr>
            <a:spAutoFit/>
          </a:bodyPr>
          <a:lstStyle/>
          <a:p>
            <a:pPr algn="just">
              <a:spcBef>
                <a:spcPct val="30000"/>
              </a:spcBef>
            </a:pPr>
            <a:r>
              <a:rPr lang="en-US" altLang="zh-CN"/>
              <a:t>Adopting accelerated formula (1)</a:t>
            </a:r>
            <a:r>
              <a:rPr lang="zh-CN" altLang="en-US" b="1">
                <a:ea typeface="宋体" charset="-122"/>
              </a:rPr>
              <a:t> 、</a:t>
            </a:r>
            <a:r>
              <a:rPr lang="en-US" altLang="zh-CN"/>
              <a:t>(2)</a:t>
            </a:r>
            <a:r>
              <a:rPr lang="zh-CN" altLang="en-US" b="1">
                <a:ea typeface="宋体" charset="-122"/>
              </a:rPr>
              <a:t> 、</a:t>
            </a:r>
            <a:r>
              <a:rPr lang="en-US" altLang="zh-CN"/>
              <a:t>(3) in the process of bisecting the step, we can gradually change the rough trapezoid value </a:t>
            </a:r>
            <a:r>
              <a:rPr lang="en-US" altLang="zh-CN" b="1" i="1">
                <a:ea typeface="宋体" charset="-122"/>
              </a:rPr>
              <a:t>T</a:t>
            </a:r>
            <a:r>
              <a:rPr lang="en-US" altLang="zh-CN" b="1" i="1" baseline="-25000">
                <a:ea typeface="宋体" charset="-122"/>
              </a:rPr>
              <a:t>n</a:t>
            </a:r>
            <a:r>
              <a:rPr lang="en-US" altLang="zh-CN"/>
              <a:t> into Simpson value </a:t>
            </a:r>
            <a:r>
              <a:rPr lang="en-US" altLang="zh-CN" b="1" i="1">
                <a:ea typeface="宋体" charset="-122"/>
              </a:rPr>
              <a:t>S</a:t>
            </a:r>
            <a:r>
              <a:rPr lang="en-US" altLang="zh-CN" b="1" i="1" baseline="-25000">
                <a:ea typeface="宋体" charset="-122"/>
              </a:rPr>
              <a:t>n</a:t>
            </a:r>
            <a:r>
              <a:rPr lang="en-US" altLang="zh-CN" b="1">
                <a:ea typeface="宋体" charset="-122"/>
              </a:rPr>
              <a:t> </a:t>
            </a:r>
            <a:r>
              <a:rPr lang="en-US" altLang="zh-CN"/>
              <a:t>, Cotes value </a:t>
            </a:r>
            <a:r>
              <a:rPr lang="en-US" altLang="zh-CN" b="1" i="1">
                <a:ea typeface="宋体" charset="-122"/>
              </a:rPr>
              <a:t>C</a:t>
            </a:r>
            <a:r>
              <a:rPr lang="en-US" altLang="zh-CN" b="1" i="1" baseline="-25000">
                <a:ea typeface="宋体" charset="-122"/>
              </a:rPr>
              <a:t>n</a:t>
            </a:r>
            <a:r>
              <a:rPr lang="en-US" altLang="zh-CN"/>
              <a:t> and </a:t>
            </a:r>
            <a:r>
              <a:rPr lang="en-US" altLang="zh-CN">
                <a:ea typeface="宋体" charset="-122"/>
              </a:rPr>
              <a:t>Romberg </a:t>
            </a:r>
            <a:r>
              <a:rPr lang="en-US" altLang="zh-CN" b="1" i="1">
                <a:ea typeface="宋体" charset="-122"/>
              </a:rPr>
              <a:t>R</a:t>
            </a:r>
            <a:r>
              <a:rPr lang="en-US" altLang="zh-CN" b="1" i="1" baseline="-25000">
                <a:ea typeface="宋体" charset="-122"/>
              </a:rPr>
              <a:t>n</a:t>
            </a:r>
            <a:r>
              <a:rPr lang="en-US" altLang="zh-CN"/>
              <a:t> with higher accuracy.</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8501"/>
                                        </p:tgtEl>
                                        <p:attrNameLst>
                                          <p:attrName>style.visibility</p:attrName>
                                        </p:attrNameLst>
                                      </p:cBhvr>
                                      <p:to>
                                        <p:strVal val="visible"/>
                                      </p:to>
                                    </p:set>
                                    <p:animEffect transition="in" filter="wipe(up)">
                                      <p:cBhvr>
                                        <p:cTn id="7" dur="500"/>
                                        <p:tgtEl>
                                          <p:spTgt spid="618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60" name="组合 11"/>
          <p:cNvGrpSpPr>
            <a:grpSpLocks/>
          </p:cNvGrpSpPr>
          <p:nvPr/>
        </p:nvGrpSpPr>
        <p:grpSpPr bwMode="auto">
          <a:xfrm>
            <a:off x="785813" y="1000125"/>
            <a:ext cx="5135562" cy="4343400"/>
            <a:chOff x="844550" y="428604"/>
            <a:chExt cx="5135541" cy="4343400"/>
          </a:xfrm>
        </p:grpSpPr>
        <p:graphicFrame>
          <p:nvGraphicFramePr>
            <p:cNvPr id="660493" name="Object 13"/>
            <p:cNvGraphicFramePr>
              <a:graphicFrameLocks noChangeAspect="1"/>
            </p:cNvGraphicFramePr>
            <p:nvPr/>
          </p:nvGraphicFramePr>
          <p:xfrm>
            <a:off x="844550" y="609600"/>
            <a:ext cx="603250" cy="4114800"/>
          </p:xfrm>
          <a:graphic>
            <a:graphicData uri="http://schemas.openxmlformats.org/presentationml/2006/ole">
              <p:oleObj spid="_x0000_s74755" name="公式" r:id="rId3" imgW="190440" imgH="1015920" progId="Equation.3">
                <p:embed/>
              </p:oleObj>
            </a:graphicData>
          </a:graphic>
        </p:graphicFrame>
        <p:graphicFrame>
          <p:nvGraphicFramePr>
            <p:cNvPr id="660500" name="Object 20"/>
            <p:cNvGraphicFramePr>
              <a:graphicFrameLocks noChangeAspect="1"/>
            </p:cNvGraphicFramePr>
            <p:nvPr/>
          </p:nvGraphicFramePr>
          <p:xfrm>
            <a:off x="1339828" y="3019404"/>
            <a:ext cx="2857500" cy="792163"/>
          </p:xfrm>
          <a:graphic>
            <a:graphicData uri="http://schemas.openxmlformats.org/presentationml/2006/ole">
              <p:oleObj spid="_x0000_s74758" name="Equation" r:id="rId4" imgW="1422360" imgH="393480" progId="Equation.3">
                <p:embed/>
              </p:oleObj>
            </a:graphicData>
          </a:graphic>
        </p:graphicFrame>
        <p:graphicFrame>
          <p:nvGraphicFramePr>
            <p:cNvPr id="660489" name="Object 9"/>
            <p:cNvGraphicFramePr>
              <a:graphicFrameLocks noChangeAspect="1"/>
            </p:cNvGraphicFramePr>
            <p:nvPr/>
          </p:nvGraphicFramePr>
          <p:xfrm>
            <a:off x="1357290" y="428604"/>
            <a:ext cx="3305175" cy="814388"/>
          </p:xfrm>
          <a:graphic>
            <a:graphicData uri="http://schemas.openxmlformats.org/presentationml/2006/ole">
              <p:oleObj spid="_x0000_s74754" name="Equation" r:id="rId5" imgW="1498320" imgH="393480" progId="Equation.3">
                <p:embed/>
              </p:oleObj>
            </a:graphicData>
          </a:graphic>
        </p:graphicFrame>
        <p:graphicFrame>
          <p:nvGraphicFramePr>
            <p:cNvPr id="660498" name="Object 18"/>
            <p:cNvGraphicFramePr>
              <a:graphicFrameLocks noChangeAspect="1"/>
            </p:cNvGraphicFramePr>
            <p:nvPr/>
          </p:nvGraphicFramePr>
          <p:xfrm>
            <a:off x="1339828" y="1266804"/>
            <a:ext cx="4640263" cy="909638"/>
          </p:xfrm>
          <a:graphic>
            <a:graphicData uri="http://schemas.openxmlformats.org/presentationml/2006/ole">
              <p:oleObj spid="_x0000_s74756" name="Equation" r:id="rId6" imgW="1892160" imgH="431640" progId="Equation.3">
                <p:embed/>
              </p:oleObj>
            </a:graphicData>
          </a:graphic>
        </p:graphicFrame>
        <p:graphicFrame>
          <p:nvGraphicFramePr>
            <p:cNvPr id="660499" name="Object 19"/>
            <p:cNvGraphicFramePr>
              <a:graphicFrameLocks noChangeAspect="1"/>
            </p:cNvGraphicFramePr>
            <p:nvPr/>
          </p:nvGraphicFramePr>
          <p:xfrm>
            <a:off x="1339828" y="2105004"/>
            <a:ext cx="2209800" cy="817563"/>
          </p:xfrm>
          <a:graphic>
            <a:graphicData uri="http://schemas.openxmlformats.org/presentationml/2006/ole">
              <p:oleObj spid="_x0000_s74757" name="Equation" r:id="rId7" imgW="1066680" imgH="393480" progId="Equation.3">
                <p:embed/>
              </p:oleObj>
            </a:graphicData>
          </a:graphic>
        </p:graphicFrame>
        <p:graphicFrame>
          <p:nvGraphicFramePr>
            <p:cNvPr id="660501" name="Object 21"/>
            <p:cNvGraphicFramePr>
              <a:graphicFrameLocks noChangeAspect="1"/>
            </p:cNvGraphicFramePr>
            <p:nvPr/>
          </p:nvGraphicFramePr>
          <p:xfrm>
            <a:off x="1354116" y="3979842"/>
            <a:ext cx="2576512" cy="792162"/>
          </p:xfrm>
          <a:graphic>
            <a:graphicData uri="http://schemas.openxmlformats.org/presentationml/2006/ole">
              <p:oleObj spid="_x0000_s74759" name="Equation" r:id="rId8" imgW="1282680" imgH="393480" progId="Equation.3">
                <p:embed/>
              </p:oleObj>
            </a:graphicData>
          </a:graphic>
        </p:graphicFrame>
      </p:grpSp>
      <p:sp>
        <p:nvSpPr>
          <p:cNvPr id="74761" name="矩形 12"/>
          <p:cNvSpPr>
            <a:spLocks noChangeArrowheads="1"/>
          </p:cNvSpPr>
          <p:nvPr/>
        </p:nvSpPr>
        <p:spPr bwMode="auto">
          <a:xfrm>
            <a:off x="785813" y="571500"/>
            <a:ext cx="6000750" cy="523875"/>
          </a:xfrm>
          <a:prstGeom prst="rect">
            <a:avLst/>
          </a:prstGeom>
          <a:noFill/>
          <a:ln w="9525">
            <a:noFill/>
            <a:miter lim="800000"/>
            <a:headEnd/>
            <a:tailEnd/>
          </a:ln>
        </p:spPr>
        <p:txBody>
          <a:bodyPr>
            <a:spAutoFit/>
          </a:bodyPr>
          <a:lstStyle/>
          <a:p>
            <a:r>
              <a:rPr lang="en-US" altLang="zh-CN"/>
              <a:t>Generalize the above-mentioned result:</a:t>
            </a:r>
            <a:endParaRPr lang="zh-CN" altLang="en-US"/>
          </a:p>
        </p:txBody>
      </p:sp>
      <p:sp>
        <p:nvSpPr>
          <p:cNvPr id="74762" name="矩形 13"/>
          <p:cNvSpPr>
            <a:spLocks noChangeArrowheads="1"/>
          </p:cNvSpPr>
          <p:nvPr/>
        </p:nvSpPr>
        <p:spPr bwMode="auto">
          <a:xfrm>
            <a:off x="785813" y="5429250"/>
            <a:ext cx="7715250" cy="954088"/>
          </a:xfrm>
          <a:prstGeom prst="rect">
            <a:avLst/>
          </a:prstGeom>
          <a:noFill/>
          <a:ln w="9525">
            <a:noFill/>
            <a:miter lim="800000"/>
            <a:headEnd/>
            <a:tailEnd/>
          </a:ln>
        </p:spPr>
        <p:txBody>
          <a:bodyPr>
            <a:spAutoFit/>
          </a:bodyPr>
          <a:lstStyle/>
          <a:p>
            <a:pPr eaLnBrk="0" hangingPunct="0">
              <a:spcBef>
                <a:spcPct val="30000"/>
              </a:spcBef>
            </a:pPr>
            <a:r>
              <a:rPr lang="en-US" altLang="zh-CN"/>
              <a:t>This process is called the</a:t>
            </a:r>
            <a:r>
              <a:rPr lang="en-US" altLang="zh-CN" b="1">
                <a:ea typeface="宋体" charset="-122"/>
              </a:rPr>
              <a:t> </a:t>
            </a:r>
            <a:r>
              <a:rPr lang="en-US" altLang="zh-CN">
                <a:ea typeface="宋体" charset="-122"/>
              </a:rPr>
              <a:t>Romberg </a:t>
            </a:r>
            <a:r>
              <a:rPr lang="en-US" altLang="zh-CN"/>
              <a:t>quadrature formula.</a:t>
            </a:r>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8" name="矩形 4"/>
          <p:cNvSpPr>
            <a:spLocks noChangeArrowheads="1"/>
          </p:cNvSpPr>
          <p:nvPr/>
        </p:nvSpPr>
        <p:spPr bwMode="auto">
          <a:xfrm>
            <a:off x="500063" y="357188"/>
            <a:ext cx="8358187" cy="954087"/>
          </a:xfrm>
          <a:prstGeom prst="rect">
            <a:avLst/>
          </a:prstGeom>
          <a:noFill/>
          <a:ln w="9525">
            <a:noFill/>
            <a:miter lim="800000"/>
            <a:headEnd/>
            <a:tailEnd/>
          </a:ln>
        </p:spPr>
        <p:txBody>
          <a:bodyPr>
            <a:spAutoFit/>
          </a:bodyPr>
          <a:lstStyle/>
          <a:p>
            <a:pPr eaLnBrk="0" hangingPunct="0">
              <a:spcBef>
                <a:spcPct val="30000"/>
              </a:spcBef>
            </a:pPr>
            <a:r>
              <a:rPr lang="en-US" altLang="zh-CN"/>
              <a:t>The</a:t>
            </a:r>
            <a:r>
              <a:rPr lang="en-US" altLang="zh-CN" b="1">
                <a:ea typeface="宋体" charset="-122"/>
              </a:rPr>
              <a:t> </a:t>
            </a:r>
            <a:r>
              <a:rPr lang="en-US" altLang="zh-CN">
                <a:ea typeface="宋体" charset="-122"/>
              </a:rPr>
              <a:t>Romberg </a:t>
            </a:r>
            <a:r>
              <a:rPr lang="en-US" altLang="zh-CN"/>
              <a:t>quadrature formula also can be expressed as the following table.</a:t>
            </a:r>
          </a:p>
        </p:txBody>
      </p:sp>
      <p:graphicFrame>
        <p:nvGraphicFramePr>
          <p:cNvPr id="8" name="表格 7"/>
          <p:cNvGraphicFramePr>
            <a:graphicFrameLocks noGrp="1"/>
          </p:cNvGraphicFramePr>
          <p:nvPr/>
        </p:nvGraphicFramePr>
        <p:xfrm>
          <a:off x="642938" y="1357313"/>
          <a:ext cx="7786687" cy="5214937"/>
        </p:xfrm>
        <a:graphic>
          <a:graphicData uri="http://schemas.openxmlformats.org/drawingml/2006/table">
            <a:tbl>
              <a:tblPr firstRow="1" bandRow="1">
                <a:tableStyleId>{5C22544A-7EE6-4342-B048-85BDC9FD1C3A}</a:tableStyleId>
              </a:tblPr>
              <a:tblGrid>
                <a:gridCol w="1297790"/>
                <a:gridCol w="1202540"/>
                <a:gridCol w="1393040"/>
                <a:gridCol w="1297790"/>
                <a:gridCol w="1297790"/>
                <a:gridCol w="1297790"/>
              </a:tblGrid>
              <a:tr h="1271175">
                <a:tc>
                  <a:txBody>
                    <a:bodyPr/>
                    <a:lstStyle/>
                    <a:p>
                      <a:pPr algn="ctr"/>
                      <a:endParaRPr lang="en-US" altLang="zh-CN" dirty="0" smtClean="0"/>
                    </a:p>
                    <a:p>
                      <a:pPr algn="ctr"/>
                      <a:r>
                        <a:rPr lang="en-US" altLang="zh-CN" dirty="0" smtClean="0"/>
                        <a:t>k</a:t>
                      </a:r>
                      <a:endParaRPr lang="zh-CN" altLang="en-US" dirty="0"/>
                    </a:p>
                  </a:txBody>
                  <a:tcPr/>
                </a:tc>
                <a:tc>
                  <a:txBody>
                    <a:bodyPr/>
                    <a:lstStyle/>
                    <a:p>
                      <a:r>
                        <a:rPr lang="en-US" altLang="zh-CN" dirty="0" smtClean="0"/>
                        <a:t>number</a:t>
                      </a:r>
                      <a:r>
                        <a:rPr lang="en-US" altLang="zh-CN" baseline="0" dirty="0" smtClean="0"/>
                        <a:t> of interval </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Trapezoidal sequence</a:t>
                      </a:r>
                    </a:p>
                    <a:p>
                      <a:endParaRPr lang="zh-CN" altLang="en-US" dirty="0"/>
                    </a:p>
                  </a:txBody>
                  <a:tcPr/>
                </a:tc>
                <a:tc>
                  <a:txBody>
                    <a:bodyPr/>
                    <a:lstStyle/>
                    <a:p>
                      <a:r>
                        <a:rPr lang="en-US" altLang="zh-CN" dirty="0" smtClean="0"/>
                        <a:t>Simpson</a:t>
                      </a:r>
                      <a:r>
                        <a:rPr lang="en-US" altLang="zh-CN" baseline="0" dirty="0" smtClean="0"/>
                        <a:t> </a:t>
                      </a:r>
                      <a:r>
                        <a:rPr lang="en-US" altLang="zh-CN" dirty="0" smtClean="0"/>
                        <a:t>sequence</a:t>
                      </a:r>
                      <a:endParaRPr lang="zh-CN" altLang="en-US" dirty="0"/>
                    </a:p>
                  </a:txBody>
                  <a:tcPr/>
                </a:tc>
                <a:tc>
                  <a:txBody>
                    <a:bodyPr/>
                    <a:lstStyle/>
                    <a:p>
                      <a:r>
                        <a:rPr lang="en-US" altLang="zh-CN" dirty="0" smtClean="0"/>
                        <a:t>Cotes</a:t>
                      </a:r>
                      <a:r>
                        <a:rPr lang="en-US" altLang="zh-CN" baseline="0" dirty="0" smtClean="0"/>
                        <a:t> </a:t>
                      </a:r>
                      <a:r>
                        <a:rPr lang="en-US" altLang="zh-CN" dirty="0" smtClean="0"/>
                        <a:t>sequence</a:t>
                      </a:r>
                      <a:endParaRPr lang="zh-CN" altLang="en-US" dirty="0"/>
                    </a:p>
                  </a:txBody>
                  <a:tcPr/>
                </a:tc>
                <a:tc>
                  <a:txBody>
                    <a:bodyPr/>
                    <a:lstStyle/>
                    <a:p>
                      <a:r>
                        <a:rPr lang="en-US" altLang="zh-CN" dirty="0" smtClean="0">
                          <a:ea typeface="宋体" pitchFamily="2" charset="-122"/>
                        </a:rPr>
                        <a:t>Romberg </a:t>
                      </a:r>
                      <a:r>
                        <a:rPr lang="en-US" altLang="zh-CN" dirty="0" smtClean="0"/>
                        <a:t>sequence</a:t>
                      </a:r>
                      <a:endParaRPr lang="zh-CN" altLang="en-US" dirty="0"/>
                    </a:p>
                  </a:txBody>
                  <a:tcPr/>
                </a:tc>
              </a:tr>
              <a:tr h="563400">
                <a:tc>
                  <a:txBody>
                    <a:bodyPr/>
                    <a:lstStyle/>
                    <a:p>
                      <a:pPr algn="ctr"/>
                      <a:r>
                        <a:rPr lang="en-US" altLang="zh-CN" dirty="0" smtClean="0"/>
                        <a:t>0</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r>
              <a:tr h="563400">
                <a:tc>
                  <a:txBody>
                    <a:bodyPr/>
                    <a:lstStyle/>
                    <a:p>
                      <a:pPr algn="ctr"/>
                      <a:r>
                        <a:rPr lang="en-US" altLang="zh-CN" dirty="0" smtClean="0"/>
                        <a:t>1</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563400">
                <a:tc>
                  <a:txBody>
                    <a:bodyPr/>
                    <a:lstStyle/>
                    <a:p>
                      <a:pPr algn="ctr"/>
                      <a:r>
                        <a:rPr lang="en-US" altLang="zh-CN" dirty="0" smtClean="0"/>
                        <a:t>2</a:t>
                      </a:r>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563400">
                <a:tc>
                  <a:txBody>
                    <a:bodyPr/>
                    <a:lstStyle/>
                    <a:p>
                      <a:pPr algn="ctr"/>
                      <a:r>
                        <a:rPr lang="en-US" altLang="zh-CN" dirty="0" smtClean="0"/>
                        <a:t>3</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563400">
                <a:tc>
                  <a:txBody>
                    <a:bodyPr/>
                    <a:lstStyle/>
                    <a:p>
                      <a:pPr algn="ctr"/>
                      <a:r>
                        <a:rPr lang="en-US" altLang="zh-CN" dirty="0" smtClean="0"/>
                        <a:t>4</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r>
              <a:tr h="563400">
                <a:tc>
                  <a:txBody>
                    <a:bodyPr/>
                    <a:lstStyle/>
                    <a:p>
                      <a:pPr algn="ctr"/>
                      <a:r>
                        <a:rPr lang="en-US" altLang="zh-CN" dirty="0" smtClean="0"/>
                        <a:t>5</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r>
              <a:tr h="563400">
                <a:tc>
                  <a:txBody>
                    <a:bodyPr/>
                    <a:lstStyle/>
                    <a:p>
                      <a:pPr algn="ctr"/>
                      <a:r>
                        <a:rPr lang="en-US" altLang="zh-CN" dirty="0" smtClean="0"/>
                        <a:t>…</a:t>
                      </a:r>
                      <a:endParaRPr lang="zh-CN" altLang="en-US" dirty="0"/>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r>
            </a:tbl>
          </a:graphicData>
        </a:graphic>
      </p:graphicFrame>
      <p:grpSp>
        <p:nvGrpSpPr>
          <p:cNvPr id="75854" name="组合 21"/>
          <p:cNvGrpSpPr>
            <a:grpSpLocks/>
          </p:cNvGrpSpPr>
          <p:nvPr/>
        </p:nvGrpSpPr>
        <p:grpSpPr bwMode="auto">
          <a:xfrm>
            <a:off x="2071688" y="2000250"/>
            <a:ext cx="6215062" cy="4429125"/>
            <a:chOff x="2071670" y="2000240"/>
            <a:chExt cx="6215106" cy="4429156"/>
          </a:xfrm>
        </p:grpSpPr>
        <p:graphicFrame>
          <p:nvGraphicFramePr>
            <p:cNvPr id="75778" name="Object 2"/>
            <p:cNvGraphicFramePr>
              <a:graphicFrameLocks noChangeAspect="1"/>
            </p:cNvGraphicFramePr>
            <p:nvPr/>
          </p:nvGraphicFramePr>
          <p:xfrm>
            <a:off x="2143108" y="2000240"/>
            <a:ext cx="642942" cy="386771"/>
          </p:xfrm>
          <a:graphic>
            <a:graphicData uri="http://schemas.openxmlformats.org/presentationml/2006/ole">
              <p:oleObj spid="_x0000_s75778" name="Equation" r:id="rId4" imgW="406080" imgH="203040" progId="">
                <p:embed/>
              </p:oleObj>
            </a:graphicData>
          </a:graphic>
        </p:graphicFrame>
        <p:graphicFrame>
          <p:nvGraphicFramePr>
            <p:cNvPr id="75779" name="Object 3"/>
            <p:cNvGraphicFramePr>
              <a:graphicFrameLocks noChangeAspect="1"/>
            </p:cNvGraphicFramePr>
            <p:nvPr/>
          </p:nvGraphicFramePr>
          <p:xfrm>
            <a:off x="2071670" y="2714620"/>
            <a:ext cx="1071570" cy="3714776"/>
          </p:xfrm>
          <a:graphic>
            <a:graphicData uri="http://schemas.openxmlformats.org/presentationml/2006/ole">
              <p:oleObj spid="_x0000_s75779" name="Equation" r:id="rId5" imgW="482400" imgH="1676160" progId="">
                <p:embed/>
              </p:oleObj>
            </a:graphicData>
          </a:graphic>
        </p:graphicFrame>
        <p:graphicFrame>
          <p:nvGraphicFramePr>
            <p:cNvPr id="75780" name="Object 4"/>
            <p:cNvGraphicFramePr>
              <a:graphicFrameLocks noChangeAspect="1"/>
            </p:cNvGraphicFramePr>
            <p:nvPr/>
          </p:nvGraphicFramePr>
          <p:xfrm>
            <a:off x="3571868" y="2786058"/>
            <a:ext cx="571504" cy="3571900"/>
          </p:xfrm>
          <a:graphic>
            <a:graphicData uri="http://schemas.openxmlformats.org/presentationml/2006/ole">
              <p:oleObj spid="_x0000_s75780" name="Equation" r:id="rId6" imgW="215640" imgH="1536480" progId="">
                <p:embed/>
              </p:oleObj>
            </a:graphicData>
          </a:graphic>
        </p:graphicFrame>
        <p:graphicFrame>
          <p:nvGraphicFramePr>
            <p:cNvPr id="75781" name="Object 5"/>
            <p:cNvGraphicFramePr>
              <a:graphicFrameLocks noChangeAspect="1"/>
            </p:cNvGraphicFramePr>
            <p:nvPr/>
          </p:nvGraphicFramePr>
          <p:xfrm>
            <a:off x="4857752" y="3214686"/>
            <a:ext cx="571504" cy="3152788"/>
          </p:xfrm>
          <a:graphic>
            <a:graphicData uri="http://schemas.openxmlformats.org/presentationml/2006/ole">
              <p:oleObj spid="_x0000_s75781" name="Equation" r:id="rId7" imgW="228600" imgH="1295280" progId="">
                <p:embed/>
              </p:oleObj>
            </a:graphicData>
          </a:graphic>
        </p:graphicFrame>
        <p:graphicFrame>
          <p:nvGraphicFramePr>
            <p:cNvPr id="75782" name="Object 6"/>
            <p:cNvGraphicFramePr>
              <a:graphicFrameLocks noChangeAspect="1"/>
            </p:cNvGraphicFramePr>
            <p:nvPr/>
          </p:nvGraphicFramePr>
          <p:xfrm>
            <a:off x="6215074" y="3929066"/>
            <a:ext cx="571504" cy="2500330"/>
          </p:xfrm>
          <a:graphic>
            <a:graphicData uri="http://schemas.openxmlformats.org/presentationml/2006/ole">
              <p:oleObj spid="_x0000_s75782" name="Equation" r:id="rId8" imgW="203040" imgH="1079280" progId="">
                <p:embed/>
              </p:oleObj>
            </a:graphicData>
          </a:graphic>
        </p:graphicFrame>
        <p:graphicFrame>
          <p:nvGraphicFramePr>
            <p:cNvPr id="75783" name="Object 7"/>
            <p:cNvGraphicFramePr>
              <a:graphicFrameLocks noChangeAspect="1"/>
            </p:cNvGraphicFramePr>
            <p:nvPr/>
          </p:nvGraphicFramePr>
          <p:xfrm>
            <a:off x="7429520" y="4429132"/>
            <a:ext cx="857256" cy="1928826"/>
          </p:xfrm>
          <a:graphic>
            <a:graphicData uri="http://schemas.openxmlformats.org/presentationml/2006/ole">
              <p:oleObj spid="_x0000_s75783" name="Equation" r:id="rId9" imgW="203040" imgH="838080" progId="">
                <p:embed/>
              </p:oleObj>
            </a:graphicData>
          </a:graphic>
        </p:graphicFrame>
        <p:graphicFrame>
          <p:nvGraphicFramePr>
            <p:cNvPr id="75784" name="Object 8"/>
            <p:cNvGraphicFramePr>
              <a:graphicFrameLocks noChangeAspect="1"/>
            </p:cNvGraphicFramePr>
            <p:nvPr/>
          </p:nvGraphicFramePr>
          <p:xfrm>
            <a:off x="3643306" y="2071678"/>
            <a:ext cx="428628" cy="479055"/>
          </p:xfrm>
          <a:graphic>
            <a:graphicData uri="http://schemas.openxmlformats.org/presentationml/2006/ole">
              <p:oleObj spid="_x0000_s75784" name="Equation" r:id="rId10" imgW="215640" imgH="241200" progId="">
                <p:embed/>
              </p:oleObj>
            </a:graphicData>
          </a:graphic>
        </p:graphicFrame>
        <p:graphicFrame>
          <p:nvGraphicFramePr>
            <p:cNvPr id="75785" name="Object 9"/>
            <p:cNvGraphicFramePr>
              <a:graphicFrameLocks noChangeAspect="1"/>
            </p:cNvGraphicFramePr>
            <p:nvPr/>
          </p:nvGraphicFramePr>
          <p:xfrm>
            <a:off x="4857752" y="2071678"/>
            <a:ext cx="518865" cy="428628"/>
          </p:xfrm>
          <a:graphic>
            <a:graphicData uri="http://schemas.openxmlformats.org/presentationml/2006/ole">
              <p:oleObj spid="_x0000_s75785" name="Equation" r:id="rId11" imgW="291960" imgH="241200" progId="">
                <p:embed/>
              </p:oleObj>
            </a:graphicData>
          </a:graphic>
        </p:graphicFrame>
        <p:graphicFrame>
          <p:nvGraphicFramePr>
            <p:cNvPr id="75786" name="Object 10"/>
            <p:cNvGraphicFramePr>
              <a:graphicFrameLocks noChangeAspect="1"/>
            </p:cNvGraphicFramePr>
            <p:nvPr/>
          </p:nvGraphicFramePr>
          <p:xfrm>
            <a:off x="6072198" y="2071678"/>
            <a:ext cx="563984" cy="428628"/>
          </p:xfrm>
          <a:graphic>
            <a:graphicData uri="http://schemas.openxmlformats.org/presentationml/2006/ole">
              <p:oleObj spid="_x0000_s75786" name="Equation" r:id="rId12" imgW="317160" imgH="241200" progId="">
                <p:embed/>
              </p:oleObj>
            </a:graphicData>
          </a:graphic>
        </p:graphicFrame>
        <p:graphicFrame>
          <p:nvGraphicFramePr>
            <p:cNvPr id="75787" name="Object 11"/>
            <p:cNvGraphicFramePr>
              <a:graphicFrameLocks noChangeAspect="1"/>
            </p:cNvGraphicFramePr>
            <p:nvPr/>
          </p:nvGraphicFramePr>
          <p:xfrm>
            <a:off x="7429520" y="2071678"/>
            <a:ext cx="571504" cy="452441"/>
          </p:xfrm>
          <a:graphic>
            <a:graphicData uri="http://schemas.openxmlformats.org/presentationml/2006/ole">
              <p:oleObj spid="_x0000_s75787" name="Equation" r:id="rId13" imgW="304560" imgH="241200" progId="">
                <p:embed/>
              </p:oleObj>
            </a:graphicData>
          </a:graphic>
        </p:graphicFrame>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矩形 1"/>
          <p:cNvSpPr>
            <a:spLocks noChangeArrowheads="1"/>
          </p:cNvSpPr>
          <p:nvPr/>
        </p:nvSpPr>
        <p:spPr bwMode="auto">
          <a:xfrm>
            <a:off x="642938" y="428625"/>
            <a:ext cx="7858125" cy="1384300"/>
          </a:xfrm>
          <a:prstGeom prst="rect">
            <a:avLst/>
          </a:prstGeom>
          <a:noFill/>
          <a:ln w="9525">
            <a:noFill/>
            <a:miter lim="800000"/>
            <a:headEnd/>
            <a:tailEnd/>
          </a:ln>
        </p:spPr>
        <p:txBody>
          <a:bodyPr>
            <a:spAutoFit/>
          </a:bodyPr>
          <a:lstStyle/>
          <a:p>
            <a:pPr algn="just">
              <a:spcBef>
                <a:spcPct val="30000"/>
              </a:spcBef>
            </a:pPr>
            <a:r>
              <a:rPr lang="en-US" altLang="zh-CN"/>
              <a:t>   eg.7 based on </a:t>
            </a:r>
            <a:r>
              <a:rPr lang="en-US" altLang="zh-CN">
                <a:ea typeface="宋体" charset="-122"/>
              </a:rPr>
              <a:t>Romberg </a:t>
            </a:r>
            <a:r>
              <a:rPr lang="en-US" altLang="zh-CN"/>
              <a:t>method to calculate perimeter of elliptic </a:t>
            </a:r>
            <a:r>
              <a:rPr lang="en-US" altLang="zh-CN" b="1" i="1">
                <a:ea typeface="宋体" charset="-122"/>
              </a:rPr>
              <a:t>x</a:t>
            </a:r>
            <a:r>
              <a:rPr lang="en-US" altLang="zh-CN" b="1" baseline="30000">
                <a:ea typeface="宋体" charset="-122"/>
              </a:rPr>
              <a:t>2</a:t>
            </a:r>
            <a:r>
              <a:rPr lang="en-US" altLang="zh-CN" b="1">
                <a:ea typeface="宋体" charset="-122"/>
              </a:rPr>
              <a:t>/4 + y</a:t>
            </a:r>
            <a:r>
              <a:rPr lang="en-US" altLang="zh-CN" b="1" baseline="30000">
                <a:ea typeface="宋体" charset="-122"/>
              </a:rPr>
              <a:t>2 </a:t>
            </a:r>
            <a:r>
              <a:rPr lang="zh-CN" altLang="en-US" b="1">
                <a:ea typeface="宋体" charset="-122"/>
              </a:rPr>
              <a:t>＝ </a:t>
            </a:r>
            <a:r>
              <a:rPr lang="en-US" altLang="zh-CN" b="1">
                <a:ea typeface="宋体" charset="-122"/>
              </a:rPr>
              <a:t>l </a:t>
            </a:r>
            <a:r>
              <a:rPr lang="en-US" altLang="zh-CN"/>
              <a:t>,and the result have five effective figure.</a:t>
            </a:r>
          </a:p>
        </p:txBody>
      </p:sp>
      <p:sp>
        <p:nvSpPr>
          <p:cNvPr id="96258" name="矩形 2"/>
          <p:cNvSpPr>
            <a:spLocks noChangeArrowheads="1"/>
          </p:cNvSpPr>
          <p:nvPr/>
        </p:nvSpPr>
        <p:spPr bwMode="auto">
          <a:xfrm>
            <a:off x="642938" y="1785938"/>
            <a:ext cx="8001000" cy="4400550"/>
          </a:xfrm>
          <a:prstGeom prst="rect">
            <a:avLst/>
          </a:prstGeom>
          <a:noFill/>
          <a:ln w="9525">
            <a:noFill/>
            <a:miter lim="800000"/>
            <a:headEnd/>
            <a:tailEnd/>
          </a:ln>
        </p:spPr>
        <p:txBody>
          <a:bodyPr>
            <a:spAutoFit/>
          </a:bodyPr>
          <a:lstStyle/>
          <a:p>
            <a:pPr algn="just"/>
            <a:r>
              <a:rPr lang="en-US" altLang="zh-CN"/>
              <a:t>Analysis: </a:t>
            </a:r>
          </a:p>
          <a:p>
            <a:pPr algn="just"/>
            <a:r>
              <a:rPr lang="en-US" altLang="zh-CN"/>
              <a:t>    In order to calculation conveniently, firstly express the elliptic equation with parameters form, then according to the arc length formulae, put elliptic’s perimeter into integral form. Due to the requirement that the calculation results should be with five effective figure, we need to estimate the number of integer in the integral value. Thus, we can make sure the absolute error of integral value. Finally, apply </a:t>
            </a:r>
            <a:r>
              <a:rPr lang="en-US" altLang="zh-CN">
                <a:ea typeface="宋体" charset="-122"/>
              </a:rPr>
              <a:t>Romberg </a:t>
            </a:r>
            <a:r>
              <a:rPr lang="en-US" altLang="zh-CN"/>
              <a:t>method in integral calculation.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2601" name="Object 9"/>
          <p:cNvPicPr>
            <a:picLocks noChangeAspect="1" noChangeArrowheads="1"/>
          </p:cNvPicPr>
          <p:nvPr/>
        </p:nvPicPr>
        <p:blipFill>
          <a:blip r:embed="rId4"/>
          <a:srcRect/>
          <a:stretch>
            <a:fillRect/>
          </a:stretch>
        </p:blipFill>
        <p:spPr bwMode="auto">
          <a:xfrm>
            <a:off x="3143250" y="4500563"/>
            <a:ext cx="2189163" cy="709612"/>
          </a:xfrm>
          <a:prstGeom prst="rect">
            <a:avLst/>
          </a:prstGeom>
          <a:noFill/>
          <a:ln w="9525">
            <a:noFill/>
            <a:miter lim="800000"/>
            <a:headEnd/>
            <a:tailEnd/>
          </a:ln>
        </p:spPr>
      </p:pic>
      <p:grpSp>
        <p:nvGrpSpPr>
          <p:cNvPr id="76807" name="组合 12"/>
          <p:cNvGrpSpPr>
            <a:grpSpLocks/>
          </p:cNvGrpSpPr>
          <p:nvPr/>
        </p:nvGrpSpPr>
        <p:grpSpPr bwMode="auto">
          <a:xfrm>
            <a:off x="642938" y="428625"/>
            <a:ext cx="6858000" cy="571500"/>
            <a:chOff x="714348" y="571480"/>
            <a:chExt cx="6858048" cy="571504"/>
          </a:xfrm>
        </p:grpSpPr>
        <p:sp>
          <p:nvSpPr>
            <p:cNvPr id="76813" name="矩形 10"/>
            <p:cNvSpPr>
              <a:spLocks noChangeArrowheads="1"/>
            </p:cNvSpPr>
            <p:nvPr/>
          </p:nvSpPr>
          <p:spPr bwMode="auto">
            <a:xfrm>
              <a:off x="714348" y="571480"/>
              <a:ext cx="6858048" cy="523220"/>
            </a:xfrm>
            <a:prstGeom prst="rect">
              <a:avLst/>
            </a:prstGeom>
            <a:noFill/>
            <a:ln w="9525">
              <a:noFill/>
              <a:miter lim="800000"/>
              <a:headEnd/>
              <a:tailEnd/>
            </a:ln>
          </p:spPr>
          <p:txBody>
            <a:bodyPr>
              <a:spAutoFit/>
            </a:bodyPr>
            <a:lstStyle/>
            <a:p>
              <a:r>
                <a:rPr lang="en-US" altLang="zh-CN"/>
                <a:t>Solution: take </a:t>
              </a:r>
              <a:endParaRPr lang="zh-CN" altLang="zh-CN"/>
            </a:p>
          </p:txBody>
        </p:sp>
        <p:graphicFrame>
          <p:nvGraphicFramePr>
            <p:cNvPr id="76802" name="Object 2"/>
            <p:cNvGraphicFramePr>
              <a:graphicFrameLocks noChangeAspect="1"/>
            </p:cNvGraphicFramePr>
            <p:nvPr/>
          </p:nvGraphicFramePr>
          <p:xfrm>
            <a:off x="2928926" y="642918"/>
            <a:ext cx="3143272" cy="500066"/>
          </p:xfrm>
          <a:graphic>
            <a:graphicData uri="http://schemas.openxmlformats.org/presentationml/2006/ole">
              <p:oleObj spid="_x0000_s76802" name="Equation" r:id="rId5" imgW="1257120" imgH="203040" progId="">
                <p:embed/>
              </p:oleObj>
            </a:graphicData>
          </a:graphic>
        </p:graphicFrame>
      </p:grpSp>
      <p:sp>
        <p:nvSpPr>
          <p:cNvPr id="76808" name="矩形 13"/>
          <p:cNvSpPr>
            <a:spLocks noChangeArrowheads="1"/>
          </p:cNvSpPr>
          <p:nvPr/>
        </p:nvSpPr>
        <p:spPr bwMode="auto">
          <a:xfrm>
            <a:off x="714375" y="1071563"/>
            <a:ext cx="6072188" cy="523875"/>
          </a:xfrm>
          <a:prstGeom prst="rect">
            <a:avLst/>
          </a:prstGeom>
          <a:noFill/>
          <a:ln w="9525">
            <a:noFill/>
            <a:miter lim="800000"/>
            <a:headEnd/>
            <a:tailEnd/>
          </a:ln>
        </p:spPr>
        <p:txBody>
          <a:bodyPr>
            <a:spAutoFit/>
          </a:bodyPr>
          <a:lstStyle/>
          <a:p>
            <a:pPr>
              <a:spcBef>
                <a:spcPct val="30000"/>
              </a:spcBef>
            </a:pPr>
            <a:r>
              <a:rPr lang="en-US" altLang="zh-CN"/>
              <a:t>Then, The perimeter of the ellipse is,</a:t>
            </a:r>
          </a:p>
        </p:txBody>
      </p:sp>
      <p:graphicFrame>
        <p:nvGraphicFramePr>
          <p:cNvPr id="76803" name="Object 3"/>
          <p:cNvGraphicFramePr>
            <a:graphicFrameLocks noChangeAspect="1"/>
          </p:cNvGraphicFramePr>
          <p:nvPr/>
        </p:nvGraphicFramePr>
        <p:xfrm>
          <a:off x="1428750" y="1643063"/>
          <a:ext cx="5715000" cy="785812"/>
        </p:xfrm>
        <a:graphic>
          <a:graphicData uri="http://schemas.openxmlformats.org/presentationml/2006/ole">
            <p:oleObj spid="_x0000_s76803" name="Equation" r:id="rId6" imgW="2920680" imgH="380880" progId="">
              <p:embed/>
            </p:oleObj>
          </a:graphicData>
        </a:graphic>
      </p:graphicFrame>
      <p:grpSp>
        <p:nvGrpSpPr>
          <p:cNvPr id="76809" name="组合 17"/>
          <p:cNvGrpSpPr>
            <a:grpSpLocks/>
          </p:cNvGrpSpPr>
          <p:nvPr/>
        </p:nvGrpSpPr>
        <p:grpSpPr bwMode="auto">
          <a:xfrm>
            <a:off x="857250" y="2357438"/>
            <a:ext cx="5583238" cy="785812"/>
            <a:chOff x="785786" y="2786058"/>
            <a:chExt cx="5583248" cy="785812"/>
          </a:xfrm>
        </p:grpSpPr>
        <p:sp>
          <p:nvSpPr>
            <p:cNvPr id="76812" name="矩形 15"/>
            <p:cNvSpPr>
              <a:spLocks noChangeArrowheads="1"/>
            </p:cNvSpPr>
            <p:nvPr/>
          </p:nvSpPr>
          <p:spPr bwMode="auto">
            <a:xfrm>
              <a:off x="785786" y="2928934"/>
              <a:ext cx="4857784" cy="523220"/>
            </a:xfrm>
            <a:prstGeom prst="rect">
              <a:avLst/>
            </a:prstGeom>
            <a:noFill/>
            <a:ln w="9525">
              <a:noFill/>
              <a:miter lim="800000"/>
              <a:headEnd/>
              <a:tailEnd/>
            </a:ln>
          </p:spPr>
          <p:txBody>
            <a:bodyPr>
              <a:spAutoFit/>
            </a:bodyPr>
            <a:lstStyle/>
            <a:p>
              <a:r>
                <a:rPr lang="en-US" altLang="zh-CN"/>
                <a:t>       As    </a:t>
              </a:r>
              <a:endParaRPr lang="zh-CN" altLang="en-US"/>
            </a:p>
          </p:txBody>
        </p:sp>
        <p:graphicFrame>
          <p:nvGraphicFramePr>
            <p:cNvPr id="76804" name="Object 4"/>
            <p:cNvGraphicFramePr>
              <a:graphicFrameLocks noChangeAspect="1"/>
            </p:cNvGraphicFramePr>
            <p:nvPr/>
          </p:nvGraphicFramePr>
          <p:xfrm>
            <a:off x="2285984" y="2786058"/>
            <a:ext cx="4083050" cy="785812"/>
          </p:xfrm>
          <a:graphic>
            <a:graphicData uri="http://schemas.openxmlformats.org/presentationml/2006/ole">
              <p:oleObj spid="_x0000_s76804" name="Equation" r:id="rId7" imgW="1892160" imgH="419040" progId="">
                <p:embed/>
              </p:oleObj>
            </a:graphicData>
          </a:graphic>
        </p:graphicFrame>
      </p:grpSp>
      <p:sp>
        <p:nvSpPr>
          <p:cNvPr id="76810" name="矩形 18"/>
          <p:cNvSpPr>
            <a:spLocks noChangeArrowheads="1"/>
          </p:cNvSpPr>
          <p:nvPr/>
        </p:nvSpPr>
        <p:spPr bwMode="auto">
          <a:xfrm>
            <a:off x="642938" y="3143250"/>
            <a:ext cx="7572375" cy="1384300"/>
          </a:xfrm>
          <a:prstGeom prst="rect">
            <a:avLst/>
          </a:prstGeom>
          <a:noFill/>
          <a:ln w="9525">
            <a:noFill/>
            <a:miter lim="800000"/>
            <a:headEnd/>
            <a:tailEnd/>
          </a:ln>
        </p:spPr>
        <p:txBody>
          <a:bodyPr>
            <a:spAutoFit/>
          </a:bodyPr>
          <a:lstStyle/>
          <a:p>
            <a:pPr algn="just"/>
            <a:r>
              <a:rPr lang="en-US" altLang="zh-CN"/>
              <a:t> So,</a:t>
            </a:r>
            <a:r>
              <a:rPr lang="en-US" altLang="zh-CN" b="1" i="1"/>
              <a:t> I </a:t>
            </a:r>
            <a:r>
              <a:rPr lang="en-US" altLang="zh-CN"/>
              <a:t>has one integral number, but the result is required with five effective figures, that is, we need make truncation error of  </a:t>
            </a:r>
            <a:r>
              <a:rPr lang="en-US" altLang="zh-CN" b="1" i="1"/>
              <a:t>l</a:t>
            </a:r>
            <a:r>
              <a:rPr lang="en-US" altLang="zh-CN" b="1"/>
              <a:t>=4</a:t>
            </a:r>
            <a:r>
              <a:rPr lang="en-US" altLang="zh-CN" b="1" i="1"/>
              <a:t>I </a:t>
            </a:r>
            <a:r>
              <a:rPr lang="en-US" altLang="zh-CN"/>
              <a:t>like the following:</a:t>
            </a:r>
            <a:endParaRPr lang="zh-CN" altLang="zh-CN" b="1" i="1"/>
          </a:p>
        </p:txBody>
      </p:sp>
      <p:sp>
        <p:nvSpPr>
          <p:cNvPr id="76811" name="矩形 19"/>
          <p:cNvSpPr>
            <a:spLocks noChangeArrowheads="1"/>
          </p:cNvSpPr>
          <p:nvPr/>
        </p:nvSpPr>
        <p:spPr bwMode="auto">
          <a:xfrm>
            <a:off x="785813" y="5072063"/>
            <a:ext cx="6643687" cy="523875"/>
          </a:xfrm>
          <a:prstGeom prst="rect">
            <a:avLst/>
          </a:prstGeom>
          <a:noFill/>
          <a:ln w="9525">
            <a:noFill/>
            <a:miter lim="800000"/>
            <a:headEnd/>
            <a:tailEnd/>
          </a:ln>
        </p:spPr>
        <p:txBody>
          <a:bodyPr>
            <a:spAutoFit/>
          </a:bodyPr>
          <a:lstStyle/>
          <a:p>
            <a:r>
              <a:rPr lang="en-US" altLang="zh-CN"/>
              <a:t>The truncation error we calculated is </a:t>
            </a:r>
            <a:endParaRPr lang="zh-CN" altLang="zh-CN"/>
          </a:p>
        </p:txBody>
      </p:sp>
      <p:graphicFrame>
        <p:nvGraphicFramePr>
          <p:cNvPr id="76805" name="Object 5"/>
          <p:cNvGraphicFramePr>
            <a:graphicFrameLocks noChangeAspect="1"/>
          </p:cNvGraphicFramePr>
          <p:nvPr/>
        </p:nvGraphicFramePr>
        <p:xfrm>
          <a:off x="2500313" y="5429250"/>
          <a:ext cx="3929062" cy="928688"/>
        </p:xfrm>
        <a:graphic>
          <a:graphicData uri="http://schemas.openxmlformats.org/presentationml/2006/ole">
            <p:oleObj spid="_x0000_s76805" name="Equation" r:id="rId8" imgW="1892160" imgH="393480" progId="">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2601"/>
                                        </p:tgtEl>
                                        <p:attrNameLst>
                                          <p:attrName>style.visibility</p:attrName>
                                        </p:attrNameLst>
                                      </p:cBhvr>
                                      <p:to>
                                        <p:strVal val="visible"/>
                                      </p:to>
                                    </p:set>
                                    <p:animEffect transition="in" filter="wipe(up)">
                                      <p:cBhvr>
                                        <p:cTn id="7" dur="500"/>
                                        <p:tgtEl>
                                          <p:spTgt spid="622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34" name="组合 3"/>
          <p:cNvGrpSpPr>
            <a:grpSpLocks/>
          </p:cNvGrpSpPr>
          <p:nvPr/>
        </p:nvGrpSpPr>
        <p:grpSpPr bwMode="auto">
          <a:xfrm>
            <a:off x="500063" y="285750"/>
            <a:ext cx="8001000" cy="1428750"/>
            <a:chOff x="571472" y="428604"/>
            <a:chExt cx="8001056" cy="1428760"/>
          </a:xfrm>
        </p:grpSpPr>
        <p:sp>
          <p:nvSpPr>
            <p:cNvPr id="77902" name="矩形 1"/>
            <p:cNvSpPr>
              <a:spLocks noChangeArrowheads="1"/>
            </p:cNvSpPr>
            <p:nvPr/>
          </p:nvSpPr>
          <p:spPr bwMode="auto">
            <a:xfrm>
              <a:off x="571472" y="428604"/>
              <a:ext cx="8001056" cy="1384995"/>
            </a:xfrm>
            <a:prstGeom prst="rect">
              <a:avLst/>
            </a:prstGeom>
            <a:noFill/>
            <a:ln w="9525">
              <a:noFill/>
              <a:miter lim="800000"/>
              <a:headEnd/>
              <a:tailEnd/>
            </a:ln>
          </p:spPr>
          <p:txBody>
            <a:bodyPr>
              <a:spAutoFit/>
            </a:bodyPr>
            <a:lstStyle/>
            <a:p>
              <a:pPr>
                <a:lnSpc>
                  <a:spcPct val="150000"/>
                </a:lnSpc>
              </a:pPr>
              <a:r>
                <a:rPr lang="en-US" altLang="zh-CN"/>
                <a:t>   The following table shows the process of calculating integral                             with </a:t>
              </a:r>
              <a:r>
                <a:rPr lang="en-US" altLang="zh-CN">
                  <a:ea typeface="宋体" charset="-122"/>
                </a:rPr>
                <a:t>Romberg </a:t>
              </a:r>
              <a:r>
                <a:rPr lang="en-US" altLang="zh-CN"/>
                <a:t>method. </a:t>
              </a:r>
              <a:endParaRPr lang="zh-CN" altLang="zh-CN"/>
            </a:p>
          </p:txBody>
        </p:sp>
        <p:graphicFrame>
          <p:nvGraphicFramePr>
            <p:cNvPr id="77826" name="Object 2"/>
            <p:cNvGraphicFramePr>
              <a:graphicFrameLocks noChangeAspect="1"/>
            </p:cNvGraphicFramePr>
            <p:nvPr/>
          </p:nvGraphicFramePr>
          <p:xfrm>
            <a:off x="1785918" y="1000108"/>
            <a:ext cx="2428892" cy="857256"/>
          </p:xfrm>
          <a:graphic>
            <a:graphicData uri="http://schemas.openxmlformats.org/presentationml/2006/ole">
              <p:oleObj spid="_x0000_s77826" name="Equation" r:id="rId3" imgW="1346040" imgH="380880" progId="">
                <p:embed/>
              </p:oleObj>
            </a:graphicData>
          </a:graphic>
        </p:graphicFrame>
      </p:grpSp>
      <p:graphicFrame>
        <p:nvGraphicFramePr>
          <p:cNvPr id="5" name="表格 4"/>
          <p:cNvGraphicFramePr>
            <a:graphicFrameLocks noGrp="1"/>
          </p:cNvGraphicFramePr>
          <p:nvPr/>
        </p:nvGraphicFramePr>
        <p:xfrm>
          <a:off x="428625" y="1643063"/>
          <a:ext cx="8072438" cy="4114800"/>
        </p:xfrm>
        <a:graphic>
          <a:graphicData uri="http://schemas.openxmlformats.org/drawingml/2006/table">
            <a:tbl>
              <a:tblPr firstRow="1" bandRow="1">
                <a:tableStyleId>{5C22544A-7EE6-4342-B048-85BDC9FD1C3A}</a:tableStyleId>
              </a:tblPr>
              <a:tblGrid>
                <a:gridCol w="1153213"/>
                <a:gridCol w="1153213"/>
                <a:gridCol w="1153213"/>
                <a:gridCol w="1153213"/>
                <a:gridCol w="1153213"/>
                <a:gridCol w="1153213"/>
                <a:gridCol w="1153213"/>
              </a:tblGrid>
              <a:tr h="566403">
                <a:tc>
                  <a:txBody>
                    <a:bodyPr/>
                    <a:lstStyle/>
                    <a:p>
                      <a:pPr algn="ctr"/>
                      <a:r>
                        <a:rPr lang="en-US" altLang="zh-CN" sz="3200" dirty="0" smtClean="0"/>
                        <a:t>k</a:t>
                      </a:r>
                      <a:endParaRPr lang="zh-CN" altLang="en-US" sz="3200" dirty="0"/>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r>
              <a:tr h="566403">
                <a:tc>
                  <a:txBody>
                    <a:bodyPr/>
                    <a:lstStyle/>
                    <a:p>
                      <a:pPr algn="ctr"/>
                      <a:r>
                        <a:rPr lang="en-US" altLang="zh-CN" sz="3200" dirty="0" smtClean="0"/>
                        <a:t>0</a:t>
                      </a:r>
                      <a:endParaRPr lang="zh-CN" altLang="en-US" sz="3200" dirty="0"/>
                    </a:p>
                  </a:txBody>
                  <a:tcPr/>
                </a:tc>
                <a:tc>
                  <a:txBody>
                    <a:bodyPr/>
                    <a:lstStyle/>
                    <a:p>
                      <a:pPr algn="ctr"/>
                      <a:r>
                        <a:rPr lang="en-US" altLang="zh-CN" sz="3200" dirty="0" smtClean="0"/>
                        <a:t>1</a:t>
                      </a:r>
                      <a:endParaRPr lang="zh-CN" altLang="en-US" sz="3200" dirty="0"/>
                    </a:p>
                  </a:txBody>
                  <a:tcPr/>
                </a:tc>
                <a:tc>
                  <a:txBody>
                    <a:bodyPr/>
                    <a:lstStyle/>
                    <a:p>
                      <a:pPr algn="ctr"/>
                      <a:r>
                        <a:rPr lang="en-US" altLang="zh-CN" sz="1800" dirty="0" smtClean="0"/>
                        <a:t>2.356194</a:t>
                      </a:r>
                      <a:endParaRPr lang="zh-CN" altLang="en-US" sz="1800" dirty="0"/>
                    </a:p>
                  </a:txBody>
                  <a:tcPr marT="180000"/>
                </a:tc>
                <a:tc>
                  <a:txBody>
                    <a:bodyPr/>
                    <a:lstStyle/>
                    <a:p>
                      <a:endParaRPr lang="zh-CN" altLang="en-US" dirty="0"/>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r>
              <a:tr h="566403">
                <a:tc>
                  <a:txBody>
                    <a:bodyPr/>
                    <a:lstStyle/>
                    <a:p>
                      <a:pPr algn="ctr"/>
                      <a:r>
                        <a:rPr lang="en-US" altLang="zh-CN" sz="3200" dirty="0" smtClean="0"/>
                        <a:t>1</a:t>
                      </a:r>
                      <a:endParaRPr lang="zh-CN" altLang="en-US" sz="3200" dirty="0"/>
                    </a:p>
                  </a:txBody>
                  <a:tcPr/>
                </a:tc>
                <a:tc>
                  <a:txBody>
                    <a:bodyPr/>
                    <a:lstStyle/>
                    <a:p>
                      <a:pPr algn="ctr"/>
                      <a:r>
                        <a:rPr lang="en-US" altLang="zh-CN" sz="3200" dirty="0" smtClean="0"/>
                        <a:t>2</a:t>
                      </a:r>
                      <a:endParaRPr lang="zh-CN" altLang="en-US" sz="3200" dirty="0"/>
                    </a:p>
                  </a:txBody>
                  <a:tcPr/>
                </a:tc>
                <a:tc>
                  <a:txBody>
                    <a:bodyPr/>
                    <a:lstStyle/>
                    <a:p>
                      <a:pPr algn="ctr"/>
                      <a:r>
                        <a:rPr lang="en-US" altLang="zh-CN" sz="1800" dirty="0" smtClean="0"/>
                        <a:t>2.419921</a:t>
                      </a:r>
                      <a:endParaRPr lang="zh-CN" altLang="en-US" sz="1800" dirty="0"/>
                    </a:p>
                  </a:txBody>
                  <a:tcPr marT="180000"/>
                </a:tc>
                <a:tc>
                  <a:txBody>
                    <a:bodyPr/>
                    <a:lstStyle/>
                    <a:p>
                      <a:r>
                        <a:rPr lang="en-US" altLang="zh-CN" dirty="0" smtClean="0"/>
                        <a:t>2.441163</a:t>
                      </a:r>
                      <a:endParaRPr lang="zh-CN" altLang="en-US" dirty="0"/>
                    </a:p>
                  </a:txBody>
                  <a:tcPr marT="180000"/>
                </a:tc>
                <a:tc>
                  <a:txBody>
                    <a:bodyPr/>
                    <a:lstStyle/>
                    <a:p>
                      <a:endParaRPr lang="zh-CN" altLang="en-US"/>
                    </a:p>
                  </a:txBody>
                  <a:tcPr/>
                </a:tc>
                <a:tc>
                  <a:txBody>
                    <a:bodyPr/>
                    <a:lstStyle/>
                    <a:p>
                      <a:endParaRPr lang="zh-CN" altLang="en-US" dirty="0"/>
                    </a:p>
                  </a:txBody>
                  <a:tcPr/>
                </a:tc>
                <a:tc>
                  <a:txBody>
                    <a:bodyPr/>
                    <a:lstStyle/>
                    <a:p>
                      <a:endParaRPr lang="zh-CN" altLang="en-US"/>
                    </a:p>
                  </a:txBody>
                  <a:tcPr/>
                </a:tc>
              </a:tr>
              <a:tr h="566403">
                <a:tc>
                  <a:txBody>
                    <a:bodyPr/>
                    <a:lstStyle/>
                    <a:p>
                      <a:pPr algn="ctr"/>
                      <a:r>
                        <a:rPr lang="en-US" altLang="zh-CN" sz="3200" dirty="0" smtClean="0"/>
                        <a:t>2</a:t>
                      </a:r>
                      <a:endParaRPr lang="zh-CN" altLang="en-US" sz="3200" dirty="0"/>
                    </a:p>
                  </a:txBody>
                  <a:tcPr/>
                </a:tc>
                <a:tc>
                  <a:txBody>
                    <a:bodyPr/>
                    <a:lstStyle/>
                    <a:p>
                      <a:pPr algn="ctr"/>
                      <a:r>
                        <a:rPr lang="en-US" altLang="zh-CN" sz="3200" dirty="0" smtClean="0"/>
                        <a:t>4</a:t>
                      </a:r>
                      <a:endParaRPr lang="zh-CN" altLang="en-US" sz="3200" dirty="0"/>
                    </a:p>
                  </a:txBody>
                  <a:tcPr/>
                </a:tc>
                <a:tc>
                  <a:txBody>
                    <a:bodyPr/>
                    <a:lstStyle/>
                    <a:p>
                      <a:pPr algn="ctr"/>
                      <a:r>
                        <a:rPr lang="en-US" altLang="zh-CN" sz="1800" dirty="0" smtClean="0"/>
                        <a:t>2.422103</a:t>
                      </a:r>
                      <a:endParaRPr lang="zh-CN" altLang="en-US" sz="1800" dirty="0"/>
                    </a:p>
                  </a:txBody>
                  <a:tcPr marT="180000"/>
                </a:tc>
                <a:tc>
                  <a:txBody>
                    <a:bodyPr/>
                    <a:lstStyle/>
                    <a:p>
                      <a:r>
                        <a:rPr lang="en-US" altLang="zh-CN" dirty="0" smtClean="0"/>
                        <a:t>2.422830</a:t>
                      </a:r>
                      <a:endParaRPr lang="zh-CN" altLang="en-US" dirty="0"/>
                    </a:p>
                  </a:txBody>
                  <a:tcPr marT="180000"/>
                </a:tc>
                <a:tc>
                  <a:txBody>
                    <a:bodyPr/>
                    <a:lstStyle/>
                    <a:p>
                      <a:r>
                        <a:rPr lang="en-US" altLang="zh-CN" dirty="0" smtClean="0"/>
                        <a:t>2.421608</a:t>
                      </a:r>
                      <a:endParaRPr lang="zh-CN" altLang="en-US" dirty="0"/>
                    </a:p>
                  </a:txBody>
                  <a:tcPr marT="180000"/>
                </a:tc>
                <a:tc>
                  <a:txBody>
                    <a:bodyPr/>
                    <a:lstStyle/>
                    <a:p>
                      <a:endParaRPr lang="zh-CN" altLang="en-US"/>
                    </a:p>
                  </a:txBody>
                  <a:tcPr/>
                </a:tc>
                <a:tc>
                  <a:txBody>
                    <a:bodyPr/>
                    <a:lstStyle/>
                    <a:p>
                      <a:endParaRPr lang="zh-CN" altLang="en-US" dirty="0"/>
                    </a:p>
                  </a:txBody>
                  <a:tcPr/>
                </a:tc>
              </a:tr>
              <a:tr h="566403">
                <a:tc>
                  <a:txBody>
                    <a:bodyPr/>
                    <a:lstStyle/>
                    <a:p>
                      <a:pPr algn="ctr"/>
                      <a:r>
                        <a:rPr lang="en-US" altLang="zh-CN" sz="3200" dirty="0" smtClean="0"/>
                        <a:t>3</a:t>
                      </a:r>
                      <a:endParaRPr lang="zh-CN" altLang="en-US" sz="3200" dirty="0"/>
                    </a:p>
                  </a:txBody>
                  <a:tcPr/>
                </a:tc>
                <a:tc>
                  <a:txBody>
                    <a:bodyPr/>
                    <a:lstStyle/>
                    <a:p>
                      <a:pPr algn="ctr"/>
                      <a:r>
                        <a:rPr lang="en-US" altLang="zh-CN" sz="3200" dirty="0" smtClean="0"/>
                        <a:t>8</a:t>
                      </a:r>
                      <a:endParaRPr lang="zh-CN" altLang="en-US" sz="3200" dirty="0"/>
                    </a:p>
                  </a:txBody>
                  <a:tcPr/>
                </a:tc>
                <a:tc>
                  <a:txBody>
                    <a:bodyPr/>
                    <a:lstStyle/>
                    <a:p>
                      <a:pPr algn="ctr"/>
                      <a:r>
                        <a:rPr lang="en-US" altLang="zh-CN" sz="1800" dirty="0" smtClean="0"/>
                        <a:t>2.422112</a:t>
                      </a:r>
                      <a:endParaRPr lang="zh-CN" altLang="en-US" sz="1800" dirty="0"/>
                    </a:p>
                  </a:txBody>
                  <a:tcPr marT="180000"/>
                </a:tc>
                <a:tc>
                  <a:txBody>
                    <a:bodyPr/>
                    <a:lstStyle/>
                    <a:p>
                      <a:r>
                        <a:rPr lang="en-US" altLang="zh-CN" dirty="0" smtClean="0"/>
                        <a:t>2.422115</a:t>
                      </a:r>
                      <a:endParaRPr lang="zh-CN" altLang="en-US" dirty="0"/>
                    </a:p>
                  </a:txBody>
                  <a:tcPr marT="180000"/>
                </a:tc>
                <a:tc>
                  <a:txBody>
                    <a:bodyPr/>
                    <a:lstStyle/>
                    <a:p>
                      <a:r>
                        <a:rPr lang="en-US" altLang="zh-CN" dirty="0" smtClean="0"/>
                        <a:t>2.422067</a:t>
                      </a:r>
                      <a:endParaRPr lang="zh-CN" altLang="en-US" dirty="0"/>
                    </a:p>
                  </a:txBody>
                  <a:tcPr marT="180000"/>
                </a:tc>
                <a:tc>
                  <a:txBody>
                    <a:bodyPr/>
                    <a:lstStyle/>
                    <a:p>
                      <a:r>
                        <a:rPr lang="en-US" altLang="zh-CN" dirty="0" smtClean="0"/>
                        <a:t>2.422074</a:t>
                      </a:r>
                      <a:endParaRPr lang="zh-CN" altLang="en-US" dirty="0"/>
                    </a:p>
                  </a:txBody>
                  <a:tcPr marT="180000"/>
                </a:tc>
                <a:tc>
                  <a:txBody>
                    <a:bodyPr/>
                    <a:lstStyle/>
                    <a:p>
                      <a:endParaRPr lang="zh-CN" altLang="en-US" dirty="0"/>
                    </a:p>
                  </a:txBody>
                  <a:tcPr/>
                </a:tc>
              </a:tr>
              <a:tr h="566403">
                <a:tc>
                  <a:txBody>
                    <a:bodyPr/>
                    <a:lstStyle/>
                    <a:p>
                      <a:pPr algn="ctr"/>
                      <a:r>
                        <a:rPr lang="en-US" altLang="zh-CN" sz="3200" dirty="0" smtClean="0"/>
                        <a:t>4</a:t>
                      </a:r>
                      <a:endParaRPr lang="zh-CN" altLang="en-US" sz="3200" dirty="0"/>
                    </a:p>
                  </a:txBody>
                  <a:tcPr/>
                </a:tc>
                <a:tc>
                  <a:txBody>
                    <a:bodyPr/>
                    <a:lstStyle/>
                    <a:p>
                      <a:pPr algn="ctr"/>
                      <a:r>
                        <a:rPr lang="en-US" altLang="zh-CN" sz="3200" dirty="0" smtClean="0"/>
                        <a:t>16</a:t>
                      </a:r>
                      <a:endParaRPr lang="zh-CN" altLang="en-US" sz="3200" dirty="0"/>
                    </a:p>
                  </a:txBody>
                  <a:tcPr/>
                </a:tc>
                <a:tc>
                  <a:txBody>
                    <a:bodyPr/>
                    <a:lstStyle/>
                    <a:p>
                      <a:pPr algn="ctr"/>
                      <a:r>
                        <a:rPr lang="en-US" altLang="zh-CN" sz="1800" dirty="0" smtClean="0"/>
                        <a:t>2.422112</a:t>
                      </a:r>
                      <a:endParaRPr lang="zh-CN" altLang="en-US" sz="1800" dirty="0"/>
                    </a:p>
                  </a:txBody>
                  <a:tcPr marT="180000"/>
                </a:tc>
                <a:tc>
                  <a:txBody>
                    <a:bodyPr/>
                    <a:lstStyle/>
                    <a:p>
                      <a:r>
                        <a:rPr lang="en-US" altLang="zh-CN" dirty="0" smtClean="0"/>
                        <a:t>2.422112</a:t>
                      </a:r>
                      <a:endParaRPr lang="zh-CN" altLang="en-US" dirty="0"/>
                    </a:p>
                  </a:txBody>
                  <a:tcPr marT="180000"/>
                </a:tc>
                <a:tc>
                  <a:txBody>
                    <a:bodyPr/>
                    <a:lstStyle/>
                    <a:p>
                      <a:r>
                        <a:rPr lang="en-US" altLang="zh-CN" dirty="0" smtClean="0"/>
                        <a:t>2.422112</a:t>
                      </a:r>
                      <a:endParaRPr lang="zh-CN" altLang="en-US" dirty="0"/>
                    </a:p>
                  </a:txBody>
                  <a:tcPr marT="180000"/>
                </a:tc>
                <a:tc>
                  <a:txBody>
                    <a:bodyPr/>
                    <a:lstStyle/>
                    <a:p>
                      <a:r>
                        <a:rPr lang="en-US" altLang="zh-CN" dirty="0" smtClean="0"/>
                        <a:t>2.422113</a:t>
                      </a:r>
                      <a:endParaRPr lang="zh-CN" altLang="en-US" dirty="0"/>
                    </a:p>
                  </a:txBody>
                  <a:tcPr marT="180000"/>
                </a:tc>
                <a:tc>
                  <a:txBody>
                    <a:bodyPr/>
                    <a:lstStyle/>
                    <a:p>
                      <a:r>
                        <a:rPr lang="en-US" altLang="zh-CN" dirty="0" smtClean="0"/>
                        <a:t>0.000039</a:t>
                      </a:r>
                      <a:endParaRPr lang="zh-CN" altLang="en-US" dirty="0"/>
                    </a:p>
                  </a:txBody>
                  <a:tcPr marT="180000"/>
                </a:tc>
              </a:tr>
              <a:tr h="602111">
                <a:tc>
                  <a:txBody>
                    <a:bodyPr/>
                    <a:lstStyle/>
                    <a:p>
                      <a:pPr algn="ctr"/>
                      <a:r>
                        <a:rPr lang="en-US" altLang="zh-CN" sz="3200" dirty="0" smtClean="0"/>
                        <a:t>5</a:t>
                      </a:r>
                      <a:endParaRPr lang="zh-CN" altLang="en-US" sz="3200" dirty="0"/>
                    </a:p>
                  </a:txBody>
                  <a:tcPr/>
                </a:tc>
                <a:tc>
                  <a:txBody>
                    <a:bodyPr/>
                    <a:lstStyle/>
                    <a:p>
                      <a:pPr algn="ctr"/>
                      <a:r>
                        <a:rPr lang="en-US" altLang="zh-CN" sz="3200" dirty="0" smtClean="0"/>
                        <a:t>32</a:t>
                      </a:r>
                      <a:endParaRPr lang="zh-CN" altLang="en-US" sz="3200" dirty="0"/>
                    </a:p>
                  </a:txBody>
                  <a:tcPr/>
                </a:tc>
                <a:tc>
                  <a:txBody>
                    <a:bodyPr/>
                    <a:lstStyle/>
                    <a:p>
                      <a:pPr algn="ctr"/>
                      <a:r>
                        <a:rPr lang="en-US" altLang="zh-CN" sz="1800" dirty="0" smtClean="0"/>
                        <a:t>2.422112</a:t>
                      </a:r>
                      <a:endParaRPr lang="zh-CN" altLang="en-US" sz="1800" dirty="0"/>
                    </a:p>
                  </a:txBody>
                  <a:tcPr marT="180000"/>
                </a:tc>
                <a:tc>
                  <a:txBody>
                    <a:bodyPr/>
                    <a:lstStyle/>
                    <a:p>
                      <a:r>
                        <a:rPr lang="en-US" altLang="zh-CN" dirty="0" smtClean="0"/>
                        <a:t>2.422112</a:t>
                      </a:r>
                      <a:endParaRPr lang="zh-CN" altLang="en-US" dirty="0"/>
                    </a:p>
                  </a:txBody>
                  <a:tcPr marT="180000"/>
                </a:tc>
                <a:tc>
                  <a:txBody>
                    <a:bodyPr/>
                    <a:lstStyle/>
                    <a:p>
                      <a:r>
                        <a:rPr lang="en-US" altLang="zh-CN" dirty="0" smtClean="0"/>
                        <a:t>2.422112</a:t>
                      </a:r>
                      <a:endParaRPr lang="zh-CN" altLang="en-US" dirty="0"/>
                    </a:p>
                  </a:txBody>
                  <a:tcPr marT="180000"/>
                </a:tc>
                <a:tc>
                  <a:txBody>
                    <a:bodyPr/>
                    <a:lstStyle/>
                    <a:p>
                      <a:r>
                        <a:rPr lang="en-US" altLang="zh-CN" dirty="0" smtClean="0"/>
                        <a:t>2.422112</a:t>
                      </a:r>
                      <a:endParaRPr lang="zh-CN" altLang="en-US" dirty="0"/>
                    </a:p>
                  </a:txBody>
                  <a:tcPr marT="180000"/>
                </a:tc>
                <a:tc>
                  <a:txBody>
                    <a:bodyPr/>
                    <a:lstStyle/>
                    <a:p>
                      <a:r>
                        <a:rPr lang="en-US" altLang="zh-CN" dirty="0" smtClean="0"/>
                        <a:t>0.000001&lt;</a:t>
                      </a:r>
                      <a:endParaRPr lang="zh-CN" altLang="en-US" dirty="0"/>
                    </a:p>
                  </a:txBody>
                  <a:tcPr/>
                </a:tc>
              </a:tr>
            </a:tbl>
          </a:graphicData>
        </a:graphic>
      </p:graphicFrame>
      <p:graphicFrame>
        <p:nvGraphicFramePr>
          <p:cNvPr id="77827" name="Object 3"/>
          <p:cNvGraphicFramePr>
            <a:graphicFrameLocks noChangeAspect="1"/>
          </p:cNvGraphicFramePr>
          <p:nvPr/>
        </p:nvGraphicFramePr>
        <p:xfrm>
          <a:off x="1857375" y="1643063"/>
          <a:ext cx="581025" cy="500062"/>
        </p:xfrm>
        <a:graphic>
          <a:graphicData uri="http://schemas.openxmlformats.org/presentationml/2006/ole">
            <p:oleObj spid="_x0000_s77827" name="Equation" r:id="rId4" imgW="177480" imgH="190440" progId="">
              <p:embed/>
            </p:oleObj>
          </a:graphicData>
        </a:graphic>
      </p:graphicFrame>
      <p:graphicFrame>
        <p:nvGraphicFramePr>
          <p:cNvPr id="77828" name="Object 4"/>
          <p:cNvGraphicFramePr>
            <a:graphicFrameLocks noChangeAspect="1"/>
          </p:cNvGraphicFramePr>
          <p:nvPr/>
        </p:nvGraphicFramePr>
        <p:xfrm>
          <a:off x="3000375" y="1714500"/>
          <a:ext cx="842963" cy="558800"/>
        </p:xfrm>
        <a:graphic>
          <a:graphicData uri="http://schemas.openxmlformats.org/presentationml/2006/ole">
            <p:oleObj spid="_x0000_s77828" name="Equation" r:id="rId5" imgW="215640" imgH="241200" progId="">
              <p:embed/>
            </p:oleObj>
          </a:graphicData>
        </a:graphic>
      </p:graphicFrame>
      <p:graphicFrame>
        <p:nvGraphicFramePr>
          <p:cNvPr id="77829" name="Object 5"/>
          <p:cNvGraphicFramePr>
            <a:graphicFrameLocks noChangeAspect="1"/>
          </p:cNvGraphicFramePr>
          <p:nvPr/>
        </p:nvGraphicFramePr>
        <p:xfrm>
          <a:off x="4071938" y="1643063"/>
          <a:ext cx="703262" cy="536575"/>
        </p:xfrm>
        <a:graphic>
          <a:graphicData uri="http://schemas.openxmlformats.org/presentationml/2006/ole">
            <p:oleObj spid="_x0000_s77829" name="Equation" r:id="rId6" imgW="291960" imgH="241200" progId="">
              <p:embed/>
            </p:oleObj>
          </a:graphicData>
        </a:graphic>
      </p:graphicFrame>
      <p:graphicFrame>
        <p:nvGraphicFramePr>
          <p:cNvPr id="77830" name="Object 6"/>
          <p:cNvGraphicFramePr>
            <a:graphicFrameLocks noChangeAspect="1"/>
          </p:cNvGraphicFramePr>
          <p:nvPr/>
        </p:nvGraphicFramePr>
        <p:xfrm>
          <a:off x="5286375" y="1714500"/>
          <a:ext cx="692150" cy="460375"/>
        </p:xfrm>
        <a:graphic>
          <a:graphicData uri="http://schemas.openxmlformats.org/presentationml/2006/ole">
            <p:oleObj spid="_x0000_s77830" name="Equation" r:id="rId7" imgW="317160" imgH="241200" progId="">
              <p:embed/>
            </p:oleObj>
          </a:graphicData>
        </a:graphic>
      </p:graphicFrame>
      <p:graphicFrame>
        <p:nvGraphicFramePr>
          <p:cNvPr id="77831" name="Object 7"/>
          <p:cNvGraphicFramePr>
            <a:graphicFrameLocks noChangeAspect="1"/>
          </p:cNvGraphicFramePr>
          <p:nvPr/>
        </p:nvGraphicFramePr>
        <p:xfrm>
          <a:off x="6357938" y="1714500"/>
          <a:ext cx="769937" cy="525463"/>
        </p:xfrm>
        <a:graphic>
          <a:graphicData uri="http://schemas.openxmlformats.org/presentationml/2006/ole">
            <p:oleObj spid="_x0000_s77831" name="Equation" r:id="rId8" imgW="304560" imgH="241200" progId="">
              <p:embed/>
            </p:oleObj>
          </a:graphicData>
        </a:graphic>
      </p:graphicFrame>
      <p:graphicFrame>
        <p:nvGraphicFramePr>
          <p:cNvPr id="77832" name="Object 8"/>
          <p:cNvGraphicFramePr>
            <a:graphicFrameLocks noChangeAspect="1"/>
          </p:cNvGraphicFramePr>
          <p:nvPr/>
        </p:nvGraphicFramePr>
        <p:xfrm>
          <a:off x="7358063" y="1714500"/>
          <a:ext cx="1135062" cy="477838"/>
        </p:xfrm>
        <a:graphic>
          <a:graphicData uri="http://schemas.openxmlformats.org/presentationml/2006/ole">
            <p:oleObj spid="_x0000_s77832" name="Equation" r:id="rId9" imgW="825480" imgH="241200" progId="">
              <p:embed/>
            </p:oleObj>
          </a:graphicData>
        </a:graphic>
      </p:graphicFrame>
      <p:graphicFrame>
        <p:nvGraphicFramePr>
          <p:cNvPr id="77833" name="Object 9"/>
          <p:cNvGraphicFramePr>
            <a:graphicFrameLocks noChangeAspect="1"/>
          </p:cNvGraphicFramePr>
          <p:nvPr/>
        </p:nvGraphicFramePr>
        <p:xfrm>
          <a:off x="7572375" y="5429250"/>
          <a:ext cx="1036638" cy="285750"/>
        </p:xfrm>
        <a:graphic>
          <a:graphicData uri="http://schemas.openxmlformats.org/presentationml/2006/ole">
            <p:oleObj spid="_x0000_s77833" name="Equation" r:id="rId10" imgW="736560" imgH="203040" progId="">
              <p:embed/>
            </p:oleObj>
          </a:graphicData>
        </a:graphic>
      </p:graphicFrame>
      <p:sp>
        <p:nvSpPr>
          <p:cNvPr id="77901" name="矩形 13"/>
          <p:cNvSpPr>
            <a:spLocks noChangeArrowheads="1"/>
          </p:cNvSpPr>
          <p:nvPr/>
        </p:nvSpPr>
        <p:spPr bwMode="auto">
          <a:xfrm>
            <a:off x="714375" y="5715000"/>
            <a:ext cx="7643813" cy="830263"/>
          </a:xfrm>
          <a:prstGeom prst="rect">
            <a:avLst/>
          </a:prstGeom>
          <a:noFill/>
          <a:ln w="9525">
            <a:noFill/>
            <a:miter lim="800000"/>
            <a:headEnd/>
            <a:tailEnd/>
          </a:ln>
        </p:spPr>
        <p:txBody>
          <a:bodyPr>
            <a:spAutoFit/>
          </a:bodyPr>
          <a:lstStyle/>
          <a:p>
            <a:r>
              <a:rPr lang="en-US" altLang="zh-CN" sz="2400"/>
              <a:t>So </a:t>
            </a:r>
            <a:r>
              <a:rPr lang="en-US" altLang="zh-CN" sz="2400" b="1" i="1"/>
              <a:t>I</a:t>
            </a:r>
            <a:r>
              <a:rPr lang="en-US" altLang="zh-CN" sz="2400"/>
              <a:t> </a:t>
            </a:r>
            <a:r>
              <a:rPr lang="zh-CN" altLang="en-US" sz="2400"/>
              <a:t>≈</a:t>
            </a:r>
            <a:r>
              <a:rPr lang="en-US" altLang="zh-CN" sz="2400"/>
              <a:t>2.422112, the perimeter of the ellipse approximates </a:t>
            </a:r>
            <a:r>
              <a:rPr lang="en-US" altLang="zh-CN" sz="2400" b="1" i="1"/>
              <a:t>l</a:t>
            </a:r>
            <a:r>
              <a:rPr lang="en-US" altLang="zh-CN" sz="2400"/>
              <a:t>=4</a:t>
            </a:r>
            <a:r>
              <a:rPr lang="en-US" altLang="zh-CN" sz="2400" b="1" i="1"/>
              <a:t>I</a:t>
            </a:r>
            <a:r>
              <a:rPr lang="zh-CN" altLang="en-US" sz="2400"/>
              <a:t>≈</a:t>
            </a:r>
            <a:r>
              <a:rPr lang="en-US" altLang="zh-CN" sz="2400"/>
              <a:t>9.6884.</a:t>
            </a:r>
            <a:endParaRPr lang="zh-CN" altLang="zh-CN" sz="2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ChangeArrowheads="1"/>
          </p:cNvSpPr>
          <p:nvPr/>
        </p:nvSpPr>
        <p:spPr bwMode="auto">
          <a:xfrm>
            <a:off x="138113" y="285750"/>
            <a:ext cx="8362950" cy="447675"/>
          </a:xfrm>
          <a:prstGeom prst="rect">
            <a:avLst/>
          </a:prstGeom>
          <a:noFill/>
          <a:ln w="9525">
            <a:noFill/>
            <a:miter lim="800000"/>
            <a:headEnd/>
            <a:tailEnd/>
          </a:ln>
        </p:spPr>
        <p:txBody>
          <a:bodyPr lIns="92073" tIns="46036" rIns="92073" bIns="46036"/>
          <a:lstStyle/>
          <a:p>
            <a:pPr defTabSz="915988" eaLnBrk="0" hangingPunct="0"/>
            <a:r>
              <a:rPr lang="zh-CN" altLang="en-US" sz="2400" b="1">
                <a:solidFill>
                  <a:srgbClr val="FF3300"/>
                </a:solidFill>
                <a:ea typeface="宋体" charset="-122"/>
              </a:rPr>
              <a:t>三、</a:t>
            </a:r>
            <a:r>
              <a:rPr lang="en-US" altLang="zh-CN" sz="2400" b="1">
                <a:solidFill>
                  <a:srgbClr val="FF3300"/>
                </a:solidFill>
                <a:ea typeface="宋体" charset="-122"/>
              </a:rPr>
              <a:t>Richardson extrapolation accelerated methods</a:t>
            </a:r>
            <a:endParaRPr lang="zh-CN" altLang="en-US" sz="2400" b="1">
              <a:solidFill>
                <a:srgbClr val="FF3300"/>
              </a:solidFill>
              <a:ea typeface="宋体" charset="-122"/>
            </a:endParaRPr>
          </a:p>
        </p:txBody>
      </p:sp>
      <p:sp>
        <p:nvSpPr>
          <p:cNvPr id="626691" name="Text Box 3"/>
          <p:cNvSpPr txBox="1">
            <a:spLocks noChangeArrowheads="1"/>
          </p:cNvSpPr>
          <p:nvPr/>
        </p:nvSpPr>
        <p:spPr bwMode="auto">
          <a:xfrm>
            <a:off x="428625" y="928688"/>
            <a:ext cx="8348663" cy="1938337"/>
          </a:xfrm>
          <a:prstGeom prst="rect">
            <a:avLst/>
          </a:prstGeom>
          <a:noFill/>
          <a:ln w="12700">
            <a:noFill/>
            <a:miter lim="800000"/>
            <a:headEnd/>
            <a:tailEnd/>
          </a:ln>
        </p:spPr>
        <p:txBody>
          <a:bodyPr>
            <a:spAutoFit/>
          </a:bodyPr>
          <a:lstStyle/>
          <a:p>
            <a:pPr algn="just">
              <a:spcBef>
                <a:spcPct val="30000"/>
              </a:spcBef>
            </a:pPr>
            <a:r>
              <a:rPr lang="en-US" altLang="zh-CN" sz="2400"/>
              <a:t>     The discussion above is based on the trapezoidal formula, through bisecting the interval [a,b], it can improve the accuracy of quadrature formula. Still the above-mentioned acceleration process can continue, its theorem is on the basis of trapezoid formula’s remainder term, i.e.</a:t>
            </a:r>
          </a:p>
        </p:txBody>
      </p:sp>
      <p:graphicFrame>
        <p:nvGraphicFramePr>
          <p:cNvPr id="677888" name="Object 0"/>
          <p:cNvGraphicFramePr>
            <a:graphicFrameLocks noChangeAspect="1"/>
          </p:cNvGraphicFramePr>
          <p:nvPr/>
        </p:nvGraphicFramePr>
        <p:xfrm>
          <a:off x="1071563" y="4857750"/>
          <a:ext cx="6643687" cy="1643063"/>
        </p:xfrm>
        <a:graphic>
          <a:graphicData uri="http://schemas.openxmlformats.org/presentationml/2006/ole">
            <p:oleObj spid="_x0000_s78850" name="公式" r:id="rId4" imgW="2908080" imgH="799920" progId="Equation.3">
              <p:embed/>
            </p:oleObj>
          </a:graphicData>
        </a:graphic>
      </p:graphicFrame>
      <p:graphicFrame>
        <p:nvGraphicFramePr>
          <p:cNvPr id="677889" name="Object 1"/>
          <p:cNvGraphicFramePr>
            <a:graphicFrameLocks noChangeAspect="1"/>
          </p:cNvGraphicFramePr>
          <p:nvPr/>
        </p:nvGraphicFramePr>
        <p:xfrm>
          <a:off x="1000125" y="2857500"/>
          <a:ext cx="7272338" cy="714375"/>
        </p:xfrm>
        <a:graphic>
          <a:graphicData uri="http://schemas.openxmlformats.org/presentationml/2006/ole">
            <p:oleObj spid="_x0000_s78851" name="公式" r:id="rId5" imgW="3263760" imgH="406080" progId="Equation.3">
              <p:embed/>
            </p:oleObj>
          </a:graphicData>
        </a:graphic>
      </p:graphicFrame>
      <p:grpSp>
        <p:nvGrpSpPr>
          <p:cNvPr id="78855" name="组合 13"/>
          <p:cNvGrpSpPr>
            <a:grpSpLocks/>
          </p:cNvGrpSpPr>
          <p:nvPr/>
        </p:nvGrpSpPr>
        <p:grpSpPr bwMode="auto">
          <a:xfrm>
            <a:off x="642938" y="3500438"/>
            <a:ext cx="7929562" cy="1357312"/>
            <a:chOff x="642910" y="2928934"/>
            <a:chExt cx="7929618" cy="1357322"/>
          </a:xfrm>
        </p:grpSpPr>
        <p:graphicFrame>
          <p:nvGraphicFramePr>
            <p:cNvPr id="78852" name="Object 3"/>
            <p:cNvGraphicFramePr>
              <a:graphicFrameLocks noChangeAspect="1"/>
            </p:cNvGraphicFramePr>
            <p:nvPr/>
          </p:nvGraphicFramePr>
          <p:xfrm>
            <a:off x="2357422" y="3643314"/>
            <a:ext cx="1714512" cy="642942"/>
          </p:xfrm>
          <a:graphic>
            <a:graphicData uri="http://schemas.openxmlformats.org/presentationml/2006/ole">
              <p:oleObj spid="_x0000_s78852" name="Microsoft Equation 3.0" r:id="rId6" imgW="774360" imgH="444240" progId="Equation.3">
                <p:embed/>
              </p:oleObj>
            </a:graphicData>
          </a:graphic>
        </p:graphicFrame>
        <p:sp>
          <p:nvSpPr>
            <p:cNvPr id="78856" name="矩形 12"/>
            <p:cNvSpPr>
              <a:spLocks noChangeArrowheads="1"/>
            </p:cNvSpPr>
            <p:nvPr/>
          </p:nvSpPr>
          <p:spPr bwMode="auto">
            <a:xfrm>
              <a:off x="642910" y="2928934"/>
              <a:ext cx="7929618" cy="1307537"/>
            </a:xfrm>
            <a:prstGeom prst="rect">
              <a:avLst/>
            </a:prstGeom>
            <a:noFill/>
            <a:ln w="9525">
              <a:noFill/>
              <a:miter lim="800000"/>
              <a:headEnd/>
              <a:tailEnd/>
            </a:ln>
          </p:spPr>
          <p:txBody>
            <a:bodyPr>
              <a:spAutoFit/>
            </a:bodyPr>
            <a:lstStyle/>
            <a:p>
              <a:pPr>
                <a:lnSpc>
                  <a:spcPct val="150000"/>
                </a:lnSpc>
              </a:pPr>
              <a:r>
                <a:rPr lang="en-US" altLang="zh-CN"/>
                <a:t>If </a:t>
              </a:r>
              <a:r>
                <a:rPr lang="en-US" altLang="zh-CN" b="1" i="1">
                  <a:ea typeface="宋体" charset="-122"/>
                </a:rPr>
                <a:t>T</a:t>
              </a:r>
              <a:r>
                <a:rPr lang="en-US" altLang="zh-CN" b="1" i="1" baseline="-25000">
                  <a:ea typeface="宋体" charset="-122"/>
                </a:rPr>
                <a:t>n</a:t>
              </a:r>
              <a:r>
                <a:rPr lang="en-US" altLang="zh-CN" b="1" i="1">
                  <a:ea typeface="宋体" charset="-122"/>
                </a:rPr>
                <a:t> = T</a:t>
              </a:r>
              <a:r>
                <a:rPr lang="en-US" altLang="zh-CN" b="1">
                  <a:ea typeface="宋体" charset="-122"/>
                </a:rPr>
                <a:t>(</a:t>
              </a:r>
              <a:r>
                <a:rPr lang="en-US" altLang="zh-CN" b="1" i="1">
                  <a:ea typeface="宋体" charset="-122"/>
                </a:rPr>
                <a:t>h</a:t>
              </a:r>
              <a:r>
                <a:rPr lang="en-US" altLang="zh-CN" b="1">
                  <a:ea typeface="宋体" charset="-122"/>
                </a:rPr>
                <a:t>)</a:t>
              </a:r>
              <a:r>
                <a:rPr lang="en-US" altLang="zh-CN"/>
                <a:t>, when dividing the interval [a,b] into </a:t>
              </a:r>
              <a:r>
                <a:rPr lang="en-US" altLang="zh-CN" b="1">
                  <a:ea typeface="宋体" charset="-122"/>
                </a:rPr>
                <a:t>2</a:t>
              </a:r>
              <a:r>
                <a:rPr lang="en-US" altLang="zh-CN" b="1" i="1">
                  <a:ea typeface="宋体" charset="-122"/>
                </a:rPr>
                <a:t>n </a:t>
              </a:r>
              <a:r>
                <a:rPr lang="en-US" altLang="zh-CN"/>
                <a:t>equal parts                       , and </a:t>
              </a:r>
              <a:endParaRPr lang="zh-CN" altLang="zh-CN"/>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6690"/>
                                        </p:tgtEl>
                                        <p:attrNameLst>
                                          <p:attrName>style.visibility</p:attrName>
                                        </p:attrNameLst>
                                      </p:cBhvr>
                                      <p:to>
                                        <p:strVal val="visible"/>
                                      </p:to>
                                    </p:set>
                                    <p:animEffect transition="in" filter="wipe(left)">
                                      <p:cBhvr>
                                        <p:cTn id="7" dur="500"/>
                                        <p:tgtEl>
                                          <p:spTgt spid="6266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26691"/>
                                        </p:tgtEl>
                                        <p:attrNameLst>
                                          <p:attrName>style.visibility</p:attrName>
                                        </p:attrNameLst>
                                      </p:cBhvr>
                                      <p:to>
                                        <p:strVal val="visible"/>
                                      </p:to>
                                    </p:set>
                                    <p:animEffect transition="in" filter="wipe(up)">
                                      <p:cBhvr>
                                        <p:cTn id="12" dur="500"/>
                                        <p:tgtEl>
                                          <p:spTgt spid="6266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77889"/>
                                        </p:tgtEl>
                                        <p:attrNameLst>
                                          <p:attrName>style.visibility</p:attrName>
                                        </p:attrNameLst>
                                      </p:cBhvr>
                                      <p:to>
                                        <p:strVal val="visible"/>
                                      </p:to>
                                    </p:set>
                                    <p:animEffect transition="in" filter="wipe(up)">
                                      <p:cBhvr>
                                        <p:cTn id="17" dur="500"/>
                                        <p:tgtEl>
                                          <p:spTgt spid="6778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77888"/>
                                        </p:tgtEl>
                                        <p:attrNameLst>
                                          <p:attrName>style.visibility</p:attrName>
                                        </p:attrNameLst>
                                      </p:cBhvr>
                                      <p:to>
                                        <p:strVal val="visible"/>
                                      </p:to>
                                    </p:set>
                                    <p:animEffect transition="in" filter="wipe(up)">
                                      <p:cBhvr>
                                        <p:cTn id="22" dur="500"/>
                                        <p:tgtEl>
                                          <p:spTgt spid="677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0" grpId="0"/>
      <p:bldP spid="626691"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7" name="组合 3"/>
          <p:cNvGrpSpPr>
            <a:grpSpLocks/>
          </p:cNvGrpSpPr>
          <p:nvPr/>
        </p:nvGrpSpPr>
        <p:grpSpPr bwMode="auto">
          <a:xfrm>
            <a:off x="642938" y="357188"/>
            <a:ext cx="7786687" cy="1357312"/>
            <a:chOff x="642910" y="357166"/>
            <a:chExt cx="7786742" cy="1357322"/>
          </a:xfrm>
        </p:grpSpPr>
        <p:sp>
          <p:nvSpPr>
            <p:cNvPr id="79880" name="矩形 1"/>
            <p:cNvSpPr>
              <a:spLocks noChangeArrowheads="1"/>
            </p:cNvSpPr>
            <p:nvPr/>
          </p:nvSpPr>
          <p:spPr bwMode="auto">
            <a:xfrm>
              <a:off x="642910" y="357166"/>
              <a:ext cx="7786742" cy="1307537"/>
            </a:xfrm>
            <a:prstGeom prst="rect">
              <a:avLst/>
            </a:prstGeom>
            <a:noFill/>
            <a:ln w="9525">
              <a:noFill/>
              <a:miter lim="800000"/>
              <a:headEnd/>
              <a:tailEnd/>
            </a:ln>
          </p:spPr>
          <p:txBody>
            <a:bodyPr>
              <a:spAutoFit/>
            </a:bodyPr>
            <a:lstStyle/>
            <a:p>
              <a:pPr>
                <a:lnSpc>
                  <a:spcPct val="150000"/>
                </a:lnSpc>
              </a:pPr>
              <a:r>
                <a:rPr lang="en-US" altLang="zh-CN"/>
                <a:t>Obviously, the error of </a:t>
              </a:r>
              <a:r>
                <a:rPr lang="en-US" altLang="zh-CN" b="1" i="1">
                  <a:ea typeface="宋体" charset="-122"/>
                </a:rPr>
                <a:t>I = T</a:t>
              </a:r>
              <a:r>
                <a:rPr lang="en-US" altLang="zh-CN" b="1">
                  <a:ea typeface="宋体" charset="-122"/>
                </a:rPr>
                <a:t>(</a:t>
              </a:r>
              <a:r>
                <a:rPr lang="en-US" altLang="zh-CN" b="1" i="1">
                  <a:ea typeface="宋体" charset="-122"/>
                </a:rPr>
                <a:t>h</a:t>
              </a:r>
              <a:r>
                <a:rPr lang="en-US" altLang="zh-CN" b="1">
                  <a:ea typeface="宋体" charset="-122"/>
                </a:rPr>
                <a:t>) </a:t>
              </a:r>
              <a:r>
                <a:rPr lang="en-US" altLang="zh-CN">
                  <a:ea typeface="宋体" charset="-122"/>
                </a:rPr>
                <a:t>is of order </a:t>
              </a:r>
              <a:r>
                <a:rPr lang="en-US" altLang="zh-CN" i="1">
                  <a:ea typeface="宋体" charset="-122"/>
                </a:rPr>
                <a:t>O</a:t>
              </a:r>
              <a:r>
                <a:rPr lang="en-US" altLang="zh-CN">
                  <a:ea typeface="宋体" charset="-122"/>
                </a:rPr>
                <a:t>(</a:t>
              </a:r>
              <a:r>
                <a:rPr lang="en-US" altLang="zh-CN" i="1">
                  <a:ea typeface="宋体" charset="-122"/>
                </a:rPr>
                <a:t>h</a:t>
              </a:r>
              <a:r>
                <a:rPr lang="en-US" altLang="zh-CN" baseline="30000">
                  <a:ea typeface="宋体" charset="-122"/>
                </a:rPr>
                <a:t>2</a:t>
              </a:r>
              <a:r>
                <a:rPr lang="en-US" altLang="zh-CN">
                  <a:ea typeface="宋体" charset="-122"/>
                </a:rPr>
                <a:t>). Taking </a:t>
              </a:r>
              <a:endParaRPr lang="zh-CN" altLang="zh-CN"/>
            </a:p>
          </p:txBody>
        </p:sp>
        <p:graphicFrame>
          <p:nvGraphicFramePr>
            <p:cNvPr id="79874" name="Object 2"/>
            <p:cNvGraphicFramePr>
              <a:graphicFrameLocks noChangeAspect="1"/>
            </p:cNvGraphicFramePr>
            <p:nvPr/>
          </p:nvGraphicFramePr>
          <p:xfrm>
            <a:off x="2071670" y="857232"/>
            <a:ext cx="2447925" cy="857256"/>
          </p:xfrm>
          <a:graphic>
            <a:graphicData uri="http://schemas.openxmlformats.org/presentationml/2006/ole">
              <p:oleObj spid="_x0000_s79874" name="Microsoft Equation 3.0" r:id="rId4" imgW="1422360" imgH="622080" progId="Equation.3">
                <p:embed/>
              </p:oleObj>
            </a:graphicData>
          </a:graphic>
        </p:graphicFrame>
      </p:grpSp>
      <p:graphicFrame>
        <p:nvGraphicFramePr>
          <p:cNvPr id="628738" name="Object 3"/>
          <p:cNvGraphicFramePr>
            <a:graphicFrameLocks noChangeAspect="1"/>
          </p:cNvGraphicFramePr>
          <p:nvPr/>
        </p:nvGraphicFramePr>
        <p:xfrm>
          <a:off x="2000250" y="1785938"/>
          <a:ext cx="3730625" cy="1500187"/>
        </p:xfrm>
        <a:graphic>
          <a:graphicData uri="http://schemas.openxmlformats.org/presentationml/2006/ole">
            <p:oleObj spid="_x0000_s79875" name="Microsoft Equation 3.0" r:id="rId5" imgW="1955520" imgH="787320" progId="Equation.3">
              <p:embed/>
            </p:oleObj>
          </a:graphicData>
        </a:graphic>
      </p:graphicFrame>
      <p:sp>
        <p:nvSpPr>
          <p:cNvPr id="79878" name="矩形 5"/>
          <p:cNvSpPr>
            <a:spLocks noChangeArrowheads="1"/>
          </p:cNvSpPr>
          <p:nvPr/>
        </p:nvSpPr>
        <p:spPr bwMode="auto">
          <a:xfrm>
            <a:off x="357188" y="3286125"/>
            <a:ext cx="8143875" cy="1308100"/>
          </a:xfrm>
          <a:prstGeom prst="rect">
            <a:avLst/>
          </a:prstGeom>
          <a:noFill/>
          <a:ln w="9525">
            <a:noFill/>
            <a:miter lim="800000"/>
            <a:headEnd/>
            <a:tailEnd/>
          </a:ln>
        </p:spPr>
        <p:txBody>
          <a:bodyPr>
            <a:spAutoFit/>
          </a:bodyPr>
          <a:lstStyle/>
          <a:p>
            <a:pPr>
              <a:lnSpc>
                <a:spcPct val="150000"/>
              </a:lnSpc>
              <a:spcBef>
                <a:spcPct val="30000"/>
              </a:spcBef>
            </a:pPr>
            <a:r>
              <a:rPr lang="en-US" altLang="zh-CN"/>
              <a:t>Apparently, </a:t>
            </a:r>
            <a:r>
              <a:rPr lang="en-US" altLang="zh-CN" b="1" i="1">
                <a:ea typeface="宋体" charset="-122"/>
              </a:rPr>
              <a:t>T</a:t>
            </a:r>
            <a:r>
              <a:rPr lang="en-US" altLang="zh-CN" b="1" baseline="-25000">
                <a:ea typeface="宋体" charset="-122"/>
              </a:rPr>
              <a:t>1</a:t>
            </a:r>
            <a:r>
              <a:rPr lang="en-US" altLang="zh-CN" b="1">
                <a:ea typeface="宋体" charset="-122"/>
              </a:rPr>
              <a:t>(</a:t>
            </a:r>
            <a:r>
              <a:rPr lang="en-US" altLang="zh-CN" b="1" i="1">
                <a:ea typeface="宋体" charset="-122"/>
              </a:rPr>
              <a:t>h</a:t>
            </a:r>
            <a:r>
              <a:rPr lang="en-US" altLang="zh-CN" b="1">
                <a:ea typeface="宋体" charset="-122"/>
              </a:rPr>
              <a:t>) </a:t>
            </a:r>
            <a:r>
              <a:rPr lang="en-US" altLang="zh-CN"/>
              <a:t>and the integral value </a:t>
            </a:r>
            <a:r>
              <a:rPr lang="en-US" altLang="zh-CN" b="1" i="1">
                <a:ea typeface="宋体" charset="-122"/>
              </a:rPr>
              <a:t>I </a:t>
            </a:r>
            <a:r>
              <a:rPr lang="en-US" altLang="zh-CN"/>
              <a:t>approximated order of O (h4). Such a structure</a:t>
            </a:r>
          </a:p>
        </p:txBody>
      </p:sp>
      <p:graphicFrame>
        <p:nvGraphicFramePr>
          <p:cNvPr id="79876" name="Object 5"/>
          <p:cNvGraphicFramePr>
            <a:graphicFrameLocks noChangeAspect="1"/>
          </p:cNvGraphicFramePr>
          <p:nvPr/>
        </p:nvGraphicFramePr>
        <p:xfrm>
          <a:off x="5286375" y="4000500"/>
          <a:ext cx="1979613" cy="714375"/>
        </p:xfrm>
        <a:graphic>
          <a:graphicData uri="http://schemas.openxmlformats.org/presentationml/2006/ole">
            <p:oleObj spid="_x0000_s79876" name="Microsoft Equation 3.0" r:id="rId6" imgW="1155600" imgH="444240" progId="Equation.3">
              <p:embed/>
            </p:oleObj>
          </a:graphicData>
        </a:graphic>
      </p:graphicFrame>
      <p:sp>
        <p:nvSpPr>
          <p:cNvPr id="79879" name="矩形 11"/>
          <p:cNvSpPr>
            <a:spLocks noChangeArrowheads="1"/>
          </p:cNvSpPr>
          <p:nvPr/>
        </p:nvSpPr>
        <p:spPr bwMode="auto">
          <a:xfrm>
            <a:off x="1214438" y="4857750"/>
            <a:ext cx="6715125" cy="523875"/>
          </a:xfrm>
          <a:prstGeom prst="rect">
            <a:avLst/>
          </a:prstGeom>
          <a:noFill/>
          <a:ln w="9525">
            <a:noFill/>
            <a:miter lim="800000"/>
            <a:headEnd/>
            <a:tailEnd/>
          </a:ln>
        </p:spPr>
        <p:txBody>
          <a:bodyPr>
            <a:spAutoFit/>
          </a:bodyPr>
          <a:lstStyle/>
          <a:p>
            <a:pPr eaLnBrk="0" hangingPunct="0">
              <a:spcBef>
                <a:spcPct val="30000"/>
              </a:spcBef>
            </a:pPr>
            <a:r>
              <a:rPr lang="en-US" altLang="zh-CN"/>
              <a:t>is Simpson formula sequence </a:t>
            </a:r>
            <a:r>
              <a:rPr lang="en-US" altLang="zh-CN" b="1" i="1">
                <a:ea typeface="宋体" charset="-122"/>
              </a:rPr>
              <a:t>S</a:t>
            </a:r>
            <a:r>
              <a:rPr lang="en-US" altLang="zh-CN" b="1" i="1" baseline="-25000">
                <a:ea typeface="宋体" charset="-122"/>
              </a:rPr>
              <a:t>n</a:t>
            </a:r>
            <a:r>
              <a:rPr lang="zh-CN" altLang="en-US" b="1">
                <a:ea typeface="宋体" charset="-122"/>
              </a:rPr>
              <a:t>，</a:t>
            </a:r>
            <a:r>
              <a:rPr lang="en-US" altLang="zh-CN" b="1" i="1">
                <a:ea typeface="宋体" charset="-122"/>
              </a:rPr>
              <a:t>S</a:t>
            </a:r>
            <a:r>
              <a:rPr lang="en-US" altLang="zh-CN" b="1" baseline="-25000">
                <a:ea typeface="宋体" charset="-122"/>
              </a:rPr>
              <a:t>2</a:t>
            </a:r>
            <a:r>
              <a:rPr lang="en-US" altLang="zh-CN" b="1" i="1" baseline="-25000">
                <a:ea typeface="宋体" charset="-122"/>
              </a:rPr>
              <a:t>n</a:t>
            </a:r>
            <a:r>
              <a:rPr lang="zh-CN" altLang="en-US" b="1">
                <a:ea typeface="宋体" charset="-122"/>
              </a:rPr>
              <a:t>，</a:t>
            </a:r>
            <a:r>
              <a:rPr lang="en-US" altLang="zh-CN" b="1">
                <a:latin typeface="宋体" charset="-122"/>
                <a:ea typeface="宋体" charset="-122"/>
              </a:rPr>
              <a:t>…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28738"/>
                                        </p:tgtEl>
                                        <p:attrNameLst>
                                          <p:attrName>style.visibility</p:attrName>
                                        </p:attrNameLst>
                                      </p:cBhvr>
                                      <p:to>
                                        <p:strVal val="visible"/>
                                      </p:to>
                                    </p:set>
                                    <p:animEffect transition="in" filter="wipe(up)">
                                      <p:cBhvr>
                                        <p:cTn id="7" dur="500"/>
                                        <p:tgtEl>
                                          <p:spTgt spid="628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8746" name="Object 10"/>
          <p:cNvGraphicFramePr>
            <a:graphicFrameLocks noChangeAspect="1"/>
          </p:cNvGraphicFramePr>
          <p:nvPr/>
        </p:nvGraphicFramePr>
        <p:xfrm>
          <a:off x="1714500" y="4857750"/>
          <a:ext cx="5256213" cy="928688"/>
        </p:xfrm>
        <a:graphic>
          <a:graphicData uri="http://schemas.openxmlformats.org/presentationml/2006/ole">
            <p:oleObj spid="_x0000_s80898" name="公式" r:id="rId4" imgW="2514600" imgH="444240" progId="Equation.3">
              <p:embed/>
            </p:oleObj>
          </a:graphicData>
        </a:graphic>
      </p:graphicFrame>
      <p:grpSp>
        <p:nvGrpSpPr>
          <p:cNvPr id="80901" name="组合 12"/>
          <p:cNvGrpSpPr>
            <a:grpSpLocks/>
          </p:cNvGrpSpPr>
          <p:nvPr/>
        </p:nvGrpSpPr>
        <p:grpSpPr bwMode="auto">
          <a:xfrm>
            <a:off x="1214438" y="714375"/>
            <a:ext cx="4667250" cy="774700"/>
            <a:chOff x="642910" y="357166"/>
            <a:chExt cx="4667261" cy="774700"/>
          </a:xfrm>
        </p:grpSpPr>
        <p:sp>
          <p:nvSpPr>
            <p:cNvPr id="80904" name="矩形 10"/>
            <p:cNvSpPr>
              <a:spLocks noChangeArrowheads="1"/>
            </p:cNvSpPr>
            <p:nvPr/>
          </p:nvSpPr>
          <p:spPr bwMode="auto">
            <a:xfrm>
              <a:off x="642910" y="428604"/>
              <a:ext cx="1410964" cy="523220"/>
            </a:xfrm>
            <a:prstGeom prst="rect">
              <a:avLst/>
            </a:prstGeom>
            <a:noFill/>
            <a:ln w="9525">
              <a:noFill/>
              <a:miter lim="800000"/>
              <a:headEnd/>
              <a:tailEnd/>
            </a:ln>
          </p:spPr>
          <p:txBody>
            <a:bodyPr wrap="none">
              <a:spAutoFit/>
            </a:bodyPr>
            <a:lstStyle/>
            <a:p>
              <a:r>
                <a:rPr lang="en-US" altLang="zh-CN"/>
                <a:t>If taking</a:t>
              </a:r>
              <a:endParaRPr lang="zh-CN" altLang="zh-CN"/>
            </a:p>
          </p:txBody>
        </p:sp>
        <p:graphicFrame>
          <p:nvGraphicFramePr>
            <p:cNvPr id="80899" name="Object 7"/>
            <p:cNvGraphicFramePr>
              <a:graphicFrameLocks noChangeAspect="1"/>
            </p:cNvGraphicFramePr>
            <p:nvPr/>
          </p:nvGraphicFramePr>
          <p:xfrm>
            <a:off x="2214546" y="357166"/>
            <a:ext cx="3095625" cy="774700"/>
          </p:xfrm>
          <a:graphic>
            <a:graphicData uri="http://schemas.openxmlformats.org/presentationml/2006/ole">
              <p:oleObj spid="_x0000_s80899" name="Microsoft Equation 3.0" r:id="rId5" imgW="1777680" imgH="444240" progId="Equation.3">
                <p:embed/>
              </p:oleObj>
            </a:graphicData>
          </a:graphic>
        </p:graphicFrame>
      </p:grpSp>
      <p:grpSp>
        <p:nvGrpSpPr>
          <p:cNvPr id="80902" name="组合 15"/>
          <p:cNvGrpSpPr>
            <a:grpSpLocks/>
          </p:cNvGrpSpPr>
          <p:nvPr/>
        </p:nvGrpSpPr>
        <p:grpSpPr bwMode="auto">
          <a:xfrm>
            <a:off x="357188" y="1643063"/>
            <a:ext cx="8215312" cy="2678112"/>
            <a:chOff x="357158" y="1000108"/>
            <a:chExt cx="8215370" cy="2677656"/>
          </a:xfrm>
        </p:grpSpPr>
        <p:sp>
          <p:nvSpPr>
            <p:cNvPr id="80903" name="矩形 13"/>
            <p:cNvSpPr>
              <a:spLocks noChangeArrowheads="1"/>
            </p:cNvSpPr>
            <p:nvPr/>
          </p:nvSpPr>
          <p:spPr bwMode="auto">
            <a:xfrm>
              <a:off x="357158" y="1000108"/>
              <a:ext cx="8215370" cy="2677656"/>
            </a:xfrm>
            <a:prstGeom prst="rect">
              <a:avLst/>
            </a:prstGeom>
            <a:noFill/>
            <a:ln w="9525">
              <a:noFill/>
              <a:miter lim="800000"/>
              <a:headEnd/>
              <a:tailEnd/>
            </a:ln>
          </p:spPr>
          <p:txBody>
            <a:bodyPr>
              <a:spAutoFit/>
            </a:bodyPr>
            <a:lstStyle/>
            <a:p>
              <a:pPr algn="just">
                <a:spcBef>
                  <a:spcPct val="30000"/>
                </a:spcBef>
              </a:pPr>
              <a:r>
                <a:rPr lang="en-US" altLang="zh-CN"/>
                <a:t>       Then, eliminating </a:t>
              </a:r>
              <a:r>
                <a:rPr lang="en-US" altLang="zh-CN" b="1" i="1">
                  <a:ea typeface="宋体" charset="-122"/>
                </a:rPr>
                <a:t>h</a:t>
              </a:r>
              <a:r>
                <a:rPr lang="en-US" altLang="zh-CN" b="1" baseline="30000">
                  <a:ea typeface="宋体" charset="-122"/>
                </a:rPr>
                <a:t>4 </a:t>
              </a:r>
              <a:r>
                <a:rPr lang="en-US" altLang="zh-CN"/>
                <a:t> remainder term further, this construction        ,  is actually Cotes formulas sequence, it and the integral value I approximated the order of </a:t>
              </a:r>
              <a:r>
                <a:rPr lang="en-US" altLang="zh-CN" b="1" i="1">
                  <a:ea typeface="宋体" charset="-122"/>
                </a:rPr>
                <a:t>O</a:t>
              </a:r>
              <a:r>
                <a:rPr lang="en-US" altLang="zh-CN" b="1">
                  <a:ea typeface="宋体" charset="-122"/>
                </a:rPr>
                <a:t>(</a:t>
              </a:r>
              <a:r>
                <a:rPr lang="en-US" altLang="zh-CN" b="1" i="1">
                  <a:ea typeface="宋体" charset="-122"/>
                </a:rPr>
                <a:t>h</a:t>
              </a:r>
              <a:r>
                <a:rPr lang="en-US" altLang="zh-CN" b="1" baseline="30000">
                  <a:ea typeface="宋体" charset="-122"/>
                </a:rPr>
                <a:t>6</a:t>
              </a:r>
              <a:r>
                <a:rPr lang="en-US" altLang="zh-CN" b="1">
                  <a:ea typeface="宋体" charset="-122"/>
                </a:rPr>
                <a:t>). </a:t>
              </a:r>
              <a:r>
                <a:rPr lang="en-US" altLang="zh-CN"/>
                <a:t>And so it went on, every acceleration, magnitude of error will increase 2 order. Normally, if </a:t>
              </a:r>
              <a:r>
                <a:rPr lang="en-US" altLang="zh-CN" b="1" i="1">
                  <a:ea typeface="宋体" charset="-122"/>
                </a:rPr>
                <a:t>T</a:t>
              </a:r>
              <a:r>
                <a:rPr lang="en-US" altLang="zh-CN" b="1" baseline="-25000">
                  <a:ea typeface="宋体" charset="-122"/>
                </a:rPr>
                <a:t>0</a:t>
              </a:r>
              <a:r>
                <a:rPr lang="en-US" altLang="zh-CN" b="1">
                  <a:ea typeface="宋体" charset="-122"/>
                </a:rPr>
                <a:t>(</a:t>
              </a:r>
              <a:r>
                <a:rPr lang="en-US" altLang="zh-CN" b="1" i="1">
                  <a:ea typeface="宋体" charset="-122"/>
                </a:rPr>
                <a:t>h</a:t>
              </a:r>
              <a:r>
                <a:rPr lang="en-US" altLang="zh-CN" b="1">
                  <a:ea typeface="宋体" charset="-122"/>
                </a:rPr>
                <a:t>) = </a:t>
              </a:r>
              <a:r>
                <a:rPr lang="en-US" altLang="zh-CN" b="1" i="1">
                  <a:ea typeface="宋体" charset="-122"/>
                </a:rPr>
                <a:t>T</a:t>
              </a:r>
              <a:r>
                <a:rPr lang="en-US" altLang="zh-CN" b="1">
                  <a:ea typeface="宋体" charset="-122"/>
                </a:rPr>
                <a:t>(</a:t>
              </a:r>
              <a:r>
                <a:rPr lang="en-US" altLang="zh-CN" b="1" i="1">
                  <a:ea typeface="宋体" charset="-122"/>
                </a:rPr>
                <a:t>h</a:t>
              </a:r>
              <a:r>
                <a:rPr lang="en-US" altLang="zh-CN" b="1">
                  <a:ea typeface="宋体" charset="-122"/>
                </a:rPr>
                <a:t>)</a:t>
              </a:r>
              <a:r>
                <a:rPr lang="en-US" altLang="zh-CN">
                  <a:ea typeface="宋体" charset="-122"/>
                </a:rPr>
                <a:t>, after </a:t>
              </a:r>
              <a:r>
                <a:rPr lang="en-US" altLang="zh-CN"/>
                <a:t>m(m = 1, 2,...)times acceleration, there is,</a:t>
              </a:r>
            </a:p>
          </p:txBody>
        </p:sp>
        <p:graphicFrame>
          <p:nvGraphicFramePr>
            <p:cNvPr id="80900" name="Object 9"/>
            <p:cNvGraphicFramePr>
              <a:graphicFrameLocks noChangeAspect="1"/>
            </p:cNvGraphicFramePr>
            <p:nvPr/>
          </p:nvGraphicFramePr>
          <p:xfrm>
            <a:off x="2571736" y="1500174"/>
            <a:ext cx="1143008" cy="428628"/>
          </p:xfrm>
          <a:graphic>
            <a:graphicData uri="http://schemas.openxmlformats.org/presentationml/2006/ole">
              <p:oleObj spid="_x0000_s80900" name="Microsoft Equation 3.0" r:id="rId6" imgW="482400" imgH="215640" progId="Equation.3">
                <p:embed/>
              </p:oleObj>
            </a:graphicData>
          </a:graphic>
        </p:graphicFrame>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8746"/>
                                        </p:tgtEl>
                                        <p:attrNameLst>
                                          <p:attrName>style.visibility</p:attrName>
                                        </p:attrNameLst>
                                      </p:cBhvr>
                                      <p:to>
                                        <p:strVal val="visible"/>
                                      </p:to>
                                    </p:set>
                                    <p:animEffect transition="in" filter="wipe(up)">
                                      <p:cBhvr>
                                        <p:cTn id="7" dur="500"/>
                                        <p:tgtEl>
                                          <p:spTgt spid="628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4" name="Object 4"/>
          <p:cNvGraphicFramePr>
            <a:graphicFrameLocks noChangeAspect="1"/>
          </p:cNvGraphicFramePr>
          <p:nvPr/>
        </p:nvGraphicFramePr>
        <p:xfrm>
          <a:off x="4514850" y="3321050"/>
          <a:ext cx="114300" cy="215900"/>
        </p:xfrm>
        <a:graphic>
          <a:graphicData uri="http://schemas.openxmlformats.org/presentationml/2006/ole">
            <p:oleObj spid="_x0000_s81924" name="Equation" r:id="rId4" imgW="114120" imgH="215640" progId="">
              <p:embed/>
            </p:oleObj>
          </a:graphicData>
        </a:graphic>
      </p:graphicFrame>
      <p:grpSp>
        <p:nvGrpSpPr>
          <p:cNvPr id="81928" name="组合 9"/>
          <p:cNvGrpSpPr>
            <a:grpSpLocks/>
          </p:cNvGrpSpPr>
          <p:nvPr/>
        </p:nvGrpSpPr>
        <p:grpSpPr bwMode="auto">
          <a:xfrm>
            <a:off x="428625" y="428625"/>
            <a:ext cx="8358188" cy="1533525"/>
            <a:chOff x="428596" y="428604"/>
            <a:chExt cx="8358246" cy="1533816"/>
          </a:xfrm>
        </p:grpSpPr>
        <p:sp>
          <p:nvSpPr>
            <p:cNvPr id="81930" name="矩形 4"/>
            <p:cNvSpPr>
              <a:spLocks noChangeArrowheads="1"/>
            </p:cNvSpPr>
            <p:nvPr/>
          </p:nvSpPr>
          <p:spPr bwMode="auto">
            <a:xfrm>
              <a:off x="428596" y="428604"/>
              <a:ext cx="8358246" cy="1384995"/>
            </a:xfrm>
            <a:prstGeom prst="rect">
              <a:avLst/>
            </a:prstGeom>
            <a:noFill/>
            <a:ln w="9525">
              <a:noFill/>
              <a:miter lim="800000"/>
              <a:headEnd/>
              <a:tailEnd/>
            </a:ln>
          </p:spPr>
          <p:txBody>
            <a:bodyPr>
              <a:spAutoFit/>
            </a:bodyPr>
            <a:lstStyle/>
            <a:p>
              <a:pPr algn="just"/>
              <a:r>
                <a:rPr lang="en-US" altLang="zh-CN"/>
                <a:t>If     expresses the obtained trapezoidal value after kth times bisection, and using     to represent mth times acceleration value of               sequence, then         </a:t>
              </a:r>
              <a:endParaRPr lang="zh-CN" altLang="zh-CN"/>
            </a:p>
          </p:txBody>
        </p:sp>
        <p:graphicFrame>
          <p:nvGraphicFramePr>
            <p:cNvPr id="81922" name="Object 2"/>
            <p:cNvGraphicFramePr>
              <a:graphicFrameLocks noChangeAspect="1"/>
            </p:cNvGraphicFramePr>
            <p:nvPr/>
          </p:nvGraphicFramePr>
          <p:xfrm>
            <a:off x="857224" y="500042"/>
            <a:ext cx="490540" cy="443822"/>
          </p:xfrm>
          <a:graphic>
            <a:graphicData uri="http://schemas.openxmlformats.org/presentationml/2006/ole">
              <p:oleObj spid="_x0000_s81922" name="Equation" r:id="rId5" imgW="266400" imgH="241200" progId="">
                <p:embed/>
              </p:oleObj>
            </a:graphicData>
          </a:graphic>
        </p:graphicFrame>
        <p:graphicFrame>
          <p:nvGraphicFramePr>
            <p:cNvPr id="81923" name="Object 3"/>
            <p:cNvGraphicFramePr>
              <a:graphicFrameLocks noChangeAspect="1"/>
            </p:cNvGraphicFramePr>
            <p:nvPr/>
          </p:nvGraphicFramePr>
          <p:xfrm>
            <a:off x="4572000" y="857232"/>
            <a:ext cx="561978" cy="508456"/>
          </p:xfrm>
          <a:graphic>
            <a:graphicData uri="http://schemas.openxmlformats.org/presentationml/2006/ole">
              <p:oleObj spid="_x0000_s81923" name="Equation" r:id="rId6" imgW="266400" imgH="241200" progId="">
                <p:embed/>
              </p:oleObj>
            </a:graphicData>
          </a:graphic>
        </p:graphicFrame>
        <p:graphicFrame>
          <p:nvGraphicFramePr>
            <p:cNvPr id="81925" name="Object 5"/>
            <p:cNvGraphicFramePr>
              <a:graphicFrameLocks noChangeAspect="1"/>
            </p:cNvGraphicFramePr>
            <p:nvPr/>
          </p:nvGraphicFramePr>
          <p:xfrm>
            <a:off x="3571868" y="1357298"/>
            <a:ext cx="1143009" cy="605122"/>
          </p:xfrm>
          <a:graphic>
            <a:graphicData uri="http://schemas.openxmlformats.org/presentationml/2006/ole">
              <p:oleObj spid="_x0000_s81925" name="Equation" r:id="rId7" imgW="355320" imgH="241200" progId="">
                <p:embed/>
              </p:oleObj>
            </a:graphicData>
          </a:graphic>
        </p:graphicFrame>
      </p:grpSp>
      <p:graphicFrame>
        <p:nvGraphicFramePr>
          <p:cNvPr id="81926" name="Object 6"/>
          <p:cNvGraphicFramePr>
            <a:graphicFrameLocks noChangeAspect="1"/>
          </p:cNvGraphicFramePr>
          <p:nvPr/>
        </p:nvGraphicFramePr>
        <p:xfrm>
          <a:off x="1428750" y="2000250"/>
          <a:ext cx="6929438" cy="1143000"/>
        </p:xfrm>
        <a:graphic>
          <a:graphicData uri="http://schemas.openxmlformats.org/presentationml/2006/ole">
            <p:oleObj spid="_x0000_s81926" name="Equation" r:id="rId8" imgW="2641320" imgH="419040" progId="">
              <p:embed/>
            </p:oleObj>
          </a:graphicData>
        </a:graphic>
      </p:graphicFrame>
      <p:sp>
        <p:nvSpPr>
          <p:cNvPr id="81929" name="矩形 11"/>
          <p:cNvSpPr>
            <a:spLocks noChangeArrowheads="1"/>
          </p:cNvSpPr>
          <p:nvPr/>
        </p:nvSpPr>
        <p:spPr bwMode="auto">
          <a:xfrm>
            <a:off x="500063" y="3214688"/>
            <a:ext cx="8001000" cy="523875"/>
          </a:xfrm>
          <a:prstGeom prst="rect">
            <a:avLst/>
          </a:prstGeom>
          <a:noFill/>
          <a:ln w="9525">
            <a:noFill/>
            <a:miter lim="800000"/>
            <a:headEnd/>
            <a:tailEnd/>
          </a:ln>
        </p:spPr>
        <p:txBody>
          <a:bodyPr>
            <a:spAutoFit/>
          </a:bodyPr>
          <a:lstStyle/>
          <a:p>
            <a:r>
              <a:rPr lang="en-US" altLang="zh-CN"/>
              <a:t>Proof, if </a:t>
            </a:r>
            <a:r>
              <a:rPr lang="en-US" altLang="zh-CN" b="1" i="1">
                <a:ea typeface="宋体" charset="-122"/>
              </a:rPr>
              <a:t>f </a:t>
            </a:r>
            <a:r>
              <a:rPr lang="en-US" altLang="zh-CN" b="1">
                <a:ea typeface="宋体" charset="-122"/>
              </a:rPr>
              <a:t>(</a:t>
            </a:r>
            <a:r>
              <a:rPr lang="en-US" altLang="zh-CN" b="1" i="1">
                <a:ea typeface="宋体" charset="-122"/>
              </a:rPr>
              <a:t>x</a:t>
            </a:r>
            <a:r>
              <a:rPr lang="en-US" altLang="zh-CN" b="1">
                <a:ea typeface="宋体" charset="-122"/>
              </a:rPr>
              <a:t>) </a:t>
            </a:r>
            <a:r>
              <a:rPr lang="en-US" altLang="zh-CN">
                <a:ea typeface="宋体" charset="-122"/>
              </a:rPr>
              <a:t>is sufficient smoothly , that is,</a:t>
            </a:r>
            <a:endParaRPr lang="zh-CN" altLang="zh-CN"/>
          </a:p>
        </p:txBody>
      </p:sp>
      <p:graphicFrame>
        <p:nvGraphicFramePr>
          <p:cNvPr id="81927" name="Object 7"/>
          <p:cNvGraphicFramePr>
            <a:graphicFrameLocks noChangeAspect="1"/>
          </p:cNvGraphicFramePr>
          <p:nvPr/>
        </p:nvGraphicFramePr>
        <p:xfrm>
          <a:off x="1500188" y="3929063"/>
          <a:ext cx="5921375" cy="1857375"/>
        </p:xfrm>
        <a:graphic>
          <a:graphicData uri="http://schemas.openxmlformats.org/presentationml/2006/ole">
            <p:oleObj spid="_x0000_s81927" name="Equation" r:id="rId9" imgW="1803240" imgH="583920" progId="">
              <p:embed/>
            </p:oleObj>
          </a:graphicData>
        </a:graphic>
      </p:graphicFrame>
    </p:spTree>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8" name="Text Box 4"/>
          <p:cNvSpPr txBox="1">
            <a:spLocks noChangeArrowheads="1"/>
          </p:cNvSpPr>
          <p:nvPr/>
        </p:nvSpPr>
        <p:spPr bwMode="auto">
          <a:xfrm>
            <a:off x="173038" y="166688"/>
            <a:ext cx="5921375" cy="3360737"/>
          </a:xfrm>
          <a:prstGeom prst="rect">
            <a:avLst/>
          </a:prstGeom>
          <a:noFill/>
          <a:ln w="9525">
            <a:noFill/>
            <a:miter lim="800000"/>
            <a:headEnd/>
            <a:tailEnd/>
          </a:ln>
        </p:spPr>
        <p:txBody>
          <a:bodyPr>
            <a:spAutoFit/>
          </a:bodyPr>
          <a:lstStyle/>
          <a:p>
            <a:pPr eaLnBrk="0" hangingPunct="0">
              <a:lnSpc>
                <a:spcPct val="180000"/>
              </a:lnSpc>
            </a:pPr>
            <a:r>
              <a:rPr lang="en-US" altLang="zh-CN" sz="2400"/>
              <a:t>If we use the arithmetic average of  </a:t>
            </a:r>
            <a:r>
              <a:rPr lang="en-US" altLang="zh-CN" sz="2400" b="1" i="1">
                <a:ea typeface="宋体" charset="-122"/>
              </a:rPr>
              <a:t>f</a:t>
            </a:r>
            <a:r>
              <a:rPr lang="en-US" altLang="zh-CN" sz="2400" b="1">
                <a:ea typeface="宋体" charset="-122"/>
              </a:rPr>
              <a:t>(</a:t>
            </a:r>
            <a:r>
              <a:rPr lang="en-US" altLang="zh-CN" sz="2400" b="1" i="1">
                <a:ea typeface="宋体" charset="-122"/>
              </a:rPr>
              <a:t>a</a:t>
            </a:r>
            <a:r>
              <a:rPr lang="en-US" altLang="zh-CN" sz="2400" b="1">
                <a:ea typeface="宋体" charset="-122"/>
              </a:rPr>
              <a:t>) </a:t>
            </a:r>
            <a:r>
              <a:rPr lang="en-US" altLang="zh-CN" sz="2400"/>
              <a:t>and </a:t>
            </a:r>
            <a:r>
              <a:rPr lang="en-US" altLang="zh-CN" sz="2400" b="1" i="1">
                <a:ea typeface="宋体" charset="-122"/>
              </a:rPr>
              <a:t>f</a:t>
            </a:r>
            <a:r>
              <a:rPr lang="en-US" altLang="zh-CN" sz="2400" b="1">
                <a:ea typeface="宋体" charset="-122"/>
              </a:rPr>
              <a:t>(</a:t>
            </a:r>
            <a:r>
              <a:rPr lang="en-US" altLang="zh-CN" sz="2400" b="1" i="1">
                <a:ea typeface="宋体" charset="-122"/>
              </a:rPr>
              <a:t>b</a:t>
            </a:r>
            <a:r>
              <a:rPr lang="en-US" altLang="zh-CN" sz="2400" b="1">
                <a:ea typeface="宋体" charset="-122"/>
              </a:rPr>
              <a:t>) </a:t>
            </a:r>
            <a:r>
              <a:rPr lang="en-US" altLang="zh-CN" sz="2400"/>
              <a:t> as the approximate of average height </a:t>
            </a:r>
            <a:r>
              <a:rPr lang="en-US" altLang="zh-CN" sz="2400" b="1" i="1">
                <a:ea typeface="宋体" charset="-122"/>
              </a:rPr>
              <a:t>f</a:t>
            </a:r>
            <a:r>
              <a:rPr lang="en-US" altLang="zh-CN" sz="2400" b="1">
                <a:ea typeface="宋体" charset="-122"/>
              </a:rPr>
              <a:t>(</a:t>
            </a:r>
            <a:r>
              <a:rPr lang="el-GR" altLang="zh-CN" sz="2400" b="1" i="1">
                <a:ea typeface="宋体" charset="-122"/>
                <a:cs typeface="Times New Roman" pitchFamily="18" charset="0"/>
              </a:rPr>
              <a:t>ξ</a:t>
            </a:r>
            <a:r>
              <a:rPr lang="en-US" altLang="zh-CN" sz="2400" b="1">
                <a:ea typeface="宋体" charset="-122"/>
              </a:rPr>
              <a:t>), </a:t>
            </a:r>
            <a:r>
              <a:rPr lang="en-US" altLang="zh-CN" sz="2400"/>
              <a:t>the quadrature formula we get is our familiar trapezoid formula</a:t>
            </a:r>
            <a:endParaRPr lang="zh-CN" altLang="zh-CN" sz="2400"/>
          </a:p>
          <a:p>
            <a:pPr eaLnBrk="0" hangingPunct="0">
              <a:lnSpc>
                <a:spcPct val="180000"/>
              </a:lnSpc>
            </a:pPr>
            <a:endParaRPr lang="zh-CN" altLang="en-US" sz="2200" b="1">
              <a:ea typeface="宋体" charset="-122"/>
            </a:endParaRPr>
          </a:p>
        </p:txBody>
      </p:sp>
      <p:graphicFrame>
        <p:nvGraphicFramePr>
          <p:cNvPr id="564229" name="Object 3"/>
          <p:cNvGraphicFramePr>
            <a:graphicFrameLocks noChangeAspect="1"/>
          </p:cNvGraphicFramePr>
          <p:nvPr/>
        </p:nvGraphicFramePr>
        <p:xfrm>
          <a:off x="2484438" y="3429000"/>
          <a:ext cx="3854450" cy="1152525"/>
        </p:xfrm>
        <a:graphic>
          <a:graphicData uri="http://schemas.openxmlformats.org/presentationml/2006/ole">
            <p:oleObj spid="_x0000_s217091" name="公式" r:id="rId6" imgW="1473200" imgH="406400" progId="Equation.3">
              <p:embed/>
            </p:oleObj>
          </a:graphicData>
        </a:graphic>
      </p:graphicFrame>
      <p:grpSp>
        <p:nvGrpSpPr>
          <p:cNvPr id="564245" name="Group 21"/>
          <p:cNvGrpSpPr>
            <a:grpSpLocks noChangeAspect="1"/>
          </p:cNvGrpSpPr>
          <p:nvPr/>
        </p:nvGrpSpPr>
        <p:grpSpPr bwMode="auto">
          <a:xfrm>
            <a:off x="6399213" y="838200"/>
            <a:ext cx="2073275" cy="1403350"/>
            <a:chOff x="2352" y="2592"/>
            <a:chExt cx="1632" cy="1104"/>
          </a:xfrm>
        </p:grpSpPr>
        <p:sp>
          <p:nvSpPr>
            <p:cNvPr id="217093" name="AutoShape 22"/>
            <p:cNvSpPr>
              <a:spLocks noChangeAspect="1" noChangeArrowheads="1"/>
            </p:cNvSpPr>
            <p:nvPr/>
          </p:nvSpPr>
          <p:spPr bwMode="auto">
            <a:xfrm flipH="1">
              <a:off x="2352" y="2592"/>
              <a:ext cx="1632" cy="528"/>
            </a:xfrm>
            <a:prstGeom prst="rtTriangle">
              <a:avLst/>
            </a:prstGeom>
            <a:solidFill>
              <a:schemeClr val="accent1"/>
            </a:solidFill>
            <a:ln w="9525">
              <a:noFill/>
              <a:miter lim="800000"/>
              <a:headEnd/>
              <a:tailEnd/>
            </a:ln>
          </p:spPr>
          <p:txBody>
            <a:bodyPr wrap="none" anchor="ctr"/>
            <a:lstStyle/>
            <a:p>
              <a:endParaRPr lang="zh-CN" altLang="en-US"/>
            </a:p>
          </p:txBody>
        </p:sp>
        <p:sp>
          <p:nvSpPr>
            <p:cNvPr id="217094" name="Rectangle 23"/>
            <p:cNvSpPr>
              <a:spLocks noChangeAspect="1" noChangeArrowheads="1"/>
            </p:cNvSpPr>
            <p:nvPr/>
          </p:nvSpPr>
          <p:spPr bwMode="auto">
            <a:xfrm>
              <a:off x="2352" y="3120"/>
              <a:ext cx="1632" cy="576"/>
            </a:xfrm>
            <a:prstGeom prst="rect">
              <a:avLst/>
            </a:prstGeom>
            <a:solidFill>
              <a:schemeClr val="accent1"/>
            </a:solidFill>
            <a:ln w="9525">
              <a:noFill/>
              <a:miter lim="800000"/>
              <a:headEnd/>
              <a:tailEnd/>
            </a:ln>
          </p:spPr>
          <p:txBody>
            <a:bodyPr wrap="none" anchor="ctr"/>
            <a:lstStyle/>
            <a:p>
              <a:endParaRPr lang="zh-CN" altLang="en-US"/>
            </a:p>
          </p:txBody>
        </p:sp>
      </p:grpSp>
      <p:grpSp>
        <p:nvGrpSpPr>
          <p:cNvPr id="564248" name="Group 24"/>
          <p:cNvGrpSpPr>
            <a:grpSpLocks noChangeAspect="1"/>
          </p:cNvGrpSpPr>
          <p:nvPr/>
        </p:nvGrpSpPr>
        <p:grpSpPr bwMode="auto">
          <a:xfrm>
            <a:off x="6276975" y="565150"/>
            <a:ext cx="2317750" cy="1952625"/>
            <a:chOff x="2256" y="2400"/>
            <a:chExt cx="1824" cy="1536"/>
          </a:xfrm>
        </p:grpSpPr>
        <p:sp>
          <p:nvSpPr>
            <p:cNvPr id="217096" name="Line 25"/>
            <p:cNvSpPr>
              <a:spLocks noChangeAspect="1" noChangeShapeType="1"/>
            </p:cNvSpPr>
            <p:nvPr/>
          </p:nvSpPr>
          <p:spPr bwMode="auto">
            <a:xfrm>
              <a:off x="2256" y="3696"/>
              <a:ext cx="1824" cy="0"/>
            </a:xfrm>
            <a:prstGeom prst="line">
              <a:avLst/>
            </a:prstGeom>
            <a:noFill/>
            <a:ln w="15875">
              <a:solidFill>
                <a:schemeClr val="tx1"/>
              </a:solidFill>
              <a:round/>
              <a:headEnd/>
              <a:tailEnd/>
            </a:ln>
          </p:spPr>
          <p:txBody>
            <a:bodyPr/>
            <a:lstStyle/>
            <a:p>
              <a:endParaRPr lang="zh-CN" altLang="en-US"/>
            </a:p>
          </p:txBody>
        </p:sp>
        <p:sp>
          <p:nvSpPr>
            <p:cNvPr id="217097" name="Line 26"/>
            <p:cNvSpPr>
              <a:spLocks noChangeAspect="1" noChangeShapeType="1"/>
            </p:cNvSpPr>
            <p:nvPr/>
          </p:nvSpPr>
          <p:spPr bwMode="auto">
            <a:xfrm flipV="1">
              <a:off x="2352" y="2400"/>
              <a:ext cx="0" cy="1296"/>
            </a:xfrm>
            <a:prstGeom prst="line">
              <a:avLst/>
            </a:prstGeom>
            <a:noFill/>
            <a:ln w="15875">
              <a:solidFill>
                <a:schemeClr val="tx1"/>
              </a:solidFill>
              <a:round/>
              <a:headEnd/>
              <a:tailEnd/>
            </a:ln>
          </p:spPr>
          <p:txBody>
            <a:bodyPr/>
            <a:lstStyle/>
            <a:p>
              <a:endParaRPr lang="zh-CN" altLang="en-US"/>
            </a:p>
          </p:txBody>
        </p:sp>
        <p:sp>
          <p:nvSpPr>
            <p:cNvPr id="217098" name="Line 27"/>
            <p:cNvSpPr>
              <a:spLocks noChangeAspect="1" noChangeShapeType="1"/>
            </p:cNvSpPr>
            <p:nvPr/>
          </p:nvSpPr>
          <p:spPr bwMode="auto">
            <a:xfrm flipV="1">
              <a:off x="3984" y="2400"/>
              <a:ext cx="0" cy="1296"/>
            </a:xfrm>
            <a:prstGeom prst="line">
              <a:avLst/>
            </a:prstGeom>
            <a:noFill/>
            <a:ln w="15875">
              <a:solidFill>
                <a:schemeClr val="tx1"/>
              </a:solidFill>
              <a:round/>
              <a:headEnd/>
              <a:tailEnd/>
            </a:ln>
          </p:spPr>
          <p:txBody>
            <a:bodyPr/>
            <a:lstStyle/>
            <a:p>
              <a:endParaRPr lang="zh-CN" altLang="en-US"/>
            </a:p>
          </p:txBody>
        </p:sp>
        <p:sp>
          <p:nvSpPr>
            <p:cNvPr id="217099" name="Freeform 28"/>
            <p:cNvSpPr>
              <a:spLocks noChangeAspect="1"/>
            </p:cNvSpPr>
            <p:nvPr/>
          </p:nvSpPr>
          <p:spPr bwMode="auto">
            <a:xfrm>
              <a:off x="2352" y="2584"/>
              <a:ext cx="1632" cy="536"/>
            </a:xfrm>
            <a:custGeom>
              <a:avLst/>
              <a:gdLst>
                <a:gd name="T0" fmla="*/ 0 w 1632"/>
                <a:gd name="T1" fmla="*/ 536 h 536"/>
                <a:gd name="T2" fmla="*/ 144 w 1632"/>
                <a:gd name="T3" fmla="*/ 392 h 536"/>
                <a:gd name="T4" fmla="*/ 336 w 1632"/>
                <a:gd name="T5" fmla="*/ 344 h 536"/>
                <a:gd name="T6" fmla="*/ 576 w 1632"/>
                <a:gd name="T7" fmla="*/ 392 h 536"/>
                <a:gd name="T8" fmla="*/ 816 w 1632"/>
                <a:gd name="T9" fmla="*/ 344 h 536"/>
                <a:gd name="T10" fmla="*/ 1200 w 1632"/>
                <a:gd name="T11" fmla="*/ 56 h 536"/>
                <a:gd name="T12" fmla="*/ 1632 w 1632"/>
                <a:gd name="T13" fmla="*/ 8 h 536"/>
                <a:gd name="T14" fmla="*/ 0 60000 65536"/>
                <a:gd name="T15" fmla="*/ 0 60000 65536"/>
                <a:gd name="T16" fmla="*/ 0 60000 65536"/>
                <a:gd name="T17" fmla="*/ 0 60000 65536"/>
                <a:gd name="T18" fmla="*/ 0 60000 65536"/>
                <a:gd name="T19" fmla="*/ 0 60000 65536"/>
                <a:gd name="T20" fmla="*/ 0 60000 65536"/>
                <a:gd name="T21" fmla="*/ 0 w 1632"/>
                <a:gd name="T22" fmla="*/ 0 h 536"/>
                <a:gd name="T23" fmla="*/ 1632 w 1632"/>
                <a:gd name="T24" fmla="*/ 536 h 5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2" h="536">
                  <a:moveTo>
                    <a:pt x="0" y="536"/>
                  </a:moveTo>
                  <a:cubicBezTo>
                    <a:pt x="44" y="480"/>
                    <a:pt x="88" y="424"/>
                    <a:pt x="144" y="392"/>
                  </a:cubicBezTo>
                  <a:cubicBezTo>
                    <a:pt x="200" y="360"/>
                    <a:pt x="264" y="344"/>
                    <a:pt x="336" y="344"/>
                  </a:cubicBezTo>
                  <a:cubicBezTo>
                    <a:pt x="408" y="344"/>
                    <a:pt x="496" y="392"/>
                    <a:pt x="576" y="392"/>
                  </a:cubicBezTo>
                  <a:cubicBezTo>
                    <a:pt x="656" y="392"/>
                    <a:pt x="712" y="400"/>
                    <a:pt x="816" y="344"/>
                  </a:cubicBezTo>
                  <a:cubicBezTo>
                    <a:pt x="920" y="288"/>
                    <a:pt x="1064" y="112"/>
                    <a:pt x="1200" y="56"/>
                  </a:cubicBezTo>
                  <a:cubicBezTo>
                    <a:pt x="1336" y="0"/>
                    <a:pt x="1484" y="4"/>
                    <a:pt x="1632" y="8"/>
                  </a:cubicBezTo>
                </a:path>
              </a:pathLst>
            </a:custGeom>
            <a:noFill/>
            <a:ln w="19050">
              <a:solidFill>
                <a:schemeClr val="accent2"/>
              </a:solidFill>
              <a:round/>
              <a:headEnd/>
              <a:tailEnd/>
            </a:ln>
          </p:spPr>
          <p:txBody>
            <a:bodyPr/>
            <a:lstStyle/>
            <a:p>
              <a:endParaRPr lang="zh-CN" altLang="en-US"/>
            </a:p>
          </p:txBody>
        </p:sp>
        <p:sp>
          <p:nvSpPr>
            <p:cNvPr id="217100" name="Text Box 29"/>
            <p:cNvSpPr txBox="1">
              <a:spLocks noChangeAspect="1" noChangeArrowheads="1"/>
            </p:cNvSpPr>
            <p:nvPr/>
          </p:nvSpPr>
          <p:spPr bwMode="auto">
            <a:xfrm>
              <a:off x="3215" y="2400"/>
              <a:ext cx="431" cy="289"/>
            </a:xfrm>
            <a:prstGeom prst="rect">
              <a:avLst/>
            </a:prstGeom>
            <a:noFill/>
            <a:ln w="9525">
              <a:noFill/>
              <a:miter lim="800000"/>
              <a:headEnd/>
              <a:tailEnd/>
            </a:ln>
          </p:spPr>
          <p:txBody>
            <a:bodyPr>
              <a:spAutoFit/>
            </a:bodyPr>
            <a:lstStyle/>
            <a:p>
              <a:pPr algn="ctr">
                <a:spcBef>
                  <a:spcPct val="50000"/>
                </a:spcBef>
              </a:pPr>
              <a:r>
                <a:rPr lang="en-US" altLang="zh-CN" sz="1800" b="1" i="1">
                  <a:solidFill>
                    <a:schemeClr val="accent2"/>
                  </a:solidFill>
                </a:rPr>
                <a:t>f</a:t>
              </a:r>
              <a:r>
                <a:rPr lang="en-US" altLang="zh-CN" sz="1800" b="1">
                  <a:solidFill>
                    <a:schemeClr val="accent2"/>
                  </a:solidFill>
                </a:rPr>
                <a:t>(</a:t>
              </a:r>
              <a:r>
                <a:rPr lang="en-US" altLang="zh-CN" sz="1800" b="1" i="1">
                  <a:solidFill>
                    <a:schemeClr val="accent2"/>
                  </a:solidFill>
                </a:rPr>
                <a:t>x</a:t>
              </a:r>
              <a:r>
                <a:rPr lang="en-US" altLang="zh-CN" sz="1800" b="1">
                  <a:solidFill>
                    <a:schemeClr val="accent2"/>
                  </a:solidFill>
                </a:rPr>
                <a:t>)</a:t>
              </a:r>
              <a:endParaRPr lang="en-US" altLang="zh-CN" sz="1800" b="1" i="1">
                <a:solidFill>
                  <a:schemeClr val="accent2"/>
                </a:solidFill>
              </a:endParaRPr>
            </a:p>
          </p:txBody>
        </p:sp>
        <p:sp>
          <p:nvSpPr>
            <p:cNvPr id="217101" name="Text Box 30"/>
            <p:cNvSpPr txBox="1">
              <a:spLocks noChangeAspect="1" noChangeArrowheads="1"/>
            </p:cNvSpPr>
            <p:nvPr/>
          </p:nvSpPr>
          <p:spPr bwMode="auto">
            <a:xfrm>
              <a:off x="2256" y="3648"/>
              <a:ext cx="192" cy="288"/>
            </a:xfrm>
            <a:prstGeom prst="rect">
              <a:avLst/>
            </a:prstGeom>
            <a:noFill/>
            <a:ln w="9525">
              <a:noFill/>
              <a:miter lim="800000"/>
              <a:headEnd/>
              <a:tailEnd/>
            </a:ln>
          </p:spPr>
          <p:txBody>
            <a:bodyPr>
              <a:spAutoFit/>
            </a:bodyPr>
            <a:lstStyle/>
            <a:p>
              <a:pPr algn="ctr">
                <a:spcBef>
                  <a:spcPct val="50000"/>
                </a:spcBef>
              </a:pPr>
              <a:r>
                <a:rPr lang="en-US" altLang="zh-CN" sz="1800" b="1" i="1"/>
                <a:t>a</a:t>
              </a:r>
            </a:p>
          </p:txBody>
        </p:sp>
        <p:sp>
          <p:nvSpPr>
            <p:cNvPr id="217102" name="Text Box 31"/>
            <p:cNvSpPr txBox="1">
              <a:spLocks noChangeAspect="1" noChangeArrowheads="1"/>
            </p:cNvSpPr>
            <p:nvPr/>
          </p:nvSpPr>
          <p:spPr bwMode="auto">
            <a:xfrm>
              <a:off x="3887" y="3648"/>
              <a:ext cx="193" cy="288"/>
            </a:xfrm>
            <a:prstGeom prst="rect">
              <a:avLst/>
            </a:prstGeom>
            <a:noFill/>
            <a:ln w="9525">
              <a:noFill/>
              <a:miter lim="800000"/>
              <a:headEnd/>
              <a:tailEnd/>
            </a:ln>
          </p:spPr>
          <p:txBody>
            <a:bodyPr>
              <a:spAutoFit/>
            </a:bodyPr>
            <a:lstStyle/>
            <a:p>
              <a:pPr algn="ctr">
                <a:spcBef>
                  <a:spcPct val="50000"/>
                </a:spcBef>
              </a:pPr>
              <a:r>
                <a:rPr lang="en-US" altLang="zh-CN" sz="1800" b="1" i="1"/>
                <a:t>b</a:t>
              </a:r>
            </a:p>
          </p:txBody>
        </p:sp>
      </p:grpSp>
      <p:grpSp>
        <p:nvGrpSpPr>
          <p:cNvPr id="564256" name="Group 32"/>
          <p:cNvGrpSpPr>
            <a:grpSpLocks noChangeAspect="1"/>
          </p:cNvGrpSpPr>
          <p:nvPr/>
        </p:nvGrpSpPr>
        <p:grpSpPr bwMode="auto">
          <a:xfrm>
            <a:off x="5789613" y="1481138"/>
            <a:ext cx="609600" cy="731837"/>
            <a:chOff x="1872" y="3120"/>
            <a:chExt cx="480" cy="576"/>
          </a:xfrm>
        </p:grpSpPr>
        <p:sp>
          <p:nvSpPr>
            <p:cNvPr id="217104" name="AutoShape 33"/>
            <p:cNvSpPr>
              <a:spLocks noChangeAspect="1"/>
            </p:cNvSpPr>
            <p:nvPr/>
          </p:nvSpPr>
          <p:spPr bwMode="auto">
            <a:xfrm>
              <a:off x="2256" y="3120"/>
              <a:ext cx="96" cy="576"/>
            </a:xfrm>
            <a:prstGeom prst="leftBrace">
              <a:avLst>
                <a:gd name="adj1" fmla="val 50000"/>
                <a:gd name="adj2" fmla="val 50000"/>
              </a:avLst>
            </a:prstGeom>
            <a:noFill/>
            <a:ln w="9525">
              <a:solidFill>
                <a:schemeClr val="tx1"/>
              </a:solidFill>
              <a:round/>
              <a:headEnd/>
              <a:tailEnd/>
            </a:ln>
          </p:spPr>
          <p:txBody>
            <a:bodyPr wrap="none" anchor="ctr"/>
            <a:lstStyle/>
            <a:p>
              <a:endParaRPr lang="zh-CN" altLang="en-US"/>
            </a:p>
          </p:txBody>
        </p:sp>
        <p:sp>
          <p:nvSpPr>
            <p:cNvPr id="217105" name="Text Box 34"/>
            <p:cNvSpPr txBox="1">
              <a:spLocks noChangeAspect="1" noChangeArrowheads="1"/>
            </p:cNvSpPr>
            <p:nvPr/>
          </p:nvSpPr>
          <p:spPr bwMode="auto">
            <a:xfrm>
              <a:off x="1872" y="3263"/>
              <a:ext cx="432" cy="289"/>
            </a:xfrm>
            <a:prstGeom prst="rect">
              <a:avLst/>
            </a:prstGeom>
            <a:noFill/>
            <a:ln w="9525">
              <a:noFill/>
              <a:miter lim="800000"/>
              <a:headEnd/>
              <a:tailEnd/>
            </a:ln>
          </p:spPr>
          <p:txBody>
            <a:bodyPr>
              <a:spAutoFit/>
            </a:bodyPr>
            <a:lstStyle/>
            <a:p>
              <a:pPr algn="ctr">
                <a:spcBef>
                  <a:spcPct val="50000"/>
                </a:spcBef>
              </a:pPr>
              <a:r>
                <a:rPr lang="en-US" altLang="zh-CN" sz="1800" b="1" i="1">
                  <a:solidFill>
                    <a:schemeClr val="accent2"/>
                  </a:solidFill>
                </a:rPr>
                <a:t>f</a:t>
              </a:r>
              <a:r>
                <a:rPr lang="en-US" altLang="zh-CN" sz="1800" b="1">
                  <a:solidFill>
                    <a:schemeClr val="accent2"/>
                  </a:solidFill>
                </a:rPr>
                <a:t>(</a:t>
              </a:r>
              <a:r>
                <a:rPr lang="en-US" altLang="zh-CN" sz="1800" b="1" i="1">
                  <a:solidFill>
                    <a:schemeClr val="accent2"/>
                  </a:solidFill>
                </a:rPr>
                <a:t>a</a:t>
              </a:r>
              <a:r>
                <a:rPr lang="en-US" altLang="zh-CN" sz="1800" b="1">
                  <a:solidFill>
                    <a:schemeClr val="accent2"/>
                  </a:solidFill>
                </a:rPr>
                <a:t>)</a:t>
              </a:r>
              <a:endParaRPr lang="en-US" altLang="zh-CN" sz="1800"/>
            </a:p>
          </p:txBody>
        </p:sp>
      </p:grpSp>
      <p:grpSp>
        <p:nvGrpSpPr>
          <p:cNvPr id="564259" name="Group 35"/>
          <p:cNvGrpSpPr>
            <a:grpSpLocks noChangeAspect="1"/>
          </p:cNvGrpSpPr>
          <p:nvPr/>
        </p:nvGrpSpPr>
        <p:grpSpPr bwMode="auto">
          <a:xfrm>
            <a:off x="8472488" y="809625"/>
            <a:ext cx="671512" cy="1403350"/>
            <a:chOff x="3984" y="2592"/>
            <a:chExt cx="528" cy="1104"/>
          </a:xfrm>
        </p:grpSpPr>
        <p:sp>
          <p:nvSpPr>
            <p:cNvPr id="217107" name="AutoShape 36"/>
            <p:cNvSpPr>
              <a:spLocks noChangeAspect="1"/>
            </p:cNvSpPr>
            <p:nvPr/>
          </p:nvSpPr>
          <p:spPr bwMode="auto">
            <a:xfrm>
              <a:off x="3984" y="2592"/>
              <a:ext cx="96" cy="1104"/>
            </a:xfrm>
            <a:prstGeom prst="rightBrace">
              <a:avLst>
                <a:gd name="adj1" fmla="val 95833"/>
                <a:gd name="adj2" fmla="val 50000"/>
              </a:avLst>
            </a:prstGeom>
            <a:noFill/>
            <a:ln w="9525">
              <a:solidFill>
                <a:schemeClr val="tx1"/>
              </a:solidFill>
              <a:round/>
              <a:headEnd/>
              <a:tailEnd/>
            </a:ln>
          </p:spPr>
          <p:txBody>
            <a:bodyPr wrap="none" anchor="ctr"/>
            <a:lstStyle/>
            <a:p>
              <a:endParaRPr lang="zh-CN" altLang="en-US"/>
            </a:p>
          </p:txBody>
        </p:sp>
        <p:sp>
          <p:nvSpPr>
            <p:cNvPr id="217108" name="Text Box 37"/>
            <p:cNvSpPr txBox="1">
              <a:spLocks noChangeAspect="1" noChangeArrowheads="1"/>
            </p:cNvSpPr>
            <p:nvPr/>
          </p:nvSpPr>
          <p:spPr bwMode="auto">
            <a:xfrm>
              <a:off x="4080" y="3026"/>
              <a:ext cx="432" cy="288"/>
            </a:xfrm>
            <a:prstGeom prst="rect">
              <a:avLst/>
            </a:prstGeom>
            <a:noFill/>
            <a:ln w="9525">
              <a:noFill/>
              <a:miter lim="800000"/>
              <a:headEnd/>
              <a:tailEnd/>
            </a:ln>
          </p:spPr>
          <p:txBody>
            <a:bodyPr>
              <a:spAutoFit/>
            </a:bodyPr>
            <a:lstStyle/>
            <a:p>
              <a:pPr algn="ctr">
                <a:spcBef>
                  <a:spcPct val="50000"/>
                </a:spcBef>
              </a:pPr>
              <a:r>
                <a:rPr lang="en-US" altLang="zh-CN" sz="1800" b="1" i="1">
                  <a:solidFill>
                    <a:schemeClr val="accent2"/>
                  </a:solidFill>
                </a:rPr>
                <a:t>f</a:t>
              </a:r>
              <a:r>
                <a:rPr lang="en-US" altLang="zh-CN" sz="1800" b="1">
                  <a:solidFill>
                    <a:schemeClr val="accent2"/>
                  </a:solidFill>
                </a:rPr>
                <a:t>(</a:t>
              </a:r>
              <a:r>
                <a:rPr lang="en-US" altLang="zh-CN" sz="1800" b="1" i="1">
                  <a:solidFill>
                    <a:schemeClr val="accent2"/>
                  </a:solidFill>
                </a:rPr>
                <a:t>b</a:t>
              </a:r>
              <a:r>
                <a:rPr lang="en-US" altLang="zh-CN" sz="1800" b="1">
                  <a:solidFill>
                    <a:schemeClr val="accent2"/>
                  </a:solidFill>
                </a:rPr>
                <a:t>)</a:t>
              </a:r>
              <a:endParaRPr lang="en-US" altLang="zh-CN" sz="1800"/>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4228"/>
                                        </p:tgtEl>
                                        <p:attrNameLst>
                                          <p:attrName>style.visibility</p:attrName>
                                        </p:attrNameLst>
                                      </p:cBhvr>
                                      <p:to>
                                        <p:strVal val="visible"/>
                                      </p:to>
                                    </p:set>
                                    <p:animEffect transition="in" filter="wipe(left)">
                                      <p:cBhvr>
                                        <p:cTn id="7" dur="500"/>
                                        <p:tgtEl>
                                          <p:spTgt spid="5642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4248"/>
                                        </p:tgtEl>
                                        <p:attrNameLst>
                                          <p:attrName>style.visibility</p:attrName>
                                        </p:attrNameLst>
                                      </p:cBhvr>
                                      <p:to>
                                        <p:strVal val="visible"/>
                                      </p:to>
                                    </p:set>
                                    <p:animEffect transition="in" filter="wipe(left)">
                                      <p:cBhvr>
                                        <p:cTn id="12" dur="500"/>
                                        <p:tgtEl>
                                          <p:spTgt spid="564248"/>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4256"/>
                                        </p:tgtEl>
                                        <p:attrNameLst>
                                          <p:attrName>style.visibility</p:attrName>
                                        </p:attrNameLst>
                                      </p:cBhvr>
                                      <p:to>
                                        <p:strVal val="visible"/>
                                      </p:to>
                                    </p:set>
                                    <p:animEffect transition="in" filter="wipe(left)">
                                      <p:cBhvr>
                                        <p:cTn id="17" dur="500"/>
                                        <p:tgtEl>
                                          <p:spTgt spid="564256"/>
                                        </p:tgtEl>
                                      </p:cBhvr>
                                    </p:animEffect>
                                  </p:childTnLst>
                                  <p:subTnLst>
                                    <p:audio>
                                      <p:cMediaNode>
                                        <p:cTn display="0" masterRel="sameClick">
                                          <p:stCondLst>
                                            <p:cond evt="begin" delay="0">
                                              <p:tn val="15"/>
                                            </p:cond>
                                          </p:stCondLst>
                                          <p:endCondLst>
                                            <p:cond evt="onStopAudio" delay="0">
                                              <p:tgtEl>
                                                <p:sldTgt/>
                                              </p:tgtEl>
                                            </p:cond>
                                          </p:endCondLst>
                                        </p:cTn>
                                        <p:tgtEl>
                                          <p:sndTgt r:embed="rId5" name="typ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64259"/>
                                        </p:tgtEl>
                                        <p:attrNameLst>
                                          <p:attrName>style.visibility</p:attrName>
                                        </p:attrNameLst>
                                      </p:cBhvr>
                                      <p:to>
                                        <p:strVal val="visible"/>
                                      </p:to>
                                    </p:set>
                                    <p:animEffect transition="in" filter="wipe(left)">
                                      <p:cBhvr>
                                        <p:cTn id="22" dur="500"/>
                                        <p:tgtEl>
                                          <p:spTgt spid="564259"/>
                                        </p:tgtEl>
                                      </p:cBhvr>
                                    </p:animEffect>
                                  </p:childTnLst>
                                  <p:subTnLst>
                                    <p:audio>
                                      <p:cMediaNode>
                                        <p:cTn display="0" masterRel="sameClick">
                                          <p:stCondLst>
                                            <p:cond evt="begin" delay="0">
                                              <p:tn val="20"/>
                                            </p:cond>
                                          </p:stCondLst>
                                          <p:endCondLst>
                                            <p:cond evt="onStopAudio" delay="0">
                                              <p:tgtEl>
                                                <p:sldTgt/>
                                              </p:tgtEl>
                                            </p:cond>
                                          </p:endCondLst>
                                        </p:cTn>
                                        <p:tgtEl>
                                          <p:sndTgt r:embed="rId5"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64245"/>
                                        </p:tgtEl>
                                        <p:attrNameLst>
                                          <p:attrName>style.visibility</p:attrName>
                                        </p:attrNameLst>
                                      </p:cBhvr>
                                      <p:to>
                                        <p:strVal val="visible"/>
                                      </p:to>
                                    </p:set>
                                    <p:animEffect transition="in" filter="wipe(left)">
                                      <p:cBhvr>
                                        <p:cTn id="27" dur="500"/>
                                        <p:tgtEl>
                                          <p:spTgt spid="564245"/>
                                        </p:tgtEl>
                                      </p:cBhvr>
                                    </p:animEffect>
                                  </p:childTnLst>
                                  <p:subTnLst>
                                    <p:audio>
                                      <p:cMediaNode>
                                        <p:cTn display="0" masterRel="sameClick">
                                          <p:stCondLst>
                                            <p:cond evt="begin" delay="0">
                                              <p:tn val="25"/>
                                            </p:cond>
                                          </p:stCondLst>
                                          <p:endCondLst>
                                            <p:cond evt="onStopAudio" delay="0">
                                              <p:tgtEl>
                                                <p:sldTgt/>
                                              </p:tgtEl>
                                            </p:cond>
                                          </p:endCondLst>
                                        </p:cTn>
                                        <p:tgtEl>
                                          <p:sndTgt r:embed="rId5"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64229"/>
                                        </p:tgtEl>
                                        <p:attrNameLst>
                                          <p:attrName>style.visibility</p:attrName>
                                        </p:attrNameLst>
                                      </p:cBhvr>
                                      <p:to>
                                        <p:strVal val="visible"/>
                                      </p:to>
                                    </p:set>
                                    <p:animEffect transition="in" filter="wipe(left)">
                                      <p:cBhvr>
                                        <p:cTn id="32" dur="500"/>
                                        <p:tgtEl>
                                          <p:spTgt spid="564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8"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533400" y="304800"/>
            <a:ext cx="2252663" cy="762000"/>
          </a:xfrm>
          <a:solidFill>
            <a:srgbClr val="FF3399"/>
          </a:solidFill>
        </p:spPr>
        <p:txBody>
          <a:bodyPr/>
          <a:lstStyle/>
          <a:p>
            <a:pPr eaLnBrk="1" hangingPunct="1"/>
            <a:r>
              <a:rPr lang="en-US" altLang="zh-CN" sz="3200" smtClean="0"/>
              <a:t>Summary</a:t>
            </a:r>
            <a:endParaRPr lang="zh-CN" altLang="en-US" sz="3200" b="1" smtClean="0"/>
          </a:p>
        </p:txBody>
      </p:sp>
      <p:sp>
        <p:nvSpPr>
          <p:cNvPr id="491523" name="Text Box 3"/>
          <p:cNvSpPr txBox="1">
            <a:spLocks noChangeArrowheads="1"/>
          </p:cNvSpPr>
          <p:nvPr/>
        </p:nvSpPr>
        <p:spPr bwMode="auto">
          <a:xfrm>
            <a:off x="571500" y="2214563"/>
            <a:ext cx="7429500" cy="923925"/>
          </a:xfrm>
          <a:prstGeom prst="rect">
            <a:avLst/>
          </a:prstGeom>
          <a:noFill/>
          <a:ln w="9525">
            <a:noFill/>
            <a:miter lim="800000"/>
            <a:headEnd/>
            <a:tailEnd/>
          </a:ln>
        </p:spPr>
        <p:txBody>
          <a:bodyPr>
            <a:spAutoFit/>
          </a:bodyPr>
          <a:lstStyle/>
          <a:p>
            <a:r>
              <a:rPr lang="en-US" altLang="zh-CN" b="1">
                <a:solidFill>
                  <a:srgbClr val="FF3300"/>
                </a:solidFill>
                <a:latin typeface="楷体_GB2312" pitchFamily="49" charset="-122"/>
              </a:rPr>
              <a:t>2</a:t>
            </a:r>
            <a:r>
              <a:rPr lang="zh-CN" altLang="en-US" b="1">
                <a:solidFill>
                  <a:srgbClr val="FF3300"/>
                </a:solidFill>
                <a:latin typeface="楷体_GB2312" pitchFamily="49" charset="-122"/>
              </a:rPr>
              <a:t>．</a:t>
            </a:r>
            <a:r>
              <a:rPr lang="en-US" altLang="zh-CN" b="1">
                <a:solidFill>
                  <a:srgbClr val="FF3300"/>
                </a:solidFill>
                <a:latin typeface="楷体_GB2312" pitchFamily="49" charset="-122"/>
              </a:rPr>
              <a:t>Trapezoidal method of recursion</a:t>
            </a:r>
          </a:p>
          <a:p>
            <a:endParaRPr lang="zh-CN" altLang="en-US" sz="2600" b="1">
              <a:solidFill>
                <a:srgbClr val="FF3300"/>
              </a:solidFill>
              <a:latin typeface="楷体_GB2312" pitchFamily="49" charset="-122"/>
            </a:endParaRPr>
          </a:p>
        </p:txBody>
      </p:sp>
      <p:sp>
        <p:nvSpPr>
          <p:cNvPr id="491524" name="Text Box 4"/>
          <p:cNvSpPr txBox="1">
            <a:spLocks noChangeArrowheads="1"/>
          </p:cNvSpPr>
          <p:nvPr/>
        </p:nvSpPr>
        <p:spPr bwMode="auto">
          <a:xfrm>
            <a:off x="571500" y="2857500"/>
            <a:ext cx="5500688" cy="523875"/>
          </a:xfrm>
          <a:prstGeom prst="rect">
            <a:avLst/>
          </a:prstGeom>
          <a:noFill/>
          <a:ln w="9525">
            <a:noFill/>
            <a:miter lim="800000"/>
            <a:headEnd/>
            <a:tailEnd/>
          </a:ln>
        </p:spPr>
        <p:txBody>
          <a:bodyPr>
            <a:spAutoFit/>
          </a:bodyPr>
          <a:lstStyle/>
          <a:p>
            <a:pPr>
              <a:spcBef>
                <a:spcPct val="50000"/>
              </a:spcBef>
            </a:pPr>
            <a:r>
              <a:rPr lang="en-US" altLang="zh-CN" b="1">
                <a:solidFill>
                  <a:srgbClr val="FF3300"/>
                </a:solidFill>
                <a:latin typeface="楷体_GB2312" pitchFamily="49" charset="-122"/>
              </a:rPr>
              <a:t>3</a:t>
            </a:r>
            <a:r>
              <a:rPr lang="zh-CN" altLang="en-US" b="1">
                <a:solidFill>
                  <a:srgbClr val="FF3300"/>
                </a:solidFill>
                <a:latin typeface="楷体_GB2312" pitchFamily="49" charset="-122"/>
              </a:rPr>
              <a:t>．</a:t>
            </a:r>
            <a:r>
              <a:rPr lang="en-US" altLang="zh-CN" sz="2400">
                <a:ea typeface="宋体" charset="-122"/>
              </a:rPr>
              <a:t> </a:t>
            </a:r>
            <a:r>
              <a:rPr lang="en-US" altLang="zh-CN" sz="2400" b="1">
                <a:solidFill>
                  <a:srgbClr val="FF0000"/>
                </a:solidFill>
                <a:ea typeface="宋体" charset="-122"/>
              </a:rPr>
              <a:t>Romberg</a:t>
            </a:r>
            <a:r>
              <a:rPr lang="en-US" altLang="zh-CN" sz="2400" b="1">
                <a:solidFill>
                  <a:srgbClr val="FF0000"/>
                </a:solidFill>
                <a:latin typeface="楷体_GB2312" pitchFamily="49" charset="-122"/>
              </a:rPr>
              <a:t> formula</a:t>
            </a:r>
            <a:endParaRPr lang="zh-CN" altLang="en-US" sz="2400" b="1">
              <a:solidFill>
                <a:srgbClr val="FF0000"/>
              </a:solidFill>
              <a:ea typeface="宋体" charset="-122"/>
            </a:endParaRPr>
          </a:p>
        </p:txBody>
      </p:sp>
      <p:sp>
        <p:nvSpPr>
          <p:cNvPr id="491525" name="Rectangle 5"/>
          <p:cNvSpPr>
            <a:spLocks noChangeArrowheads="1"/>
          </p:cNvSpPr>
          <p:nvPr/>
        </p:nvSpPr>
        <p:spPr bwMode="auto">
          <a:xfrm>
            <a:off x="571500" y="1214438"/>
            <a:ext cx="8094663" cy="1384300"/>
          </a:xfrm>
          <a:prstGeom prst="rect">
            <a:avLst/>
          </a:prstGeom>
          <a:noFill/>
          <a:ln w="57150">
            <a:noFill/>
            <a:miter lim="800000"/>
            <a:headEnd/>
            <a:tailEnd/>
          </a:ln>
        </p:spPr>
        <p:txBody>
          <a:bodyPr>
            <a:spAutoFit/>
          </a:bodyPr>
          <a:lstStyle/>
          <a:p>
            <a:r>
              <a:rPr lang="en-US" altLang="zh-CN" b="1">
                <a:solidFill>
                  <a:srgbClr val="FF3300"/>
                </a:solidFill>
                <a:latin typeface="楷体_GB2312" pitchFamily="49" charset="-122"/>
              </a:rPr>
              <a:t>1. Remainder term of composite quadrature formula and convergence order</a:t>
            </a:r>
          </a:p>
          <a:p>
            <a:endParaRPr lang="zh-CN" altLang="en-US" b="1">
              <a:solidFill>
                <a:srgbClr val="FF3300"/>
              </a:solidFill>
              <a:latin typeface="楷体_GB2312" pitchFamily="49"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1522"/>
                                        </p:tgtEl>
                                        <p:attrNameLst>
                                          <p:attrName>style.visibility</p:attrName>
                                        </p:attrNameLst>
                                      </p:cBhvr>
                                      <p:to>
                                        <p:strVal val="visible"/>
                                      </p:to>
                                    </p:set>
                                    <p:animEffect transition="in" filter="wipe(left)">
                                      <p:cBhvr>
                                        <p:cTn id="7" dur="500"/>
                                        <p:tgtEl>
                                          <p:spTgt spid="4915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25"/>
                                        </p:tgtEl>
                                        <p:attrNameLst>
                                          <p:attrName>style.visibility</p:attrName>
                                        </p:attrNameLst>
                                      </p:cBhvr>
                                      <p:to>
                                        <p:strVal val="visible"/>
                                      </p:to>
                                    </p:set>
                                    <p:animEffect transition="in" filter="wipe(left)">
                                      <p:cBhvr>
                                        <p:cTn id="12" dur="500"/>
                                        <p:tgtEl>
                                          <p:spTgt spid="4915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23"/>
                                        </p:tgtEl>
                                        <p:attrNameLst>
                                          <p:attrName>style.visibility</p:attrName>
                                        </p:attrNameLst>
                                      </p:cBhvr>
                                      <p:to>
                                        <p:strVal val="visible"/>
                                      </p:to>
                                    </p:set>
                                    <p:animEffect transition="in" filter="wipe(left)">
                                      <p:cBhvr>
                                        <p:cTn id="17" dur="500"/>
                                        <p:tgtEl>
                                          <p:spTgt spid="491523"/>
                                        </p:tgtEl>
                                      </p:cBhvr>
                                    </p:animEffect>
                                  </p:childTnLst>
                                  <p:subTnLst>
                                    <p:audio>
                                      <p:cMediaNode>
                                        <p:cTn display="0" masterRel="sameClick">
                                          <p:stCondLst>
                                            <p:cond evt="begin" delay="0">
                                              <p:tn val="15"/>
                                            </p:cond>
                                          </p:stCondLst>
                                          <p:endCondLst>
                                            <p:cond evt="onStopAudio" delay="0">
                                              <p:tgtEl>
                                                <p:sldTgt/>
                                              </p:tgtEl>
                                            </p:cond>
                                          </p:endCondLst>
                                        </p:cTn>
                                        <p:tgtEl>
                                          <p:sndTgt r:embed="rId2" name="PROJCTOR.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24"/>
                                        </p:tgtEl>
                                        <p:attrNameLst>
                                          <p:attrName>style.visibility</p:attrName>
                                        </p:attrNameLst>
                                      </p:cBhvr>
                                      <p:to>
                                        <p:strVal val="visible"/>
                                      </p:to>
                                    </p:set>
                                    <p:animEffect transition="in" filter="wipe(left)">
                                      <p:cBhvr>
                                        <p:cTn id="22" dur="500"/>
                                        <p:tgtEl>
                                          <p:spTgt spid="491524"/>
                                        </p:tgtEl>
                                      </p:cBhvr>
                                    </p:animEffect>
                                  </p:childTnLst>
                                  <p:subTnLst>
                                    <p:audio>
                                      <p:cMediaNode>
                                        <p:cTn display="0" masterRel="sameClick">
                                          <p:stCondLst>
                                            <p:cond evt="begin" delay="0">
                                              <p:tn val="2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2" grpId="0" animBg="1" autoUpdateAnimBg="0"/>
      <p:bldP spid="491523" grpId="0" autoUpdateAnimBg="0"/>
      <p:bldP spid="491524" grpId="0" autoUpdateAnimBg="0"/>
      <p:bldP spid="491525"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8" name="Rectangle 1026"/>
          <p:cNvSpPr>
            <a:spLocks noGrp="1" noChangeArrowheads="1"/>
          </p:cNvSpPr>
          <p:nvPr>
            <p:ph type="title" idx="4294967295"/>
          </p:nvPr>
        </p:nvSpPr>
        <p:spPr>
          <a:xfrm>
            <a:off x="228600" y="304800"/>
            <a:ext cx="8272463" cy="609600"/>
          </a:xfrm>
        </p:spPr>
        <p:txBody>
          <a:bodyPr/>
          <a:lstStyle/>
          <a:p>
            <a:pPr algn="l" eaLnBrk="1" hangingPunct="1"/>
            <a:r>
              <a:rPr lang="en-US" altLang="zh-CN" sz="3200" b="1" smtClean="0">
                <a:solidFill>
                  <a:schemeClr val="tx1"/>
                </a:solidFill>
                <a:latin typeface="楷体_GB2312" pitchFamily="49" charset="-122"/>
                <a:ea typeface="楷体_GB2312" pitchFamily="49" charset="-122"/>
              </a:rPr>
              <a:t>§6 </a:t>
            </a:r>
            <a:r>
              <a:rPr lang="en-US" altLang="zh-CN" sz="3200" b="1" smtClean="0">
                <a:solidFill>
                  <a:schemeClr val="tx1"/>
                </a:solidFill>
                <a:ea typeface="楷体_GB2312" pitchFamily="49" charset="-122"/>
              </a:rPr>
              <a:t>Gauss quadrature formula</a:t>
            </a:r>
            <a:endParaRPr lang="zh-CN" altLang="en-US" sz="3200" b="1" smtClean="0">
              <a:ea typeface="楷体_GB2312" pitchFamily="49" charset="-122"/>
            </a:endParaRPr>
          </a:p>
        </p:txBody>
      </p:sp>
      <p:sp>
        <p:nvSpPr>
          <p:cNvPr id="311299" name="Rectangle 1027"/>
          <p:cNvSpPr>
            <a:spLocks noChangeArrowheads="1"/>
          </p:cNvSpPr>
          <p:nvPr/>
        </p:nvSpPr>
        <p:spPr bwMode="auto">
          <a:xfrm>
            <a:off x="428625" y="1571625"/>
            <a:ext cx="6048375" cy="461963"/>
          </a:xfrm>
          <a:prstGeom prst="rect">
            <a:avLst/>
          </a:prstGeom>
          <a:noFill/>
          <a:ln w="9525">
            <a:noFill/>
            <a:miter lim="800000"/>
            <a:headEnd/>
            <a:tailEnd/>
          </a:ln>
        </p:spPr>
        <p:txBody>
          <a:bodyPr>
            <a:spAutoFit/>
          </a:bodyPr>
          <a:lstStyle/>
          <a:p>
            <a:pPr>
              <a:spcBef>
                <a:spcPct val="30000"/>
              </a:spcBef>
            </a:pPr>
            <a:r>
              <a:rPr lang="en-US" altLang="zh-CN" sz="2400"/>
              <a:t>Observe two point’s quadrature formula:</a:t>
            </a:r>
          </a:p>
        </p:txBody>
      </p:sp>
      <p:graphicFrame>
        <p:nvGraphicFramePr>
          <p:cNvPr id="311300" name="Object 1028"/>
          <p:cNvGraphicFramePr>
            <a:graphicFrameLocks noChangeAspect="1"/>
          </p:cNvGraphicFramePr>
          <p:nvPr/>
        </p:nvGraphicFramePr>
        <p:xfrm>
          <a:off x="1214438" y="1928813"/>
          <a:ext cx="4581525" cy="747712"/>
        </p:xfrm>
        <a:graphic>
          <a:graphicData uri="http://schemas.openxmlformats.org/presentationml/2006/ole">
            <p:oleObj spid="_x0000_s118786" name="Equation" r:id="rId4" imgW="2031840" imgH="330120" progId="Equation.3">
              <p:embed/>
            </p:oleObj>
          </a:graphicData>
        </a:graphic>
      </p:graphicFrame>
      <p:sp>
        <p:nvSpPr>
          <p:cNvPr id="311301" name="Rectangle 1029"/>
          <p:cNvSpPr>
            <a:spLocks noChangeArrowheads="1"/>
          </p:cNvSpPr>
          <p:nvPr/>
        </p:nvSpPr>
        <p:spPr bwMode="auto">
          <a:xfrm>
            <a:off x="381000" y="2768600"/>
            <a:ext cx="2035175" cy="492125"/>
          </a:xfrm>
          <a:prstGeom prst="rect">
            <a:avLst/>
          </a:prstGeom>
          <a:noFill/>
          <a:ln w="9525">
            <a:noFill/>
            <a:miter lim="800000"/>
            <a:headEnd/>
            <a:tailEnd/>
          </a:ln>
        </p:spPr>
        <p:txBody>
          <a:bodyPr wrap="none">
            <a:spAutoFit/>
          </a:bodyPr>
          <a:lstStyle/>
          <a:p>
            <a:r>
              <a:rPr lang="en-US" altLang="zh-CN" sz="2600" b="1">
                <a:latin typeface="楷体_GB2312" pitchFamily="49" charset="-122"/>
              </a:rPr>
              <a:t>It can be</a:t>
            </a:r>
            <a:r>
              <a:rPr lang="zh-CN" altLang="en-US" sz="2600" b="1">
                <a:latin typeface="楷体_GB2312" pitchFamily="49" charset="-122"/>
              </a:rPr>
              <a:t>：</a:t>
            </a:r>
          </a:p>
        </p:txBody>
      </p:sp>
      <p:graphicFrame>
        <p:nvGraphicFramePr>
          <p:cNvPr id="311302" name="Object 1030"/>
          <p:cNvGraphicFramePr>
            <a:graphicFrameLocks noChangeAspect="1"/>
          </p:cNvGraphicFramePr>
          <p:nvPr/>
        </p:nvGraphicFramePr>
        <p:xfrm>
          <a:off x="2019300" y="2667000"/>
          <a:ext cx="3722688" cy="747713"/>
        </p:xfrm>
        <a:graphic>
          <a:graphicData uri="http://schemas.openxmlformats.org/presentationml/2006/ole">
            <p:oleObj spid="_x0000_s118787" name="Equation" r:id="rId5" imgW="1650960" imgH="330120" progId="Equation.3">
              <p:embed/>
            </p:oleObj>
          </a:graphicData>
        </a:graphic>
      </p:graphicFrame>
      <p:sp>
        <p:nvSpPr>
          <p:cNvPr id="311303" name="Rectangle 1031"/>
          <p:cNvSpPr>
            <a:spLocks noChangeArrowheads="1"/>
          </p:cNvSpPr>
          <p:nvPr/>
        </p:nvSpPr>
        <p:spPr bwMode="auto">
          <a:xfrm>
            <a:off x="5770563" y="2768600"/>
            <a:ext cx="2205037" cy="492125"/>
          </a:xfrm>
          <a:prstGeom prst="rect">
            <a:avLst/>
          </a:prstGeom>
          <a:noFill/>
          <a:ln w="9525">
            <a:noFill/>
            <a:miter lim="800000"/>
            <a:headEnd/>
            <a:tailEnd/>
          </a:ln>
        </p:spPr>
        <p:txBody>
          <a:bodyPr wrap="none">
            <a:spAutoFit/>
          </a:bodyPr>
          <a:lstStyle/>
          <a:p>
            <a:r>
              <a:rPr lang="en-US" altLang="zh-CN" sz="2600" b="1">
                <a:latin typeface="楷体_GB2312" pitchFamily="49" charset="-122"/>
              </a:rPr>
              <a:t>of degree 1.</a:t>
            </a:r>
            <a:endParaRPr lang="zh-CN" altLang="en-US" sz="2600" b="1">
              <a:latin typeface="楷体_GB2312" pitchFamily="49" charset="-122"/>
            </a:endParaRPr>
          </a:p>
        </p:txBody>
      </p:sp>
      <p:sp>
        <p:nvSpPr>
          <p:cNvPr id="311304" name="Rectangle 1032"/>
          <p:cNvSpPr>
            <a:spLocks noChangeArrowheads="1"/>
          </p:cNvSpPr>
          <p:nvPr/>
        </p:nvSpPr>
        <p:spPr bwMode="auto">
          <a:xfrm>
            <a:off x="381000" y="3530600"/>
            <a:ext cx="1360488" cy="492125"/>
          </a:xfrm>
          <a:prstGeom prst="rect">
            <a:avLst/>
          </a:prstGeom>
          <a:noFill/>
          <a:ln w="9525">
            <a:noFill/>
            <a:miter lim="800000"/>
            <a:headEnd/>
            <a:tailEnd/>
          </a:ln>
        </p:spPr>
        <p:txBody>
          <a:bodyPr wrap="none">
            <a:spAutoFit/>
          </a:bodyPr>
          <a:lstStyle/>
          <a:p>
            <a:r>
              <a:rPr lang="en-US" altLang="zh-CN" sz="2600" b="1">
                <a:latin typeface="楷体_GB2312" pitchFamily="49" charset="-122"/>
              </a:rPr>
              <a:t>Also </a:t>
            </a:r>
            <a:r>
              <a:rPr lang="zh-CN" altLang="en-US" sz="2600" b="1">
                <a:latin typeface="楷体_GB2312" pitchFamily="49" charset="-122"/>
              </a:rPr>
              <a:t>：</a:t>
            </a:r>
          </a:p>
        </p:txBody>
      </p:sp>
      <p:graphicFrame>
        <p:nvGraphicFramePr>
          <p:cNvPr id="311305" name="Object 1033"/>
          <p:cNvGraphicFramePr>
            <a:graphicFrameLocks noChangeAspect="1"/>
          </p:cNvGraphicFramePr>
          <p:nvPr/>
        </p:nvGraphicFramePr>
        <p:xfrm>
          <a:off x="2032000" y="3429000"/>
          <a:ext cx="3911600" cy="836613"/>
        </p:xfrm>
        <a:graphic>
          <a:graphicData uri="http://schemas.openxmlformats.org/presentationml/2006/ole">
            <p:oleObj spid="_x0000_s118788" name="Equation" r:id="rId6" imgW="1968480" imgH="419040" progId="Equation.3">
              <p:embed/>
            </p:oleObj>
          </a:graphicData>
        </a:graphic>
      </p:graphicFrame>
      <p:sp>
        <p:nvSpPr>
          <p:cNvPr id="311306" name="Rectangle 1034"/>
          <p:cNvSpPr>
            <a:spLocks noChangeArrowheads="1"/>
          </p:cNvSpPr>
          <p:nvPr/>
        </p:nvSpPr>
        <p:spPr bwMode="auto">
          <a:xfrm>
            <a:off x="5999163" y="3530600"/>
            <a:ext cx="2205037" cy="492125"/>
          </a:xfrm>
          <a:prstGeom prst="rect">
            <a:avLst/>
          </a:prstGeom>
          <a:noFill/>
          <a:ln w="9525">
            <a:noFill/>
            <a:miter lim="800000"/>
            <a:headEnd/>
            <a:tailEnd/>
          </a:ln>
        </p:spPr>
        <p:txBody>
          <a:bodyPr wrap="none">
            <a:spAutoFit/>
          </a:bodyPr>
          <a:lstStyle/>
          <a:p>
            <a:r>
              <a:rPr lang="en-US" altLang="zh-CN" sz="2600" b="1">
                <a:latin typeface="楷体_GB2312" pitchFamily="49" charset="-122"/>
              </a:rPr>
              <a:t>of degree 3.</a:t>
            </a:r>
            <a:endParaRPr lang="zh-CN" altLang="en-US" sz="2600" b="1">
              <a:latin typeface="楷体_GB2312" pitchFamily="49" charset="-122"/>
            </a:endParaRPr>
          </a:p>
        </p:txBody>
      </p:sp>
      <p:graphicFrame>
        <p:nvGraphicFramePr>
          <p:cNvPr id="311308" name="Object 1036"/>
          <p:cNvGraphicFramePr>
            <a:graphicFrameLocks noChangeAspect="1"/>
          </p:cNvGraphicFramePr>
          <p:nvPr/>
        </p:nvGraphicFramePr>
        <p:xfrm>
          <a:off x="3429000" y="5286375"/>
          <a:ext cx="3125788" cy="865188"/>
        </p:xfrm>
        <a:graphic>
          <a:graphicData uri="http://schemas.openxmlformats.org/presentationml/2006/ole">
            <p:oleObj spid="_x0000_s118789" name="Equation" r:id="rId7" imgW="1562040" imgH="431640" progId="Equation.3">
              <p:embed/>
            </p:oleObj>
          </a:graphicData>
        </a:graphic>
      </p:graphicFrame>
      <p:sp>
        <p:nvSpPr>
          <p:cNvPr id="311312" name="Rectangle 1040"/>
          <p:cNvSpPr>
            <a:spLocks noChangeArrowheads="1"/>
          </p:cNvSpPr>
          <p:nvPr/>
        </p:nvSpPr>
        <p:spPr bwMode="auto">
          <a:xfrm>
            <a:off x="457200" y="914400"/>
            <a:ext cx="5186363" cy="533400"/>
          </a:xfrm>
          <a:prstGeom prst="rect">
            <a:avLst/>
          </a:prstGeom>
          <a:noFill/>
          <a:ln w="9525">
            <a:noFill/>
            <a:miter lim="800000"/>
            <a:headEnd/>
            <a:tailEnd/>
          </a:ln>
        </p:spPr>
        <p:txBody>
          <a:bodyPr lIns="92073" tIns="46036" rIns="92073" bIns="46036"/>
          <a:lstStyle/>
          <a:p>
            <a:pPr defTabSz="915988" eaLnBrk="0" hangingPunct="0"/>
            <a:r>
              <a:rPr lang="zh-CN" altLang="en-US" b="1">
                <a:solidFill>
                  <a:srgbClr val="FF3300"/>
                </a:solidFill>
                <a:ea typeface="宋体" charset="-122"/>
              </a:rPr>
              <a:t>一、</a:t>
            </a:r>
            <a:r>
              <a:rPr lang="en-US" altLang="zh-CN" b="1">
                <a:solidFill>
                  <a:srgbClr val="FF3300"/>
                </a:solidFill>
                <a:ea typeface="宋体" charset="-122"/>
              </a:rPr>
              <a:t> the general theory</a:t>
            </a:r>
            <a:endParaRPr lang="zh-CN" altLang="en-US" b="1">
              <a:solidFill>
                <a:srgbClr val="FF3300"/>
              </a:solidFill>
              <a:ea typeface="宋体" charset="-122"/>
            </a:endParaRPr>
          </a:p>
        </p:txBody>
      </p:sp>
      <p:sp>
        <p:nvSpPr>
          <p:cNvPr id="118797" name="矩形 19"/>
          <p:cNvSpPr>
            <a:spLocks noChangeArrowheads="1"/>
          </p:cNvSpPr>
          <p:nvPr/>
        </p:nvSpPr>
        <p:spPr bwMode="auto">
          <a:xfrm>
            <a:off x="428625" y="4214813"/>
            <a:ext cx="8215313" cy="1384300"/>
          </a:xfrm>
          <a:prstGeom prst="rect">
            <a:avLst/>
          </a:prstGeom>
          <a:noFill/>
          <a:ln w="9525">
            <a:noFill/>
            <a:miter lim="800000"/>
            <a:headEnd/>
            <a:tailEnd/>
          </a:ln>
        </p:spPr>
        <p:txBody>
          <a:bodyPr>
            <a:spAutoFit/>
          </a:bodyPr>
          <a:lstStyle/>
          <a:p>
            <a:pPr algn="just">
              <a:spcBef>
                <a:spcPct val="30000"/>
              </a:spcBef>
            </a:pPr>
            <a:r>
              <a:rPr lang="en-US" altLang="zh-CN"/>
              <a:t>This notes, if the quadrature formula has 2 nodes, the highest degree is 3. Usually, the quadrature formula with </a:t>
            </a:r>
            <a:r>
              <a:rPr lang="en-US" altLang="zh-CN" b="1" i="1"/>
              <a:t>n+1</a:t>
            </a:r>
            <a:r>
              <a:rPr lang="en-US" altLang="zh-CN"/>
              <a:t> nodes, as </a:t>
            </a:r>
            <a:endParaRPr lang="zh-CN" altLang="zh-CN"/>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wipe(left)">
                                      <p:cBhvr>
                                        <p:cTn id="7" dur="500"/>
                                        <p:tgtEl>
                                          <p:spTgt spid="3112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1312"/>
                                        </p:tgtEl>
                                        <p:attrNameLst>
                                          <p:attrName>style.visibility</p:attrName>
                                        </p:attrNameLst>
                                      </p:cBhvr>
                                      <p:to>
                                        <p:strVal val="visible"/>
                                      </p:to>
                                    </p:set>
                                    <p:animEffect transition="in" filter="wipe(left)">
                                      <p:cBhvr>
                                        <p:cTn id="12" dur="500"/>
                                        <p:tgtEl>
                                          <p:spTgt spid="3113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1299"/>
                                        </p:tgtEl>
                                        <p:attrNameLst>
                                          <p:attrName>style.visibility</p:attrName>
                                        </p:attrNameLst>
                                      </p:cBhvr>
                                      <p:to>
                                        <p:strVal val="visible"/>
                                      </p:to>
                                    </p:set>
                                    <p:animEffect transition="in" filter="wipe(left)">
                                      <p:cBhvr>
                                        <p:cTn id="17" dur="500"/>
                                        <p:tgtEl>
                                          <p:spTgt spid="3112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1300"/>
                                        </p:tgtEl>
                                        <p:attrNameLst>
                                          <p:attrName>style.visibility</p:attrName>
                                        </p:attrNameLst>
                                      </p:cBhvr>
                                      <p:to>
                                        <p:strVal val="visible"/>
                                      </p:to>
                                    </p:set>
                                    <p:animEffect transition="in" filter="wipe(left)">
                                      <p:cBhvr>
                                        <p:cTn id="22" dur="500"/>
                                        <p:tgtEl>
                                          <p:spTgt spid="3113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1301"/>
                                        </p:tgtEl>
                                        <p:attrNameLst>
                                          <p:attrName>style.visibility</p:attrName>
                                        </p:attrNameLst>
                                      </p:cBhvr>
                                      <p:to>
                                        <p:strVal val="visible"/>
                                      </p:to>
                                    </p:set>
                                    <p:animEffect transition="in" filter="wipe(left)">
                                      <p:cBhvr>
                                        <p:cTn id="27" dur="500"/>
                                        <p:tgtEl>
                                          <p:spTgt spid="31130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1302"/>
                                        </p:tgtEl>
                                        <p:attrNameLst>
                                          <p:attrName>style.visibility</p:attrName>
                                        </p:attrNameLst>
                                      </p:cBhvr>
                                      <p:to>
                                        <p:strVal val="visible"/>
                                      </p:to>
                                    </p:set>
                                    <p:animEffect transition="in" filter="wipe(left)">
                                      <p:cBhvr>
                                        <p:cTn id="32" dur="500"/>
                                        <p:tgtEl>
                                          <p:spTgt spid="3113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1303"/>
                                        </p:tgtEl>
                                        <p:attrNameLst>
                                          <p:attrName>style.visibility</p:attrName>
                                        </p:attrNameLst>
                                      </p:cBhvr>
                                      <p:to>
                                        <p:strVal val="visible"/>
                                      </p:to>
                                    </p:set>
                                    <p:animEffect transition="in" filter="wipe(left)">
                                      <p:cBhvr>
                                        <p:cTn id="37" dur="500"/>
                                        <p:tgtEl>
                                          <p:spTgt spid="31130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1304"/>
                                        </p:tgtEl>
                                        <p:attrNameLst>
                                          <p:attrName>style.visibility</p:attrName>
                                        </p:attrNameLst>
                                      </p:cBhvr>
                                      <p:to>
                                        <p:strVal val="visible"/>
                                      </p:to>
                                    </p:set>
                                    <p:animEffect transition="in" filter="wipe(left)">
                                      <p:cBhvr>
                                        <p:cTn id="42" dur="500"/>
                                        <p:tgtEl>
                                          <p:spTgt spid="31130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11305"/>
                                        </p:tgtEl>
                                        <p:attrNameLst>
                                          <p:attrName>style.visibility</p:attrName>
                                        </p:attrNameLst>
                                      </p:cBhvr>
                                      <p:to>
                                        <p:strVal val="visible"/>
                                      </p:to>
                                    </p:set>
                                    <p:animEffect transition="in" filter="wipe(left)">
                                      <p:cBhvr>
                                        <p:cTn id="47" dur="500"/>
                                        <p:tgtEl>
                                          <p:spTgt spid="3113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11306"/>
                                        </p:tgtEl>
                                        <p:attrNameLst>
                                          <p:attrName>style.visibility</p:attrName>
                                        </p:attrNameLst>
                                      </p:cBhvr>
                                      <p:to>
                                        <p:strVal val="visible"/>
                                      </p:to>
                                    </p:set>
                                    <p:animEffect transition="in" filter="wipe(left)">
                                      <p:cBhvr>
                                        <p:cTn id="52" dur="500"/>
                                        <p:tgtEl>
                                          <p:spTgt spid="31130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11308"/>
                                        </p:tgtEl>
                                        <p:attrNameLst>
                                          <p:attrName>style.visibility</p:attrName>
                                        </p:attrNameLst>
                                      </p:cBhvr>
                                      <p:to>
                                        <p:strVal val="visible"/>
                                      </p:to>
                                    </p:set>
                                    <p:animEffect transition="in" filter="wipe(left)">
                                      <p:cBhvr>
                                        <p:cTn id="57" dur="500"/>
                                        <p:tgtEl>
                                          <p:spTgt spid="311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autoUpdateAnimBg="0"/>
      <p:bldP spid="311299" grpId="0" autoUpdateAnimBg="0"/>
      <p:bldP spid="311301" grpId="0" autoUpdateAnimBg="0"/>
      <p:bldP spid="311303" grpId="0" autoUpdateAnimBg="0"/>
      <p:bldP spid="311304" grpId="0" autoUpdateAnimBg="0"/>
      <p:bldP spid="311306" grpId="0" autoUpdateAnimBg="0"/>
      <p:bldP spid="311312"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矩形 3"/>
          <p:cNvSpPr>
            <a:spLocks noChangeArrowheads="1"/>
          </p:cNvSpPr>
          <p:nvPr/>
        </p:nvSpPr>
        <p:spPr bwMode="auto">
          <a:xfrm>
            <a:off x="571500" y="428625"/>
            <a:ext cx="7929563" cy="954088"/>
          </a:xfrm>
          <a:prstGeom prst="rect">
            <a:avLst/>
          </a:prstGeom>
          <a:noFill/>
          <a:ln w="9525">
            <a:noFill/>
            <a:miter lim="800000"/>
            <a:headEnd/>
            <a:tailEnd/>
          </a:ln>
        </p:spPr>
        <p:txBody>
          <a:bodyPr>
            <a:spAutoFit/>
          </a:bodyPr>
          <a:lstStyle/>
          <a:p>
            <a:pPr algn="just"/>
            <a:r>
              <a:rPr lang="en-US" altLang="zh-CN"/>
              <a:t>The highest degree maybe </a:t>
            </a:r>
            <a:r>
              <a:rPr lang="en-US" altLang="zh-CN" b="1" i="1"/>
              <a:t>2n+1</a:t>
            </a:r>
            <a:r>
              <a:rPr lang="en-US" altLang="zh-CN"/>
              <a:t>. And this kind of formula is called Gauss quadrature formula.</a:t>
            </a:r>
            <a:endParaRPr lang="zh-CN" altLang="en-US"/>
          </a:p>
        </p:txBody>
      </p:sp>
      <p:sp>
        <p:nvSpPr>
          <p:cNvPr id="119813" name="矩形 4"/>
          <p:cNvSpPr>
            <a:spLocks noChangeArrowheads="1"/>
          </p:cNvSpPr>
          <p:nvPr/>
        </p:nvSpPr>
        <p:spPr bwMode="auto">
          <a:xfrm>
            <a:off x="642938" y="1571625"/>
            <a:ext cx="7858125" cy="1384300"/>
          </a:xfrm>
          <a:prstGeom prst="rect">
            <a:avLst/>
          </a:prstGeom>
          <a:noFill/>
          <a:ln w="9525">
            <a:noFill/>
            <a:miter lim="800000"/>
            <a:headEnd/>
            <a:tailEnd/>
          </a:ln>
        </p:spPr>
        <p:txBody>
          <a:bodyPr>
            <a:spAutoFit/>
          </a:bodyPr>
          <a:lstStyle/>
          <a:p>
            <a:r>
              <a:rPr lang="en-US" altLang="zh-CN"/>
              <a:t>Because of quadrature formula                                      has </a:t>
            </a:r>
            <a:r>
              <a:rPr lang="en-US" altLang="zh-CN" b="1" i="1"/>
              <a:t>2n+2</a:t>
            </a:r>
            <a:r>
              <a:rPr lang="en-US" altLang="zh-CN"/>
              <a:t> parameters to be determined, like</a:t>
            </a:r>
            <a:endParaRPr lang="en-US" altLang="zh-CN" b="1">
              <a:ea typeface="宋体" charset="-122"/>
            </a:endParaRPr>
          </a:p>
          <a:p>
            <a:endParaRPr lang="zh-CN" altLang="en-US"/>
          </a:p>
        </p:txBody>
      </p:sp>
      <p:graphicFrame>
        <p:nvGraphicFramePr>
          <p:cNvPr id="377858" name="Object 2"/>
          <p:cNvGraphicFramePr>
            <a:graphicFrameLocks noChangeAspect="1"/>
          </p:cNvGraphicFramePr>
          <p:nvPr/>
        </p:nvGraphicFramePr>
        <p:xfrm>
          <a:off x="5143500" y="1428750"/>
          <a:ext cx="3313113" cy="796925"/>
        </p:xfrm>
        <a:graphic>
          <a:graphicData uri="http://schemas.openxmlformats.org/presentationml/2006/ole">
            <p:oleObj spid="_x0000_s119810" name="Microsoft Equation 3.0" r:id="rId4" imgW="1523880" imgH="406080" progId="Equation.3">
              <p:embed/>
            </p:oleObj>
          </a:graphicData>
        </a:graphic>
      </p:graphicFrame>
      <p:sp>
        <p:nvSpPr>
          <p:cNvPr id="119814" name="矩形 6"/>
          <p:cNvSpPr>
            <a:spLocks noChangeArrowheads="1"/>
          </p:cNvSpPr>
          <p:nvPr/>
        </p:nvSpPr>
        <p:spPr bwMode="auto">
          <a:xfrm>
            <a:off x="2571750" y="2571750"/>
            <a:ext cx="4164013" cy="523875"/>
          </a:xfrm>
          <a:prstGeom prst="rect">
            <a:avLst/>
          </a:prstGeom>
          <a:noFill/>
          <a:ln w="9525">
            <a:noFill/>
            <a:miter lim="800000"/>
            <a:headEnd/>
            <a:tailEnd/>
          </a:ln>
        </p:spPr>
        <p:txBody>
          <a:bodyPr wrap="none">
            <a:spAutoFit/>
          </a:bodyPr>
          <a:lstStyle/>
          <a:p>
            <a:r>
              <a:rPr lang="en-US" altLang="zh-CN" b="1" i="1">
                <a:ea typeface="宋体" charset="-122"/>
              </a:rPr>
              <a:t>x</a:t>
            </a:r>
            <a:r>
              <a:rPr lang="en-US" altLang="zh-CN" b="1" i="1" baseline="-25000">
                <a:ea typeface="宋体" charset="-122"/>
              </a:rPr>
              <a:t>k</a:t>
            </a:r>
            <a:r>
              <a:rPr lang="zh-CN" altLang="en-US" b="1">
                <a:ea typeface="宋体" charset="-122"/>
              </a:rPr>
              <a:t>、</a:t>
            </a:r>
            <a:r>
              <a:rPr lang="en-US" altLang="zh-CN" b="1" i="1">
                <a:ea typeface="宋体" charset="-122"/>
              </a:rPr>
              <a:t>A</a:t>
            </a:r>
            <a:r>
              <a:rPr lang="en-US" altLang="zh-CN" b="1" i="1" baseline="-25000">
                <a:ea typeface="宋体" charset="-122"/>
              </a:rPr>
              <a:t>k   </a:t>
            </a:r>
            <a:r>
              <a:rPr lang="en-US" altLang="zh-CN" b="1">
                <a:ea typeface="宋体" charset="-122"/>
              </a:rPr>
              <a:t>(</a:t>
            </a:r>
            <a:r>
              <a:rPr lang="en-US" altLang="zh-CN" b="1" i="1">
                <a:ea typeface="宋体" charset="-122"/>
              </a:rPr>
              <a:t>k</a:t>
            </a:r>
            <a:r>
              <a:rPr lang="zh-CN" altLang="en-US" b="1">
                <a:ea typeface="宋体" charset="-122"/>
              </a:rPr>
              <a:t>＝</a:t>
            </a:r>
            <a:r>
              <a:rPr lang="en-US" altLang="zh-CN" b="1">
                <a:ea typeface="宋体" charset="-122"/>
              </a:rPr>
              <a:t>0</a:t>
            </a:r>
            <a:r>
              <a:rPr lang="zh-CN" altLang="en-US" b="1">
                <a:ea typeface="宋体" charset="-122"/>
              </a:rPr>
              <a:t>，</a:t>
            </a:r>
            <a:r>
              <a:rPr lang="en-US" altLang="zh-CN" b="1">
                <a:ea typeface="宋体" charset="-122"/>
              </a:rPr>
              <a:t>1</a:t>
            </a:r>
            <a:r>
              <a:rPr lang="zh-CN" altLang="en-US" b="1">
                <a:ea typeface="宋体" charset="-122"/>
              </a:rPr>
              <a:t>，</a:t>
            </a:r>
            <a:r>
              <a:rPr lang="en-US" altLang="zh-CN" b="1">
                <a:ea typeface="宋体" charset="-122"/>
              </a:rPr>
              <a:t>…</a:t>
            </a:r>
            <a:r>
              <a:rPr lang="zh-CN" altLang="en-US" b="1">
                <a:ea typeface="宋体" charset="-122"/>
              </a:rPr>
              <a:t>，</a:t>
            </a:r>
            <a:r>
              <a:rPr lang="en-US" altLang="zh-CN" b="1" i="1">
                <a:ea typeface="宋体" charset="-122"/>
              </a:rPr>
              <a:t>n</a:t>
            </a:r>
            <a:r>
              <a:rPr lang="en-US" altLang="zh-CN" b="1">
                <a:ea typeface="宋体" charset="-122"/>
              </a:rPr>
              <a:t>)</a:t>
            </a:r>
            <a:endParaRPr lang="zh-CN" altLang="en-US"/>
          </a:p>
        </p:txBody>
      </p:sp>
      <p:sp>
        <p:nvSpPr>
          <p:cNvPr id="119815" name="矩形 7"/>
          <p:cNvSpPr>
            <a:spLocks noChangeArrowheads="1"/>
          </p:cNvSpPr>
          <p:nvPr/>
        </p:nvSpPr>
        <p:spPr bwMode="auto">
          <a:xfrm>
            <a:off x="714375" y="3071813"/>
            <a:ext cx="7715250" cy="2246312"/>
          </a:xfrm>
          <a:prstGeom prst="rect">
            <a:avLst/>
          </a:prstGeom>
          <a:noFill/>
          <a:ln w="9525">
            <a:noFill/>
            <a:miter lim="800000"/>
            <a:headEnd/>
            <a:tailEnd/>
          </a:ln>
        </p:spPr>
        <p:txBody>
          <a:bodyPr>
            <a:spAutoFit/>
          </a:bodyPr>
          <a:lstStyle/>
          <a:p>
            <a:pPr algn="just">
              <a:spcBef>
                <a:spcPct val="30000"/>
              </a:spcBef>
            </a:pPr>
            <a:r>
              <a:rPr lang="en-US" altLang="zh-CN"/>
              <a:t>When </a:t>
            </a:r>
            <a:r>
              <a:rPr lang="en-US" altLang="zh-CN" b="1" i="1">
                <a:ea typeface="宋体" charset="-122"/>
              </a:rPr>
              <a:t>x</a:t>
            </a:r>
            <a:r>
              <a:rPr lang="en-US" altLang="zh-CN" b="1" i="1" baseline="-25000">
                <a:ea typeface="宋体" charset="-122"/>
              </a:rPr>
              <a:t>k  </a:t>
            </a:r>
            <a:r>
              <a:rPr lang="en-US" altLang="zh-CN"/>
              <a:t>is the known nodes, interpolation type quadrature formula is at least of degree </a:t>
            </a:r>
            <a:r>
              <a:rPr lang="en-US" altLang="zh-CN" b="1" i="1"/>
              <a:t>n</a:t>
            </a:r>
            <a:r>
              <a:rPr lang="en-US" altLang="zh-CN"/>
              <a:t>. If choosing suitable point </a:t>
            </a:r>
            <a:r>
              <a:rPr lang="en-US" altLang="zh-CN" b="1" i="1">
                <a:ea typeface="宋体" charset="-122"/>
              </a:rPr>
              <a:t>x</a:t>
            </a:r>
            <a:r>
              <a:rPr lang="en-US" altLang="zh-CN" b="1" i="1" baseline="-25000">
                <a:ea typeface="宋体" charset="-122"/>
              </a:rPr>
              <a:t>k</a:t>
            </a:r>
            <a:r>
              <a:rPr lang="en-US" altLang="zh-CN" b="1" i="1">
                <a:ea typeface="宋体" charset="-122"/>
              </a:rPr>
              <a:t> </a:t>
            </a:r>
            <a:r>
              <a:rPr lang="en-US" altLang="zh-CN" b="1">
                <a:ea typeface="宋体" charset="-122"/>
              </a:rPr>
              <a:t>(</a:t>
            </a:r>
            <a:r>
              <a:rPr lang="en-US" altLang="zh-CN" b="1" i="1">
                <a:ea typeface="宋体" charset="-122"/>
              </a:rPr>
              <a:t>k</a:t>
            </a:r>
            <a:r>
              <a:rPr lang="zh-CN" altLang="en-US" b="1">
                <a:ea typeface="宋体" charset="-122"/>
              </a:rPr>
              <a:t>＝</a:t>
            </a:r>
            <a:r>
              <a:rPr lang="en-US" altLang="zh-CN" b="1">
                <a:ea typeface="宋体" charset="-122"/>
              </a:rPr>
              <a:t>0</a:t>
            </a:r>
            <a:r>
              <a:rPr lang="zh-CN" altLang="en-US" b="1">
                <a:ea typeface="宋体" charset="-122"/>
              </a:rPr>
              <a:t>，</a:t>
            </a:r>
            <a:r>
              <a:rPr lang="en-US" altLang="zh-CN" b="1">
                <a:ea typeface="宋体" charset="-122"/>
              </a:rPr>
              <a:t>1</a:t>
            </a:r>
            <a:r>
              <a:rPr lang="zh-CN" altLang="en-US" b="1">
                <a:ea typeface="宋体" charset="-122"/>
              </a:rPr>
              <a:t>，</a:t>
            </a:r>
            <a:r>
              <a:rPr lang="en-US" altLang="zh-CN" b="1">
                <a:ea typeface="宋体" charset="-122"/>
              </a:rPr>
              <a:t>…</a:t>
            </a:r>
            <a:r>
              <a:rPr lang="zh-CN" altLang="en-US" b="1">
                <a:ea typeface="宋体" charset="-122"/>
              </a:rPr>
              <a:t>，</a:t>
            </a:r>
            <a:r>
              <a:rPr lang="en-US" altLang="zh-CN" b="1">
                <a:ea typeface="宋体" charset="-122"/>
              </a:rPr>
              <a:t>n), </a:t>
            </a:r>
            <a:r>
              <a:rPr lang="en-US" altLang="zh-CN">
                <a:ea typeface="宋体" charset="-122"/>
              </a:rPr>
              <a:t>it maybe causes the </a:t>
            </a:r>
            <a:r>
              <a:rPr lang="en-US" altLang="zh-CN"/>
              <a:t>quadrature formula of degree </a:t>
            </a:r>
            <a:r>
              <a:rPr lang="en-US" altLang="zh-CN" b="1" i="1"/>
              <a:t>2n+1</a:t>
            </a:r>
            <a:r>
              <a:rPr lang="en-US" altLang="zh-CN"/>
              <a:t>.</a:t>
            </a:r>
          </a:p>
        </p:txBody>
      </p:sp>
      <p:sp>
        <p:nvSpPr>
          <p:cNvPr id="119816" name="矩形 8"/>
          <p:cNvSpPr>
            <a:spLocks noChangeArrowheads="1"/>
          </p:cNvSpPr>
          <p:nvPr/>
        </p:nvSpPr>
        <p:spPr bwMode="auto">
          <a:xfrm>
            <a:off x="714375" y="5214938"/>
            <a:ext cx="7715250" cy="954087"/>
          </a:xfrm>
          <a:prstGeom prst="rect">
            <a:avLst/>
          </a:prstGeom>
          <a:noFill/>
          <a:ln w="9525">
            <a:noFill/>
            <a:miter lim="800000"/>
            <a:headEnd/>
            <a:tailEnd/>
          </a:ln>
        </p:spPr>
        <p:txBody>
          <a:bodyPr>
            <a:spAutoFit/>
          </a:bodyPr>
          <a:lstStyle/>
          <a:p>
            <a:pPr>
              <a:spcBef>
                <a:spcPct val="30000"/>
              </a:spcBef>
            </a:pPr>
            <a:r>
              <a:rPr lang="en-US" altLang="zh-CN"/>
              <a:t>    In order to make the question more generally, we study the weighted integral</a:t>
            </a:r>
          </a:p>
        </p:txBody>
      </p:sp>
      <p:graphicFrame>
        <p:nvGraphicFramePr>
          <p:cNvPr id="377859" name="Object 3"/>
          <p:cNvGraphicFramePr>
            <a:graphicFrameLocks noChangeAspect="1"/>
          </p:cNvGraphicFramePr>
          <p:nvPr/>
        </p:nvGraphicFramePr>
        <p:xfrm>
          <a:off x="4786313" y="5572125"/>
          <a:ext cx="2376487" cy="646113"/>
        </p:xfrm>
        <a:graphic>
          <a:graphicData uri="http://schemas.openxmlformats.org/presentationml/2006/ole">
            <p:oleObj spid="_x0000_s119811" name="Microsoft Equation 3.0" r:id="rId5" imgW="1231560" imgH="3301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7858"/>
                                        </p:tgtEl>
                                        <p:attrNameLst>
                                          <p:attrName>style.visibility</p:attrName>
                                        </p:attrNameLst>
                                      </p:cBhvr>
                                      <p:to>
                                        <p:strVal val="visible"/>
                                      </p:to>
                                    </p:set>
                                    <p:animEffect transition="in" filter="wipe(left)">
                                      <p:cBhvr>
                                        <p:cTn id="7" dur="500"/>
                                        <p:tgtEl>
                                          <p:spTgt spid="3778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7859"/>
                                        </p:tgtEl>
                                        <p:attrNameLst>
                                          <p:attrName>style.visibility</p:attrName>
                                        </p:attrNameLst>
                                      </p:cBhvr>
                                      <p:to>
                                        <p:strVal val="visible"/>
                                      </p:to>
                                    </p:set>
                                    <p:animEffect transition="in" filter="wipe(left)">
                                      <p:cBhvr>
                                        <p:cTn id="12" dur="500"/>
                                        <p:tgtEl>
                                          <p:spTgt spid="377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49" name="Object 5"/>
          <p:cNvGraphicFramePr>
            <a:graphicFrameLocks noChangeAspect="1"/>
          </p:cNvGraphicFramePr>
          <p:nvPr/>
        </p:nvGraphicFramePr>
        <p:xfrm>
          <a:off x="2428875" y="1143000"/>
          <a:ext cx="3919538" cy="844550"/>
        </p:xfrm>
        <a:graphic>
          <a:graphicData uri="http://schemas.openxmlformats.org/presentationml/2006/ole">
            <p:oleObj spid="_x0000_s120834" name="Equation" r:id="rId4" imgW="2031840" imgH="431640" progId="Equation.3">
              <p:embed/>
            </p:oleObj>
          </a:graphicData>
        </a:graphic>
      </p:graphicFrame>
      <p:sp>
        <p:nvSpPr>
          <p:cNvPr id="120835" name="矩形 15"/>
          <p:cNvSpPr>
            <a:spLocks noChangeArrowheads="1"/>
          </p:cNvSpPr>
          <p:nvPr/>
        </p:nvSpPr>
        <p:spPr bwMode="auto">
          <a:xfrm>
            <a:off x="428625" y="285750"/>
            <a:ext cx="8358188" cy="954088"/>
          </a:xfrm>
          <a:prstGeom prst="rect">
            <a:avLst/>
          </a:prstGeom>
          <a:noFill/>
          <a:ln w="9525">
            <a:noFill/>
            <a:miter lim="800000"/>
            <a:headEnd/>
            <a:tailEnd/>
          </a:ln>
        </p:spPr>
        <p:txBody>
          <a:bodyPr>
            <a:spAutoFit/>
          </a:bodyPr>
          <a:lstStyle/>
          <a:p>
            <a:pPr algn="just">
              <a:spcBef>
                <a:spcPct val="30000"/>
              </a:spcBef>
            </a:pPr>
            <a:r>
              <a:rPr lang="en-US" altLang="zh-CN"/>
              <a:t>     There, </a:t>
            </a:r>
            <a:r>
              <a:rPr lang="en-US" altLang="zh-CN" b="1" i="1">
                <a:latin typeface="Symbol" pitchFamily="18" charset="2"/>
                <a:ea typeface="宋体" charset="-122"/>
              </a:rPr>
              <a:t>r </a:t>
            </a:r>
            <a:r>
              <a:rPr lang="en-US" altLang="zh-CN" b="1">
                <a:ea typeface="宋体" charset="-122"/>
              </a:rPr>
              <a:t>(</a:t>
            </a:r>
            <a:r>
              <a:rPr lang="en-US" altLang="zh-CN" b="1" i="1">
                <a:ea typeface="宋体" charset="-122"/>
              </a:rPr>
              <a:t>x</a:t>
            </a:r>
            <a:r>
              <a:rPr lang="en-US" altLang="zh-CN" b="1">
                <a:ea typeface="宋体" charset="-122"/>
              </a:rPr>
              <a:t>) </a:t>
            </a:r>
            <a:r>
              <a:rPr lang="en-US" altLang="zh-CN"/>
              <a:t>is a weighted function, as same as the mechanical quadrature formula, its quadrature formula is</a:t>
            </a:r>
          </a:p>
        </p:txBody>
      </p:sp>
      <p:sp>
        <p:nvSpPr>
          <p:cNvPr id="120836" name="矩形 16"/>
          <p:cNvSpPr>
            <a:spLocks noChangeArrowheads="1"/>
          </p:cNvSpPr>
          <p:nvPr/>
        </p:nvSpPr>
        <p:spPr bwMode="auto">
          <a:xfrm>
            <a:off x="500063" y="1928813"/>
            <a:ext cx="8286750" cy="954087"/>
          </a:xfrm>
          <a:prstGeom prst="rect">
            <a:avLst/>
          </a:prstGeom>
          <a:noFill/>
          <a:ln w="9525">
            <a:noFill/>
            <a:miter lim="800000"/>
            <a:headEnd/>
            <a:tailEnd/>
          </a:ln>
        </p:spPr>
        <p:txBody>
          <a:bodyPr>
            <a:spAutoFit/>
          </a:bodyPr>
          <a:lstStyle/>
          <a:p>
            <a:r>
              <a:rPr lang="en-US" altLang="zh-CN" b="1" i="1">
                <a:ea typeface="宋体" charset="-122"/>
              </a:rPr>
              <a:t>A</a:t>
            </a:r>
            <a:r>
              <a:rPr lang="en-US" altLang="zh-CN" b="1" i="1" baseline="-25000">
                <a:ea typeface="宋体" charset="-122"/>
              </a:rPr>
              <a:t>k</a:t>
            </a:r>
            <a:r>
              <a:rPr lang="en-US" altLang="zh-CN" b="1">
                <a:ea typeface="宋体" charset="-122"/>
              </a:rPr>
              <a:t>(</a:t>
            </a:r>
            <a:r>
              <a:rPr lang="en-US" altLang="zh-CN" b="1" i="1">
                <a:ea typeface="宋体" charset="-122"/>
              </a:rPr>
              <a:t>k</a:t>
            </a:r>
            <a:r>
              <a:rPr lang="zh-CN" altLang="en-US" b="1">
                <a:ea typeface="宋体" charset="-122"/>
              </a:rPr>
              <a:t>＝</a:t>
            </a:r>
            <a:r>
              <a:rPr lang="en-US" altLang="zh-CN" b="1">
                <a:ea typeface="宋体" charset="-122"/>
              </a:rPr>
              <a:t>0</a:t>
            </a:r>
            <a:r>
              <a:rPr lang="zh-CN" altLang="en-US" b="1">
                <a:ea typeface="宋体" charset="-122"/>
              </a:rPr>
              <a:t>，</a:t>
            </a:r>
            <a:r>
              <a:rPr lang="en-US" altLang="zh-CN" b="1">
                <a:ea typeface="宋体" charset="-122"/>
              </a:rPr>
              <a:t>1</a:t>
            </a:r>
            <a:r>
              <a:rPr lang="zh-CN" altLang="en-US" b="1">
                <a:ea typeface="宋体" charset="-122"/>
              </a:rPr>
              <a:t>，</a:t>
            </a:r>
            <a:r>
              <a:rPr lang="en-US" altLang="zh-CN" b="1">
                <a:ea typeface="宋体" charset="-122"/>
              </a:rPr>
              <a:t>…</a:t>
            </a:r>
            <a:r>
              <a:rPr lang="zh-CN" altLang="en-US" b="1">
                <a:ea typeface="宋体" charset="-122"/>
              </a:rPr>
              <a:t>，</a:t>
            </a:r>
            <a:r>
              <a:rPr lang="en-US" altLang="zh-CN" b="1" i="1">
                <a:ea typeface="宋体" charset="-122"/>
              </a:rPr>
              <a:t>n</a:t>
            </a:r>
            <a:r>
              <a:rPr lang="en-US" altLang="zh-CN" b="1">
                <a:ea typeface="宋体" charset="-122"/>
              </a:rPr>
              <a:t>) </a:t>
            </a:r>
            <a:r>
              <a:rPr lang="en-US" altLang="zh-CN">
                <a:ea typeface="宋体" charset="-122"/>
              </a:rPr>
              <a:t>is not depend on </a:t>
            </a:r>
            <a:r>
              <a:rPr lang="en-US" altLang="zh-CN" i="1">
                <a:ea typeface="宋体" charset="-122"/>
              </a:rPr>
              <a:t>f </a:t>
            </a:r>
            <a:r>
              <a:rPr lang="en-US" altLang="zh-CN">
                <a:ea typeface="宋体" charset="-122"/>
              </a:rPr>
              <a:t>(</a:t>
            </a:r>
            <a:r>
              <a:rPr lang="en-US" altLang="zh-CN" i="1">
                <a:ea typeface="宋体" charset="-122"/>
              </a:rPr>
              <a:t>x</a:t>
            </a:r>
            <a:r>
              <a:rPr lang="en-US" altLang="zh-CN">
                <a:ea typeface="宋体" charset="-122"/>
              </a:rPr>
              <a:t>)’s q</a:t>
            </a:r>
            <a:r>
              <a:rPr lang="en-US" altLang="zh-CN"/>
              <a:t>uadrature factor, and </a:t>
            </a:r>
            <a:r>
              <a:rPr lang="en-US" altLang="zh-CN" b="1" i="1">
                <a:ea typeface="宋体" charset="-122"/>
              </a:rPr>
              <a:t>x</a:t>
            </a:r>
            <a:r>
              <a:rPr lang="en-US" altLang="zh-CN" b="1" i="1" baseline="-25000">
                <a:ea typeface="宋体" charset="-122"/>
              </a:rPr>
              <a:t>k </a:t>
            </a:r>
            <a:r>
              <a:rPr lang="en-US" altLang="zh-CN" b="1">
                <a:ea typeface="宋体" charset="-122"/>
              </a:rPr>
              <a:t>(</a:t>
            </a:r>
            <a:r>
              <a:rPr lang="en-US" altLang="zh-CN" b="1" i="1">
                <a:ea typeface="宋体" charset="-122"/>
              </a:rPr>
              <a:t>k</a:t>
            </a:r>
            <a:r>
              <a:rPr lang="zh-CN" altLang="en-US" b="1">
                <a:ea typeface="宋体" charset="-122"/>
              </a:rPr>
              <a:t>＝</a:t>
            </a:r>
            <a:r>
              <a:rPr lang="en-US" altLang="zh-CN" b="1">
                <a:ea typeface="宋体" charset="-122"/>
              </a:rPr>
              <a:t>0</a:t>
            </a:r>
            <a:r>
              <a:rPr lang="zh-CN" altLang="en-US" b="1">
                <a:ea typeface="宋体" charset="-122"/>
              </a:rPr>
              <a:t>，</a:t>
            </a:r>
            <a:r>
              <a:rPr lang="en-US" altLang="zh-CN" b="1">
                <a:ea typeface="宋体" charset="-122"/>
              </a:rPr>
              <a:t>1</a:t>
            </a:r>
            <a:r>
              <a:rPr lang="zh-CN" altLang="en-US" b="1">
                <a:ea typeface="宋体" charset="-122"/>
              </a:rPr>
              <a:t>，</a:t>
            </a:r>
            <a:r>
              <a:rPr lang="en-US" altLang="zh-CN" b="1">
                <a:ea typeface="宋体" charset="-122"/>
              </a:rPr>
              <a:t>…</a:t>
            </a:r>
            <a:r>
              <a:rPr lang="zh-CN" altLang="en-US" b="1">
                <a:ea typeface="宋体" charset="-122"/>
              </a:rPr>
              <a:t>，</a:t>
            </a:r>
            <a:r>
              <a:rPr lang="en-US" altLang="zh-CN" b="1" i="1">
                <a:ea typeface="宋体" charset="-122"/>
              </a:rPr>
              <a:t>n</a:t>
            </a:r>
            <a:r>
              <a:rPr lang="en-US" altLang="zh-CN" b="1">
                <a:ea typeface="宋体" charset="-122"/>
              </a:rPr>
              <a:t>) </a:t>
            </a:r>
            <a:r>
              <a:rPr lang="en-US" altLang="zh-CN">
                <a:ea typeface="宋体" charset="-122"/>
              </a:rPr>
              <a:t>is</a:t>
            </a:r>
            <a:r>
              <a:rPr lang="en-US" altLang="zh-CN" b="1">
                <a:ea typeface="宋体" charset="-122"/>
              </a:rPr>
              <a:t> </a:t>
            </a:r>
            <a:r>
              <a:rPr lang="en-US" altLang="zh-CN">
                <a:ea typeface="宋体" charset="-122"/>
              </a:rPr>
              <a:t>q</a:t>
            </a:r>
            <a:r>
              <a:rPr lang="en-US" altLang="zh-CN"/>
              <a:t>uadrature nodes.</a:t>
            </a:r>
            <a:endParaRPr lang="zh-CN" altLang="en-US"/>
          </a:p>
        </p:txBody>
      </p:sp>
      <p:sp>
        <p:nvSpPr>
          <p:cNvPr id="120837" name="矩形 17"/>
          <p:cNvSpPr>
            <a:spLocks noChangeArrowheads="1"/>
          </p:cNvSpPr>
          <p:nvPr/>
        </p:nvSpPr>
        <p:spPr bwMode="auto">
          <a:xfrm>
            <a:off x="428625" y="2928938"/>
            <a:ext cx="8715375" cy="954087"/>
          </a:xfrm>
          <a:prstGeom prst="rect">
            <a:avLst/>
          </a:prstGeom>
          <a:noFill/>
          <a:ln w="9525">
            <a:noFill/>
            <a:miter lim="800000"/>
            <a:headEnd/>
            <a:tailEnd/>
          </a:ln>
        </p:spPr>
        <p:txBody>
          <a:bodyPr>
            <a:spAutoFit/>
          </a:bodyPr>
          <a:lstStyle/>
          <a:p>
            <a:r>
              <a:rPr lang="en-US" altLang="zh-CN"/>
              <a:t>Then, choosing the suitable </a:t>
            </a:r>
            <a:r>
              <a:rPr lang="en-US" altLang="zh-CN" b="1" i="1">
                <a:ea typeface="宋体" charset="-122"/>
              </a:rPr>
              <a:t>x</a:t>
            </a:r>
            <a:r>
              <a:rPr lang="en-US" altLang="zh-CN" b="1" i="1" baseline="-25000">
                <a:ea typeface="宋体" charset="-122"/>
              </a:rPr>
              <a:t>k  </a:t>
            </a:r>
            <a:r>
              <a:rPr lang="en-US" altLang="zh-CN"/>
              <a:t>and </a:t>
            </a:r>
            <a:r>
              <a:rPr lang="en-US" altLang="zh-CN" b="1" i="1">
                <a:ea typeface="宋体" charset="-122"/>
              </a:rPr>
              <a:t>A</a:t>
            </a:r>
            <a:r>
              <a:rPr lang="en-US" altLang="zh-CN" b="1" i="1" baseline="-25000">
                <a:ea typeface="宋体" charset="-122"/>
              </a:rPr>
              <a:t>k </a:t>
            </a:r>
            <a:r>
              <a:rPr lang="en-US" altLang="zh-CN" b="1">
                <a:ea typeface="宋体" charset="-122"/>
              </a:rPr>
              <a:t>(</a:t>
            </a:r>
            <a:r>
              <a:rPr lang="en-US" altLang="zh-CN" b="1" i="1">
                <a:ea typeface="宋体" charset="-122"/>
              </a:rPr>
              <a:t>k</a:t>
            </a:r>
            <a:r>
              <a:rPr lang="zh-CN" altLang="en-US" b="1">
                <a:ea typeface="宋体" charset="-122"/>
              </a:rPr>
              <a:t>＝</a:t>
            </a:r>
            <a:r>
              <a:rPr lang="en-US" altLang="zh-CN" b="1">
                <a:ea typeface="宋体" charset="-122"/>
              </a:rPr>
              <a:t>0</a:t>
            </a:r>
            <a:r>
              <a:rPr lang="zh-CN" altLang="en-US" b="1">
                <a:ea typeface="宋体" charset="-122"/>
              </a:rPr>
              <a:t>，</a:t>
            </a:r>
            <a:r>
              <a:rPr lang="en-US" altLang="zh-CN" b="1">
                <a:ea typeface="宋体" charset="-122"/>
              </a:rPr>
              <a:t>1</a:t>
            </a:r>
            <a:r>
              <a:rPr lang="zh-CN" altLang="en-US" b="1">
                <a:ea typeface="宋体" charset="-122"/>
              </a:rPr>
              <a:t>，</a:t>
            </a:r>
            <a:r>
              <a:rPr lang="en-US" altLang="zh-CN" b="1">
                <a:ea typeface="宋体" charset="-122"/>
              </a:rPr>
              <a:t>…</a:t>
            </a:r>
            <a:r>
              <a:rPr lang="zh-CN" altLang="en-US" b="1">
                <a:ea typeface="宋体" charset="-122"/>
              </a:rPr>
              <a:t>，</a:t>
            </a:r>
            <a:r>
              <a:rPr lang="en-US" altLang="zh-CN" b="1" i="1">
                <a:ea typeface="宋体" charset="-122"/>
              </a:rPr>
              <a:t>n</a:t>
            </a:r>
            <a:r>
              <a:rPr lang="en-US" altLang="zh-CN" b="1">
                <a:ea typeface="宋体" charset="-122"/>
              </a:rPr>
              <a:t>), </a:t>
            </a:r>
            <a:r>
              <a:rPr lang="en-US" altLang="zh-CN">
                <a:ea typeface="宋体" charset="-122"/>
              </a:rPr>
              <a:t>it can make the </a:t>
            </a:r>
            <a:r>
              <a:rPr lang="en-US" altLang="zh-CN"/>
              <a:t>quadrature formula of degree </a:t>
            </a:r>
            <a:r>
              <a:rPr lang="en-US" altLang="zh-CN" b="1" i="1"/>
              <a:t>2n+1</a:t>
            </a:r>
            <a:r>
              <a:rPr lang="en-US" altLang="zh-CN"/>
              <a:t>.</a:t>
            </a:r>
            <a:endParaRPr lang="zh-CN" altLang="zh-CN"/>
          </a:p>
        </p:txBody>
      </p:sp>
      <p:sp>
        <p:nvSpPr>
          <p:cNvPr id="120838" name="矩形 18"/>
          <p:cNvSpPr>
            <a:spLocks noChangeArrowheads="1"/>
          </p:cNvSpPr>
          <p:nvPr/>
        </p:nvSpPr>
        <p:spPr bwMode="auto">
          <a:xfrm>
            <a:off x="500063" y="4000500"/>
            <a:ext cx="8001000" cy="1816100"/>
          </a:xfrm>
          <a:prstGeom prst="rect">
            <a:avLst/>
          </a:prstGeom>
          <a:noFill/>
          <a:ln w="9525">
            <a:noFill/>
            <a:miter lim="800000"/>
            <a:headEnd/>
            <a:tailEnd/>
          </a:ln>
        </p:spPr>
        <p:txBody>
          <a:bodyPr>
            <a:spAutoFit/>
          </a:bodyPr>
          <a:lstStyle/>
          <a:p>
            <a:pPr algn="just">
              <a:spcBef>
                <a:spcPct val="30000"/>
              </a:spcBef>
            </a:pPr>
            <a:r>
              <a:rPr lang="en-US" altLang="zh-CN"/>
              <a:t>If the quadrature formula is of degree </a:t>
            </a:r>
            <a:r>
              <a:rPr lang="en-US" altLang="zh-CN" b="1" i="1"/>
              <a:t>2n+1</a:t>
            </a:r>
            <a:r>
              <a:rPr lang="en-US" altLang="zh-CN"/>
              <a:t>, we call its nodes </a:t>
            </a:r>
            <a:r>
              <a:rPr lang="en-US" altLang="zh-CN" b="1" i="1"/>
              <a:t>x</a:t>
            </a:r>
            <a:r>
              <a:rPr lang="en-US" altLang="zh-CN" b="1" i="1" baseline="-25000"/>
              <a:t>k</a:t>
            </a:r>
            <a:r>
              <a:rPr lang="en-US" altLang="zh-CN" b="1" i="1"/>
              <a:t> </a:t>
            </a:r>
            <a:r>
              <a:rPr lang="en-US" altLang="zh-CN" b="1"/>
              <a:t>(</a:t>
            </a:r>
            <a:r>
              <a:rPr lang="en-US" altLang="zh-CN" b="1" i="1"/>
              <a:t>k</a:t>
            </a:r>
            <a:r>
              <a:rPr lang="zh-CN" altLang="en-US" b="1"/>
              <a:t>＝</a:t>
            </a:r>
            <a:r>
              <a:rPr lang="en-US" altLang="zh-CN" b="1"/>
              <a:t>0</a:t>
            </a:r>
            <a:r>
              <a:rPr lang="zh-CN" altLang="en-US" b="1"/>
              <a:t>，</a:t>
            </a:r>
            <a:r>
              <a:rPr lang="en-US" altLang="zh-CN" b="1"/>
              <a:t>1</a:t>
            </a:r>
            <a:r>
              <a:rPr lang="zh-CN" altLang="en-US" b="1"/>
              <a:t>，</a:t>
            </a:r>
            <a:r>
              <a:rPr lang="en-US" altLang="zh-CN" b="1"/>
              <a:t>…</a:t>
            </a:r>
            <a:r>
              <a:rPr lang="zh-CN" altLang="en-US" b="1"/>
              <a:t>，</a:t>
            </a:r>
            <a:r>
              <a:rPr lang="en-US" altLang="zh-CN" b="1" i="1"/>
              <a:t>n</a:t>
            </a:r>
            <a:r>
              <a:rPr lang="en-US" altLang="zh-CN" b="1"/>
              <a:t>) </a:t>
            </a:r>
            <a:r>
              <a:rPr lang="en-US" altLang="zh-CN"/>
              <a:t>as Gauss nodes. And </a:t>
            </a:r>
            <a:r>
              <a:rPr lang="en-US" altLang="zh-CN">
                <a:ea typeface="宋体" charset="-122"/>
              </a:rPr>
              <a:t>t</a:t>
            </a:r>
            <a:r>
              <a:rPr lang="en-US" altLang="zh-CN"/>
              <a:t>he corresponding formula is known as the Gauss quadrature formula.</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3349"/>
                                        </p:tgtEl>
                                        <p:attrNameLst>
                                          <p:attrName>style.visibility</p:attrName>
                                        </p:attrNameLst>
                                      </p:cBhvr>
                                      <p:to>
                                        <p:strVal val="visible"/>
                                      </p:to>
                                    </p:set>
                                    <p:animEffect transition="in" filter="wipe(left)">
                                      <p:cBhvr>
                                        <p:cTn id="7" dur="500"/>
                                        <p:tgtEl>
                                          <p:spTgt spid="313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5394" name="Object 2"/>
          <p:cNvGraphicFramePr>
            <a:graphicFrameLocks noChangeAspect="1"/>
          </p:cNvGraphicFramePr>
          <p:nvPr/>
        </p:nvGraphicFramePr>
        <p:xfrm>
          <a:off x="1285875" y="1643063"/>
          <a:ext cx="5845175" cy="825500"/>
        </p:xfrm>
        <a:graphic>
          <a:graphicData uri="http://schemas.openxmlformats.org/presentationml/2006/ole">
            <p:oleObj spid="_x0000_s121858" name="Equation" r:id="rId4" imgW="3060360" imgH="431640" progId="Equation.3">
              <p:embed/>
            </p:oleObj>
          </a:graphicData>
        </a:graphic>
      </p:graphicFrame>
      <p:sp>
        <p:nvSpPr>
          <p:cNvPr id="121860" name="矩形 18"/>
          <p:cNvSpPr>
            <a:spLocks noChangeArrowheads="1"/>
          </p:cNvSpPr>
          <p:nvPr/>
        </p:nvSpPr>
        <p:spPr bwMode="auto">
          <a:xfrm>
            <a:off x="428625" y="285750"/>
            <a:ext cx="8215313" cy="1384300"/>
          </a:xfrm>
          <a:prstGeom prst="rect">
            <a:avLst/>
          </a:prstGeom>
          <a:noFill/>
          <a:ln w="9525">
            <a:noFill/>
            <a:miter lim="800000"/>
            <a:headEnd/>
            <a:tailEnd/>
          </a:ln>
        </p:spPr>
        <p:txBody>
          <a:bodyPr>
            <a:spAutoFit/>
          </a:bodyPr>
          <a:lstStyle/>
          <a:p>
            <a:pPr>
              <a:spcBef>
                <a:spcPct val="30000"/>
              </a:spcBef>
            </a:pPr>
            <a:r>
              <a:rPr lang="en-US" altLang="zh-CN"/>
              <a:t>To make the quadrature formula of degree </a:t>
            </a:r>
            <a:r>
              <a:rPr lang="en-US" altLang="zh-CN" b="1" i="1"/>
              <a:t>2n+1</a:t>
            </a:r>
            <a:r>
              <a:rPr lang="en-US" altLang="zh-CN"/>
              <a:t>, as long as you apply </a:t>
            </a:r>
            <a:r>
              <a:rPr lang="en-US" altLang="zh-CN" b="1" i="1"/>
              <a:t>f</a:t>
            </a:r>
            <a:r>
              <a:rPr lang="en-US" altLang="zh-CN" b="1"/>
              <a:t>(</a:t>
            </a:r>
            <a:r>
              <a:rPr lang="en-US" altLang="zh-CN" b="1" i="1"/>
              <a:t>x</a:t>
            </a:r>
            <a:r>
              <a:rPr lang="en-US" altLang="zh-CN" b="1"/>
              <a:t>)</a:t>
            </a:r>
            <a:r>
              <a:rPr lang="zh-CN" altLang="en-US" b="1"/>
              <a:t>＝</a:t>
            </a:r>
            <a:r>
              <a:rPr lang="en-US" altLang="zh-CN" b="1" i="1"/>
              <a:t>x</a:t>
            </a:r>
            <a:r>
              <a:rPr lang="en-US" altLang="zh-CN" b="1" i="1" baseline="30000"/>
              <a:t>m</a:t>
            </a:r>
            <a:r>
              <a:rPr lang="en-US" altLang="zh-CN"/>
              <a:t> , when</a:t>
            </a:r>
            <a:r>
              <a:rPr lang="en-US" altLang="zh-CN" b="1" i="1"/>
              <a:t> m</a:t>
            </a:r>
            <a:r>
              <a:rPr lang="zh-CN" altLang="en-US" b="1"/>
              <a:t>＝</a:t>
            </a:r>
            <a:r>
              <a:rPr lang="en-US" altLang="zh-CN" b="1"/>
              <a:t>0</a:t>
            </a:r>
            <a:r>
              <a:rPr lang="zh-CN" altLang="en-US" b="1"/>
              <a:t>，</a:t>
            </a:r>
            <a:r>
              <a:rPr lang="en-US" altLang="zh-CN" b="1"/>
              <a:t>1</a:t>
            </a:r>
            <a:r>
              <a:rPr lang="zh-CN" altLang="en-US" b="1"/>
              <a:t>，</a:t>
            </a:r>
            <a:r>
              <a:rPr lang="en-US" altLang="zh-CN" b="1"/>
              <a:t>…</a:t>
            </a:r>
            <a:r>
              <a:rPr lang="zh-CN" altLang="en-US" b="1"/>
              <a:t>，</a:t>
            </a:r>
            <a:r>
              <a:rPr lang="en-US" altLang="zh-CN" b="1" i="1"/>
              <a:t>2n+1</a:t>
            </a:r>
            <a:r>
              <a:rPr lang="en-US" altLang="zh-CN" b="1"/>
              <a:t>, </a:t>
            </a:r>
            <a:r>
              <a:rPr lang="en-US" altLang="zh-CN"/>
              <a:t>the quadrature formula is accurate set up.</a:t>
            </a:r>
          </a:p>
        </p:txBody>
      </p:sp>
      <p:grpSp>
        <p:nvGrpSpPr>
          <p:cNvPr id="121861" name="组合 23"/>
          <p:cNvGrpSpPr>
            <a:grpSpLocks/>
          </p:cNvGrpSpPr>
          <p:nvPr/>
        </p:nvGrpSpPr>
        <p:grpSpPr bwMode="auto">
          <a:xfrm>
            <a:off x="500063" y="2500313"/>
            <a:ext cx="8215312" cy="954087"/>
            <a:chOff x="500034" y="2500306"/>
            <a:chExt cx="8215370" cy="954107"/>
          </a:xfrm>
        </p:grpSpPr>
        <p:sp>
          <p:nvSpPr>
            <p:cNvPr id="121863" name="矩形 19"/>
            <p:cNvSpPr>
              <a:spLocks noChangeArrowheads="1"/>
            </p:cNvSpPr>
            <p:nvPr/>
          </p:nvSpPr>
          <p:spPr bwMode="auto">
            <a:xfrm>
              <a:off x="500034" y="2500306"/>
              <a:ext cx="8215370" cy="954107"/>
            </a:xfrm>
            <a:prstGeom prst="rect">
              <a:avLst/>
            </a:prstGeom>
            <a:noFill/>
            <a:ln w="9525">
              <a:noFill/>
              <a:miter lim="800000"/>
              <a:headEnd/>
              <a:tailEnd/>
            </a:ln>
          </p:spPr>
          <p:txBody>
            <a:bodyPr>
              <a:spAutoFit/>
            </a:bodyPr>
            <a:lstStyle/>
            <a:p>
              <a:pPr>
                <a:spcBef>
                  <a:spcPct val="30000"/>
                </a:spcBef>
              </a:pPr>
              <a:r>
                <a:rPr lang="en-US" altLang="zh-CN"/>
                <a:t>When given a weight function           , then we can get quadrature value right side the equation.</a:t>
              </a:r>
            </a:p>
          </p:txBody>
        </p:sp>
        <p:graphicFrame>
          <p:nvGraphicFramePr>
            <p:cNvPr id="121859" name="Object 18"/>
            <p:cNvGraphicFramePr>
              <a:graphicFrameLocks noChangeAspect="1"/>
            </p:cNvGraphicFramePr>
            <p:nvPr/>
          </p:nvGraphicFramePr>
          <p:xfrm>
            <a:off x="4929190" y="2571744"/>
            <a:ext cx="679450" cy="388938"/>
          </p:xfrm>
          <a:graphic>
            <a:graphicData uri="http://schemas.openxmlformats.org/presentationml/2006/ole">
              <p:oleObj spid="_x0000_s121859" name="Microsoft Equation 3.0" r:id="rId5" imgW="355320" imgH="203040" progId="Equation.3">
                <p:embed/>
              </p:oleObj>
            </a:graphicData>
          </a:graphic>
        </p:graphicFrame>
      </p:grpSp>
      <p:sp>
        <p:nvSpPr>
          <p:cNvPr id="121862" name="矩形 21"/>
          <p:cNvSpPr>
            <a:spLocks noChangeArrowheads="1"/>
          </p:cNvSpPr>
          <p:nvPr/>
        </p:nvSpPr>
        <p:spPr bwMode="auto">
          <a:xfrm>
            <a:off x="428625" y="3714750"/>
            <a:ext cx="8001000" cy="954088"/>
          </a:xfrm>
          <a:prstGeom prst="rect">
            <a:avLst/>
          </a:prstGeom>
          <a:noFill/>
          <a:ln w="9525">
            <a:noFill/>
            <a:miter lim="800000"/>
            <a:headEnd/>
            <a:tailEnd/>
          </a:ln>
        </p:spPr>
        <p:txBody>
          <a:bodyPr>
            <a:spAutoFit/>
          </a:bodyPr>
          <a:lstStyle/>
          <a:p>
            <a:pPr>
              <a:spcBef>
                <a:spcPct val="30000"/>
              </a:spcBef>
            </a:pPr>
            <a:r>
              <a:rPr lang="en-US" altLang="zh-CN"/>
              <a:t>The above nonlinear equations can be produced the value</a:t>
            </a:r>
            <a:r>
              <a:rPr lang="en-US" altLang="zh-CN" b="1" i="1"/>
              <a:t> A</a:t>
            </a:r>
            <a:r>
              <a:rPr lang="en-US" altLang="zh-CN" b="1" i="1" baseline="-25000"/>
              <a:t>k </a:t>
            </a:r>
            <a:r>
              <a:rPr lang="en-US" altLang="zh-CN"/>
              <a:t>and</a:t>
            </a:r>
            <a:r>
              <a:rPr lang="en-US" altLang="zh-CN" b="1" i="1" baseline="-25000"/>
              <a:t>  </a:t>
            </a:r>
            <a:r>
              <a:rPr lang="en-US" altLang="zh-CN" b="1" i="1"/>
              <a:t>x</a:t>
            </a:r>
            <a:r>
              <a:rPr lang="en-US" altLang="zh-CN" b="1" i="1" baseline="-25000"/>
              <a:t>k </a:t>
            </a:r>
            <a:r>
              <a:rPr lang="en-US" altLang="zh-CN" b="1"/>
              <a:t>(</a:t>
            </a:r>
            <a:r>
              <a:rPr lang="en-US" altLang="zh-CN" b="1" i="1"/>
              <a:t>k</a:t>
            </a:r>
            <a:r>
              <a:rPr lang="zh-CN" altLang="en-US" b="1"/>
              <a:t>＝</a:t>
            </a:r>
            <a:r>
              <a:rPr lang="en-US" altLang="zh-CN" b="1"/>
              <a:t>0</a:t>
            </a:r>
            <a:r>
              <a:rPr lang="zh-CN" altLang="en-US" b="1"/>
              <a:t>，</a:t>
            </a:r>
            <a:r>
              <a:rPr lang="en-US" altLang="zh-CN" b="1"/>
              <a:t>1</a:t>
            </a:r>
            <a:r>
              <a:rPr lang="zh-CN" altLang="en-US" b="1"/>
              <a:t>，</a:t>
            </a:r>
            <a:r>
              <a:rPr lang="en-US" altLang="zh-CN" b="1"/>
              <a:t>…</a:t>
            </a:r>
            <a:r>
              <a:rPr lang="zh-CN" altLang="en-US" b="1"/>
              <a:t>，</a:t>
            </a:r>
            <a:r>
              <a:rPr lang="en-US" altLang="zh-CN" b="1" i="1"/>
              <a:t>n</a:t>
            </a:r>
            <a:r>
              <a:rPr lang="en-US" altLang="zh-CN" b="1"/>
              <a:t>).</a:t>
            </a:r>
            <a:endParaRPr lang="en-US" altLang="zh-CN"/>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wipe(left)">
                                      <p:cBhvr>
                                        <p:cTn id="7" dur="500"/>
                                        <p:tgtEl>
                                          <p:spTgt spid="315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矩形 1"/>
          <p:cNvSpPr>
            <a:spLocks noChangeArrowheads="1"/>
          </p:cNvSpPr>
          <p:nvPr/>
        </p:nvSpPr>
        <p:spPr bwMode="auto">
          <a:xfrm>
            <a:off x="571500" y="428625"/>
            <a:ext cx="8072438" cy="2678113"/>
          </a:xfrm>
          <a:prstGeom prst="rect">
            <a:avLst/>
          </a:prstGeom>
          <a:noFill/>
          <a:ln w="9525">
            <a:noFill/>
            <a:miter lim="800000"/>
            <a:headEnd/>
            <a:tailEnd/>
          </a:ln>
        </p:spPr>
        <p:txBody>
          <a:bodyPr>
            <a:spAutoFit/>
          </a:bodyPr>
          <a:lstStyle/>
          <a:p>
            <a:pPr algn="just">
              <a:spcBef>
                <a:spcPct val="30000"/>
              </a:spcBef>
            </a:pPr>
            <a:r>
              <a:rPr lang="en-US" altLang="zh-CN"/>
              <a:t>From the page 140 in the book, we know it is relatively complex to solve the nonlinear equations. Usually,</a:t>
            </a:r>
            <a:r>
              <a:rPr lang="en-US" altLang="zh-CN" b="1"/>
              <a:t> </a:t>
            </a:r>
            <a:r>
              <a:rPr lang="en-US" altLang="zh-CN"/>
              <a:t>when n≥2, it is hard to address. So, we get the value </a:t>
            </a:r>
            <a:r>
              <a:rPr lang="en-US" altLang="zh-CN" b="1" i="1"/>
              <a:t>x</a:t>
            </a:r>
            <a:r>
              <a:rPr lang="en-US" altLang="zh-CN" b="1" i="1" baseline="-25000"/>
              <a:t>k </a:t>
            </a:r>
            <a:r>
              <a:rPr lang="en-US" altLang="zh-CN"/>
              <a:t>and</a:t>
            </a:r>
            <a:r>
              <a:rPr lang="en-US" altLang="zh-CN" b="1" i="1" baseline="-25000"/>
              <a:t> </a:t>
            </a:r>
            <a:r>
              <a:rPr lang="en-US" altLang="zh-CN" b="1" i="1"/>
              <a:t>A</a:t>
            </a:r>
            <a:r>
              <a:rPr lang="en-US" altLang="zh-CN" b="1" i="1" baseline="-25000"/>
              <a:t>k  </a:t>
            </a:r>
            <a:r>
              <a:rPr lang="en-US" altLang="zh-CN" b="1"/>
              <a:t>(</a:t>
            </a:r>
            <a:r>
              <a:rPr lang="en-US" altLang="zh-CN" b="1" i="1"/>
              <a:t>k</a:t>
            </a:r>
            <a:r>
              <a:rPr lang="zh-CN" altLang="en-US" b="1"/>
              <a:t>＝</a:t>
            </a:r>
            <a:r>
              <a:rPr lang="en-US" altLang="zh-CN" b="1"/>
              <a:t>0</a:t>
            </a:r>
            <a:r>
              <a:rPr lang="zh-CN" altLang="en-US" b="1"/>
              <a:t>，</a:t>
            </a:r>
            <a:r>
              <a:rPr lang="en-US" altLang="zh-CN" b="1"/>
              <a:t>1</a:t>
            </a:r>
            <a:r>
              <a:rPr lang="zh-CN" altLang="en-US" b="1"/>
              <a:t>，</a:t>
            </a:r>
            <a:r>
              <a:rPr lang="en-US" altLang="zh-CN" b="1"/>
              <a:t>…</a:t>
            </a:r>
            <a:r>
              <a:rPr lang="zh-CN" altLang="en-US" b="1"/>
              <a:t>，</a:t>
            </a:r>
            <a:r>
              <a:rPr lang="en-US" altLang="zh-CN" b="1" i="1"/>
              <a:t>n</a:t>
            </a:r>
            <a:r>
              <a:rPr lang="en-US" altLang="zh-CN" b="1"/>
              <a:t>)</a:t>
            </a:r>
            <a:r>
              <a:rPr lang="zh-CN" altLang="en-US" b="1"/>
              <a:t> </a:t>
            </a:r>
            <a:r>
              <a:rPr lang="en-US" altLang="zh-CN"/>
              <a:t>without solving the equations, but through analyzing the characteristic of Gauss nodes to construct Gauss quadrature formula.</a:t>
            </a:r>
          </a:p>
        </p:txBody>
      </p:sp>
      <p:sp>
        <p:nvSpPr>
          <p:cNvPr id="122885" name="矩形 2"/>
          <p:cNvSpPr>
            <a:spLocks noChangeArrowheads="1"/>
          </p:cNvSpPr>
          <p:nvPr/>
        </p:nvSpPr>
        <p:spPr bwMode="auto">
          <a:xfrm>
            <a:off x="714375" y="3071813"/>
            <a:ext cx="7858125" cy="523875"/>
          </a:xfrm>
          <a:prstGeom prst="rect">
            <a:avLst/>
          </a:prstGeom>
          <a:noFill/>
          <a:ln w="9525">
            <a:noFill/>
            <a:miter lim="800000"/>
            <a:headEnd/>
            <a:tailEnd/>
          </a:ln>
        </p:spPr>
        <p:txBody>
          <a:bodyPr>
            <a:spAutoFit/>
          </a:bodyPr>
          <a:lstStyle/>
          <a:p>
            <a:pPr>
              <a:spcBef>
                <a:spcPct val="30000"/>
              </a:spcBef>
            </a:pPr>
            <a:r>
              <a:rPr lang="en-US" altLang="zh-CN"/>
              <a:t>Theorem   Interpolation type quadrature formula:</a:t>
            </a:r>
          </a:p>
        </p:txBody>
      </p:sp>
      <p:graphicFrame>
        <p:nvGraphicFramePr>
          <p:cNvPr id="378882" name="Object 2"/>
          <p:cNvGraphicFramePr>
            <a:graphicFrameLocks noChangeAspect="1"/>
          </p:cNvGraphicFramePr>
          <p:nvPr/>
        </p:nvGraphicFramePr>
        <p:xfrm>
          <a:off x="2928938" y="3500438"/>
          <a:ext cx="3919537" cy="844550"/>
        </p:xfrm>
        <a:graphic>
          <a:graphicData uri="http://schemas.openxmlformats.org/presentationml/2006/ole">
            <p:oleObj spid="_x0000_s122882" name="Microsoft Equation 3.0" r:id="rId4" imgW="2031840" imgH="431640" progId="Equation.3">
              <p:embed/>
            </p:oleObj>
          </a:graphicData>
        </a:graphic>
      </p:graphicFrame>
      <p:sp>
        <p:nvSpPr>
          <p:cNvPr id="122886" name="矩形 4"/>
          <p:cNvSpPr>
            <a:spLocks noChangeArrowheads="1"/>
          </p:cNvSpPr>
          <p:nvPr/>
        </p:nvSpPr>
        <p:spPr bwMode="auto">
          <a:xfrm>
            <a:off x="714375" y="4179888"/>
            <a:ext cx="7858125" cy="1816100"/>
          </a:xfrm>
          <a:prstGeom prst="rect">
            <a:avLst/>
          </a:prstGeom>
          <a:noFill/>
          <a:ln w="9525">
            <a:noFill/>
            <a:miter lim="800000"/>
            <a:headEnd/>
            <a:tailEnd/>
          </a:ln>
        </p:spPr>
        <p:txBody>
          <a:bodyPr>
            <a:spAutoFit/>
          </a:bodyPr>
          <a:lstStyle/>
          <a:p>
            <a:r>
              <a:rPr lang="en-US" altLang="zh-CN"/>
              <a:t>The nodes </a:t>
            </a:r>
            <a:r>
              <a:rPr lang="en-US" altLang="zh-CN" b="1" i="1"/>
              <a:t>a</a:t>
            </a:r>
            <a:r>
              <a:rPr lang="en-US" altLang="zh-CN" b="1"/>
              <a:t>≤</a:t>
            </a:r>
            <a:r>
              <a:rPr lang="en-US" altLang="zh-CN" b="1" i="1"/>
              <a:t>x</a:t>
            </a:r>
            <a:r>
              <a:rPr lang="en-US" altLang="zh-CN" b="1" baseline="-25000"/>
              <a:t>0</a:t>
            </a:r>
            <a:r>
              <a:rPr lang="zh-CN" altLang="en-US" b="1"/>
              <a:t>＜</a:t>
            </a:r>
            <a:r>
              <a:rPr lang="en-US" altLang="zh-CN" b="1" i="1"/>
              <a:t>x</a:t>
            </a:r>
            <a:r>
              <a:rPr lang="en-US" altLang="zh-CN" b="1" baseline="-25000"/>
              <a:t>l</a:t>
            </a:r>
            <a:r>
              <a:rPr lang="zh-CN" altLang="en-US" b="1"/>
              <a:t>＜</a:t>
            </a:r>
            <a:r>
              <a:rPr lang="en-US" altLang="zh-CN" b="1"/>
              <a:t>…</a:t>
            </a:r>
            <a:r>
              <a:rPr lang="zh-CN" altLang="en-US" b="1"/>
              <a:t>＜</a:t>
            </a:r>
            <a:r>
              <a:rPr lang="en-US" altLang="zh-CN" b="1" i="1"/>
              <a:t>x</a:t>
            </a:r>
            <a:r>
              <a:rPr lang="en-US" altLang="zh-CN" b="1" i="1" baseline="-25000"/>
              <a:t>n</a:t>
            </a:r>
            <a:r>
              <a:rPr lang="en-US" altLang="zh-CN" b="1"/>
              <a:t>≤</a:t>
            </a:r>
            <a:r>
              <a:rPr lang="en-US" altLang="zh-CN" b="1" i="1"/>
              <a:t>b </a:t>
            </a:r>
            <a:r>
              <a:rPr lang="en-US" altLang="zh-CN"/>
              <a:t>in the formula is Gauss nodes, this necessary and sufficient condition is orthogonal between polynomial,</a:t>
            </a:r>
          </a:p>
          <a:p>
            <a:endParaRPr lang="en-US" altLang="zh-CN"/>
          </a:p>
        </p:txBody>
      </p:sp>
      <p:graphicFrame>
        <p:nvGraphicFramePr>
          <p:cNvPr id="317443" name="Object 3"/>
          <p:cNvGraphicFramePr>
            <a:graphicFrameLocks noChangeAspect="1"/>
          </p:cNvGraphicFramePr>
          <p:nvPr/>
        </p:nvGraphicFramePr>
        <p:xfrm>
          <a:off x="1785938" y="5643563"/>
          <a:ext cx="4895850" cy="481012"/>
        </p:xfrm>
        <a:graphic>
          <a:graphicData uri="http://schemas.openxmlformats.org/presentationml/2006/ole">
            <p:oleObj spid="_x0000_s122883" name="Microsoft Equation 3.0" r:id="rId5" imgW="23238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882"/>
                                        </p:tgtEl>
                                        <p:attrNameLst>
                                          <p:attrName>style.visibility</p:attrName>
                                        </p:attrNameLst>
                                      </p:cBhvr>
                                      <p:to>
                                        <p:strVal val="visible"/>
                                      </p:to>
                                    </p:set>
                                    <p:animEffect transition="in" filter="wipe(left)">
                                      <p:cBhvr>
                                        <p:cTn id="7" dur="500"/>
                                        <p:tgtEl>
                                          <p:spTgt spid="3788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7443"/>
                                        </p:tgtEl>
                                        <p:attrNameLst>
                                          <p:attrName>style.visibility</p:attrName>
                                        </p:attrNameLst>
                                      </p:cBhvr>
                                      <p:to>
                                        <p:strVal val="visible"/>
                                      </p:to>
                                    </p:set>
                                    <p:animEffect transition="in" filter="wipe(left)">
                                      <p:cBhvr>
                                        <p:cTn id="12" dur="500"/>
                                        <p:tgtEl>
                                          <p:spTgt spid="3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矩形 1"/>
          <p:cNvSpPr>
            <a:spLocks noChangeArrowheads="1"/>
          </p:cNvSpPr>
          <p:nvPr/>
        </p:nvSpPr>
        <p:spPr bwMode="auto">
          <a:xfrm>
            <a:off x="571500" y="500063"/>
            <a:ext cx="7929563" cy="1384300"/>
          </a:xfrm>
          <a:prstGeom prst="rect">
            <a:avLst/>
          </a:prstGeom>
          <a:noFill/>
          <a:ln w="9525">
            <a:noFill/>
            <a:miter lim="800000"/>
            <a:headEnd/>
            <a:tailEnd/>
          </a:ln>
        </p:spPr>
        <p:txBody>
          <a:bodyPr>
            <a:spAutoFit/>
          </a:bodyPr>
          <a:lstStyle/>
          <a:p>
            <a:r>
              <a:rPr lang="en-US" altLang="zh-CN"/>
              <a:t>Where, make this nodes as zero point, polynomial </a:t>
            </a:r>
            <a:r>
              <a:rPr lang="en-US" altLang="zh-CN" b="1" i="1"/>
              <a:t>P</a:t>
            </a:r>
            <a:r>
              <a:rPr lang="en-US" altLang="zh-CN" b="1"/>
              <a:t>(</a:t>
            </a:r>
            <a:r>
              <a:rPr lang="en-US" altLang="zh-CN" b="1" i="1"/>
              <a:t>x</a:t>
            </a:r>
            <a:r>
              <a:rPr lang="en-US" altLang="zh-CN" b="1"/>
              <a:t>) </a:t>
            </a:r>
            <a:r>
              <a:rPr lang="en-US" altLang="zh-CN"/>
              <a:t>with any number of not more than n and weighted orthogonal </a:t>
            </a:r>
            <a:r>
              <a:rPr lang="en-US" altLang="zh-CN" b="1" i="1">
                <a:latin typeface="Symbol" pitchFamily="18" charset="2"/>
              </a:rPr>
              <a:t>r </a:t>
            </a:r>
            <a:r>
              <a:rPr lang="en-US" altLang="zh-CN" b="1"/>
              <a:t>(</a:t>
            </a:r>
            <a:r>
              <a:rPr lang="en-US" altLang="zh-CN" b="1" i="1"/>
              <a:t>x</a:t>
            </a:r>
            <a:r>
              <a:rPr lang="en-US" altLang="zh-CN" b="1"/>
              <a:t>)</a:t>
            </a:r>
            <a:r>
              <a:rPr lang="en-US" altLang="zh-CN"/>
              <a:t>. That is,</a:t>
            </a:r>
            <a:r>
              <a:rPr lang="en-US" altLang="zh-CN">
                <a:latin typeface="楷体_GB2312" pitchFamily="49" charset="-122"/>
              </a:rPr>
              <a:t> </a:t>
            </a:r>
            <a:endParaRPr lang="zh-CN" altLang="en-US"/>
          </a:p>
        </p:txBody>
      </p:sp>
      <p:graphicFrame>
        <p:nvGraphicFramePr>
          <p:cNvPr id="317444" name="Object 4"/>
          <p:cNvGraphicFramePr>
            <a:graphicFrameLocks noChangeAspect="1"/>
          </p:cNvGraphicFramePr>
          <p:nvPr/>
        </p:nvGraphicFramePr>
        <p:xfrm>
          <a:off x="1928813" y="2143125"/>
          <a:ext cx="4470400" cy="669925"/>
        </p:xfrm>
        <a:graphic>
          <a:graphicData uri="http://schemas.openxmlformats.org/presentationml/2006/ole">
            <p:oleObj spid="_x0000_s123906" name="Microsoft Equation 3.0" r:id="rId3" imgW="2031840" imgH="330120" progId="Equation.3">
              <p:embed/>
            </p:oleObj>
          </a:graphicData>
        </a:graphic>
      </p:graphicFrame>
      <p:sp>
        <p:nvSpPr>
          <p:cNvPr id="123908" name="矩形 3"/>
          <p:cNvSpPr>
            <a:spLocks noChangeArrowheads="1"/>
          </p:cNvSpPr>
          <p:nvPr/>
        </p:nvSpPr>
        <p:spPr bwMode="auto">
          <a:xfrm>
            <a:off x="357188" y="2857500"/>
            <a:ext cx="8501062" cy="1816100"/>
          </a:xfrm>
          <a:prstGeom prst="rect">
            <a:avLst/>
          </a:prstGeom>
          <a:noFill/>
          <a:ln w="9525">
            <a:noFill/>
            <a:miter lim="800000"/>
            <a:headEnd/>
            <a:tailEnd/>
          </a:ln>
        </p:spPr>
        <p:txBody>
          <a:bodyPr>
            <a:spAutoFit/>
          </a:bodyPr>
          <a:lstStyle/>
          <a:p>
            <a:pPr algn="just">
              <a:spcBef>
                <a:spcPct val="30000"/>
              </a:spcBef>
            </a:pPr>
            <a:r>
              <a:rPr lang="en-US" altLang="zh-CN"/>
              <a:t>Theorem shows that polynomial zeros which cross-cut weighted function </a:t>
            </a:r>
            <a:r>
              <a:rPr lang="en-US" altLang="zh-CN" b="1" i="1">
                <a:latin typeface="Symbol" pitchFamily="18" charset="2"/>
              </a:rPr>
              <a:t>r </a:t>
            </a:r>
            <a:r>
              <a:rPr lang="en-US" altLang="zh-CN" b="1"/>
              <a:t>(</a:t>
            </a:r>
            <a:r>
              <a:rPr lang="en-US" altLang="zh-CN" b="1" i="1"/>
              <a:t>x</a:t>
            </a:r>
            <a:r>
              <a:rPr lang="en-US" altLang="zh-CN" b="1"/>
              <a:t>) </a:t>
            </a:r>
            <a:r>
              <a:rPr lang="en-US" altLang="zh-CN"/>
              <a:t>with </a:t>
            </a:r>
            <a:r>
              <a:rPr lang="en-US" altLang="zh-CN" b="1" i="1"/>
              <a:t>n+1</a:t>
            </a:r>
            <a:r>
              <a:rPr lang="en-US" altLang="zh-CN"/>
              <a:t> times on [a,b] is Gauss nodes of quadrature formula, then we get the quadrature nodes </a:t>
            </a:r>
            <a:r>
              <a:rPr lang="en-US" altLang="zh-CN" b="1" i="1"/>
              <a:t>x</a:t>
            </a:r>
            <a:r>
              <a:rPr lang="en-US" altLang="zh-CN" b="1" i="1" baseline="-25000"/>
              <a:t>k</a:t>
            </a:r>
            <a:r>
              <a:rPr lang="en-US" altLang="zh-CN" b="1"/>
              <a:t> (</a:t>
            </a:r>
            <a:r>
              <a:rPr lang="en-US" altLang="zh-CN" b="1" i="1"/>
              <a:t>k</a:t>
            </a:r>
            <a:r>
              <a:rPr lang="zh-CN" altLang="en-US" b="1"/>
              <a:t>＝</a:t>
            </a:r>
            <a:r>
              <a:rPr lang="en-US" altLang="zh-CN" b="1"/>
              <a:t>0</a:t>
            </a:r>
            <a:r>
              <a:rPr lang="zh-CN" altLang="en-US" b="1"/>
              <a:t>，</a:t>
            </a:r>
            <a:r>
              <a:rPr lang="en-US" altLang="zh-CN" b="1"/>
              <a:t>l</a:t>
            </a:r>
            <a:r>
              <a:rPr lang="zh-CN" altLang="en-US" b="1"/>
              <a:t>，</a:t>
            </a:r>
            <a:r>
              <a:rPr lang="en-US" altLang="zh-CN" b="1"/>
              <a:t>…</a:t>
            </a:r>
            <a:r>
              <a:rPr lang="zh-CN" altLang="en-US" b="1"/>
              <a:t>，</a:t>
            </a:r>
            <a:r>
              <a:rPr lang="en-US" altLang="zh-CN" b="1" i="1"/>
              <a:t>n</a:t>
            </a:r>
            <a:r>
              <a:rPr lang="en-US" altLang="zh-CN" b="1"/>
              <a:t>). </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animEffect transition="in" filter="wipe(left)">
                                      <p:cBhvr>
                                        <p:cTn id="7" dur="500"/>
                                        <p:tgtEl>
                                          <p:spTgt spid="317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矩形 10"/>
          <p:cNvSpPr>
            <a:spLocks noChangeArrowheads="1"/>
          </p:cNvSpPr>
          <p:nvPr/>
        </p:nvSpPr>
        <p:spPr bwMode="auto">
          <a:xfrm>
            <a:off x="571500" y="3286125"/>
            <a:ext cx="8143875" cy="1384300"/>
          </a:xfrm>
          <a:prstGeom prst="rect">
            <a:avLst/>
          </a:prstGeom>
          <a:noFill/>
          <a:ln w="9525">
            <a:noFill/>
            <a:miter lim="800000"/>
            <a:headEnd/>
            <a:tailEnd/>
          </a:ln>
        </p:spPr>
        <p:txBody>
          <a:bodyPr>
            <a:spAutoFit/>
          </a:bodyPr>
          <a:lstStyle/>
          <a:p>
            <a:pPr algn="just">
              <a:spcBef>
                <a:spcPct val="30000"/>
              </a:spcBef>
            </a:pPr>
            <a:r>
              <a:rPr lang="en-US" altLang="zh-CN"/>
              <a:t>But also can directly calculate interpolation polynomial about </a:t>
            </a:r>
            <a:r>
              <a:rPr lang="en-US" altLang="zh-CN" b="1" i="1"/>
              <a:t>x</a:t>
            </a:r>
            <a:r>
              <a:rPr lang="en-US" altLang="zh-CN" b="1" baseline="-25000"/>
              <a:t>0</a:t>
            </a:r>
            <a:r>
              <a:rPr lang="zh-CN" altLang="en-US" b="1"/>
              <a:t>，</a:t>
            </a:r>
            <a:r>
              <a:rPr lang="en-US" altLang="zh-CN" b="1" i="1"/>
              <a:t>x</a:t>
            </a:r>
            <a:r>
              <a:rPr lang="en-US" altLang="zh-CN" b="1" baseline="-25000"/>
              <a:t>1</a:t>
            </a:r>
            <a:r>
              <a:rPr lang="zh-CN" altLang="en-US" b="1"/>
              <a:t>，</a:t>
            </a:r>
            <a:r>
              <a:rPr lang="en-US" altLang="zh-CN" b="1"/>
              <a:t>…</a:t>
            </a:r>
            <a:r>
              <a:rPr lang="zh-CN" altLang="en-US" b="1"/>
              <a:t>，</a:t>
            </a:r>
            <a:r>
              <a:rPr lang="en-US" altLang="zh-CN" b="1" i="1"/>
              <a:t>x</a:t>
            </a:r>
            <a:r>
              <a:rPr lang="en-US" altLang="zh-CN" b="1" i="1" baseline="-25000"/>
              <a:t>n</a:t>
            </a:r>
            <a:r>
              <a:rPr lang="en-US" altLang="zh-CN" b="1" i="1" baseline="-25000">
                <a:latin typeface="楷体_GB2312" pitchFamily="49" charset="-122"/>
              </a:rPr>
              <a:t> </a:t>
            </a:r>
            <a:r>
              <a:rPr lang="en-US" altLang="zh-CN"/>
              <a:t>, to get the  quadrature factor </a:t>
            </a:r>
            <a:r>
              <a:rPr lang="en-US" altLang="zh-CN" b="1" i="1"/>
              <a:t>A</a:t>
            </a:r>
            <a:r>
              <a:rPr lang="en-US" altLang="zh-CN" b="1" i="1" baseline="-25000"/>
              <a:t>k</a:t>
            </a:r>
            <a:r>
              <a:rPr lang="en-US" altLang="zh-CN" b="1"/>
              <a:t>(</a:t>
            </a:r>
            <a:r>
              <a:rPr lang="en-US" altLang="zh-CN" b="1" i="1"/>
              <a:t>k </a:t>
            </a:r>
            <a:r>
              <a:rPr lang="en-US" altLang="zh-CN" b="1"/>
              <a:t>= 0, 1, …,</a:t>
            </a:r>
            <a:r>
              <a:rPr lang="en-US" altLang="zh-CN" b="1" i="1"/>
              <a:t>n</a:t>
            </a:r>
            <a:r>
              <a:rPr lang="en-US" altLang="zh-CN" b="1"/>
              <a:t>) .</a:t>
            </a:r>
            <a:endParaRPr lang="en-US" altLang="zh-CN"/>
          </a:p>
        </p:txBody>
      </p:sp>
      <p:sp>
        <p:nvSpPr>
          <p:cNvPr id="156674" name="矩形 11"/>
          <p:cNvSpPr>
            <a:spLocks noChangeArrowheads="1"/>
          </p:cNvSpPr>
          <p:nvPr/>
        </p:nvSpPr>
        <p:spPr bwMode="auto">
          <a:xfrm>
            <a:off x="428625" y="1000125"/>
            <a:ext cx="8429625" cy="1816100"/>
          </a:xfrm>
          <a:prstGeom prst="rect">
            <a:avLst/>
          </a:prstGeom>
          <a:noFill/>
          <a:ln w="9525">
            <a:noFill/>
            <a:miter lim="800000"/>
            <a:headEnd/>
            <a:tailEnd/>
          </a:ln>
        </p:spPr>
        <p:txBody>
          <a:bodyPr>
            <a:spAutoFit/>
          </a:bodyPr>
          <a:lstStyle/>
          <a:p>
            <a:r>
              <a:rPr lang="en-US" altLang="zh-CN"/>
              <a:t>And by using the above-mentioned system of equations, the system of linear equations about quadrature factor </a:t>
            </a:r>
            <a:r>
              <a:rPr lang="en-US" altLang="zh-CN" b="1" i="1"/>
              <a:t>A</a:t>
            </a:r>
            <a:r>
              <a:rPr lang="en-US" altLang="zh-CN" b="1" baseline="-25000"/>
              <a:t>0</a:t>
            </a:r>
            <a:r>
              <a:rPr lang="zh-CN" altLang="en-US" b="1"/>
              <a:t>，</a:t>
            </a:r>
            <a:r>
              <a:rPr lang="en-US" altLang="zh-CN" b="1" i="1"/>
              <a:t>A</a:t>
            </a:r>
            <a:r>
              <a:rPr lang="en-US" altLang="zh-CN" b="1" baseline="-25000"/>
              <a:t>1</a:t>
            </a:r>
            <a:r>
              <a:rPr lang="zh-CN" altLang="en-US" b="1"/>
              <a:t>，</a:t>
            </a:r>
            <a:r>
              <a:rPr lang="en-US" altLang="zh-CN" b="1"/>
              <a:t>…</a:t>
            </a:r>
            <a:r>
              <a:rPr lang="zh-CN" altLang="en-US" b="1"/>
              <a:t>，</a:t>
            </a:r>
            <a:r>
              <a:rPr lang="en-US" altLang="zh-CN" b="1" i="1"/>
              <a:t>A</a:t>
            </a:r>
            <a:r>
              <a:rPr lang="en-US" altLang="zh-CN" b="1" i="1" baseline="-25000"/>
              <a:t>n</a:t>
            </a:r>
            <a:r>
              <a:rPr lang="en-US" altLang="zh-CN" b="1" i="1" baseline="-25000">
                <a:latin typeface="楷体_GB2312" pitchFamily="49" charset="-122"/>
              </a:rPr>
              <a:t>  </a:t>
            </a:r>
            <a:r>
              <a:rPr lang="en-US" altLang="zh-CN"/>
              <a:t>is obtained. Through solving it, we can know </a:t>
            </a:r>
            <a:r>
              <a:rPr lang="en-US" altLang="zh-CN" b="1" i="1"/>
              <a:t>A</a:t>
            </a:r>
            <a:r>
              <a:rPr lang="en-US" altLang="zh-CN" b="1" i="1" baseline="-25000"/>
              <a:t>k</a:t>
            </a:r>
            <a:r>
              <a:rPr lang="en-US" altLang="zh-CN" b="1"/>
              <a:t>(</a:t>
            </a:r>
            <a:r>
              <a:rPr lang="en-US" altLang="zh-CN" b="1" i="1"/>
              <a:t>k</a:t>
            </a:r>
            <a:r>
              <a:rPr lang="zh-CN" altLang="en-US" b="1"/>
              <a:t>＝</a:t>
            </a:r>
            <a:r>
              <a:rPr lang="en-US" altLang="zh-CN" b="1"/>
              <a:t>0</a:t>
            </a:r>
            <a:r>
              <a:rPr lang="zh-CN" altLang="en-US" b="1"/>
              <a:t>，</a:t>
            </a:r>
            <a:r>
              <a:rPr lang="en-US" altLang="zh-CN" b="1"/>
              <a:t>1</a:t>
            </a:r>
            <a:r>
              <a:rPr lang="zh-CN" altLang="en-US" b="1"/>
              <a:t>，</a:t>
            </a:r>
            <a:r>
              <a:rPr lang="en-US" altLang="zh-CN" b="1"/>
              <a:t>…</a:t>
            </a:r>
            <a:r>
              <a:rPr lang="zh-CN" altLang="en-US" b="1"/>
              <a:t>，</a:t>
            </a:r>
            <a:r>
              <a:rPr lang="en-US" altLang="zh-CN" b="1" i="1"/>
              <a:t>n</a:t>
            </a:r>
            <a:r>
              <a:rPr lang="en-US" altLang="zh-CN" b="1"/>
              <a:t>).</a:t>
            </a:r>
            <a:endParaRPr lang="zh-CN" altLang="en-US"/>
          </a:p>
        </p:txBody>
      </p:sp>
    </p:spTree>
  </p:cSld>
  <p:clrMapOvr>
    <a:masterClrMapping/>
  </p:clrMapOvr>
  <p:transition spd="med">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228600" y="290513"/>
            <a:ext cx="7558088" cy="400050"/>
          </a:xfrm>
          <a:prstGeom prst="rect">
            <a:avLst/>
          </a:prstGeom>
          <a:noFill/>
          <a:ln w="9525">
            <a:noFill/>
            <a:miter lim="800000"/>
            <a:headEnd/>
            <a:tailEnd/>
          </a:ln>
        </p:spPr>
        <p:txBody>
          <a:bodyPr lIns="92073" tIns="46036" rIns="92073" bIns="46036"/>
          <a:lstStyle/>
          <a:p>
            <a:pPr defTabSz="915988" eaLnBrk="0" hangingPunct="0"/>
            <a:r>
              <a:rPr lang="en-US" altLang="zh-CN" sz="2600" b="1">
                <a:solidFill>
                  <a:srgbClr val="FF3300"/>
                </a:solidFill>
              </a:rPr>
              <a:t>Gauss quadrature formula ’ s remainder  term</a:t>
            </a:r>
            <a:endParaRPr lang="zh-CN" altLang="en-US" sz="2600" b="1">
              <a:solidFill>
                <a:srgbClr val="FF3300"/>
              </a:solidFill>
            </a:endParaRPr>
          </a:p>
        </p:txBody>
      </p:sp>
      <p:graphicFrame>
        <p:nvGraphicFramePr>
          <p:cNvPr id="368640" name="Object 0"/>
          <p:cNvGraphicFramePr>
            <a:graphicFrameLocks noChangeAspect="1"/>
          </p:cNvGraphicFramePr>
          <p:nvPr/>
        </p:nvGraphicFramePr>
        <p:xfrm>
          <a:off x="1500188" y="1785938"/>
          <a:ext cx="7272337" cy="431800"/>
        </p:xfrm>
        <a:graphic>
          <a:graphicData uri="http://schemas.openxmlformats.org/presentationml/2006/ole">
            <p:oleObj spid="_x0000_s124930" name="Microsoft Equation 3.0" r:id="rId4" imgW="3848040" imgH="228600" progId="Equation.3">
              <p:embed/>
            </p:oleObj>
          </a:graphicData>
        </a:graphic>
      </p:graphicFrame>
      <p:graphicFrame>
        <p:nvGraphicFramePr>
          <p:cNvPr id="368641" name="Object 1"/>
          <p:cNvGraphicFramePr>
            <a:graphicFrameLocks noChangeAspect="1"/>
          </p:cNvGraphicFramePr>
          <p:nvPr/>
        </p:nvGraphicFramePr>
        <p:xfrm>
          <a:off x="1714500" y="2286000"/>
          <a:ext cx="4865688" cy="895350"/>
        </p:xfrm>
        <a:graphic>
          <a:graphicData uri="http://schemas.openxmlformats.org/presentationml/2006/ole">
            <p:oleObj spid="_x0000_s124931" name="Equation" r:id="rId5" imgW="2336760" imgH="444240" progId="Equation.3">
              <p:embed/>
            </p:oleObj>
          </a:graphicData>
        </a:graphic>
      </p:graphicFrame>
      <p:graphicFrame>
        <p:nvGraphicFramePr>
          <p:cNvPr id="368645" name="Object 5"/>
          <p:cNvGraphicFramePr>
            <a:graphicFrameLocks noChangeAspect="1"/>
          </p:cNvGraphicFramePr>
          <p:nvPr/>
        </p:nvGraphicFramePr>
        <p:xfrm>
          <a:off x="1000125" y="4000500"/>
          <a:ext cx="6858000" cy="685800"/>
        </p:xfrm>
        <a:graphic>
          <a:graphicData uri="http://schemas.openxmlformats.org/presentationml/2006/ole">
            <p:oleObj spid="_x0000_s124932" name="公式" r:id="rId6" imgW="3047760" imgH="330120" progId="Equation.3">
              <p:embed/>
            </p:oleObj>
          </a:graphicData>
        </a:graphic>
      </p:graphicFrame>
      <p:sp>
        <p:nvSpPr>
          <p:cNvPr id="124934" name="矩形 14"/>
          <p:cNvSpPr>
            <a:spLocks noChangeArrowheads="1"/>
          </p:cNvSpPr>
          <p:nvPr/>
        </p:nvSpPr>
        <p:spPr bwMode="auto">
          <a:xfrm>
            <a:off x="285750" y="785813"/>
            <a:ext cx="7929563" cy="954087"/>
          </a:xfrm>
          <a:prstGeom prst="rect">
            <a:avLst/>
          </a:prstGeom>
          <a:noFill/>
          <a:ln w="9525">
            <a:noFill/>
            <a:miter lim="800000"/>
            <a:headEnd/>
            <a:tailEnd/>
          </a:ln>
        </p:spPr>
        <p:txBody>
          <a:bodyPr>
            <a:spAutoFit/>
          </a:bodyPr>
          <a:lstStyle/>
          <a:p>
            <a:pPr>
              <a:spcBef>
                <a:spcPct val="30000"/>
              </a:spcBef>
            </a:pPr>
            <a:r>
              <a:rPr lang="en-US" altLang="zh-CN"/>
              <a:t>Apply </a:t>
            </a:r>
            <a:r>
              <a:rPr lang="en-US" altLang="zh-CN" i="1">
                <a:ea typeface="宋体" charset="-122"/>
              </a:rPr>
              <a:t>f </a:t>
            </a:r>
            <a:r>
              <a:rPr lang="en-US" altLang="zh-CN">
                <a:ea typeface="宋体" charset="-122"/>
              </a:rPr>
              <a:t>(</a:t>
            </a:r>
            <a:r>
              <a:rPr lang="en-US" altLang="zh-CN" i="1">
                <a:ea typeface="宋体" charset="-122"/>
              </a:rPr>
              <a:t>x</a:t>
            </a:r>
            <a:r>
              <a:rPr lang="en-US" altLang="zh-CN">
                <a:ea typeface="宋体" charset="-122"/>
              </a:rPr>
              <a:t>)’s </a:t>
            </a:r>
            <a:r>
              <a:rPr lang="en-US" altLang="zh-CN"/>
              <a:t>Hermite interpolation at nodes </a:t>
            </a:r>
            <a:r>
              <a:rPr lang="en-US" altLang="zh-CN" b="1" i="1">
                <a:ea typeface="宋体" charset="-122"/>
              </a:rPr>
              <a:t>x</a:t>
            </a:r>
            <a:r>
              <a:rPr lang="en-US" altLang="zh-CN" b="1" i="1" baseline="-25000">
                <a:ea typeface="宋体" charset="-122"/>
              </a:rPr>
              <a:t>k</a:t>
            </a:r>
            <a:r>
              <a:rPr lang="en-US" altLang="zh-CN" b="1">
                <a:ea typeface="宋体" charset="-122"/>
              </a:rPr>
              <a:t>(</a:t>
            </a:r>
            <a:r>
              <a:rPr lang="en-US" altLang="zh-CN" b="1" i="1">
                <a:ea typeface="宋体" charset="-122"/>
              </a:rPr>
              <a:t>k = </a:t>
            </a:r>
            <a:r>
              <a:rPr lang="en-US" altLang="zh-CN" b="1">
                <a:ea typeface="宋体" charset="-122"/>
              </a:rPr>
              <a:t>0</a:t>
            </a:r>
            <a:r>
              <a:rPr lang="zh-CN" altLang="en-US" b="1">
                <a:ea typeface="宋体" charset="-122"/>
              </a:rPr>
              <a:t>，</a:t>
            </a:r>
            <a:r>
              <a:rPr lang="en-US" altLang="zh-CN" b="1">
                <a:ea typeface="宋体" charset="-122"/>
              </a:rPr>
              <a:t>1</a:t>
            </a:r>
            <a:r>
              <a:rPr lang="zh-CN" altLang="en-US" b="1">
                <a:ea typeface="宋体" charset="-122"/>
              </a:rPr>
              <a:t>，</a:t>
            </a:r>
            <a:r>
              <a:rPr lang="en-US" altLang="zh-CN" b="1">
                <a:ea typeface="宋体" charset="-122"/>
              </a:rPr>
              <a:t>…</a:t>
            </a:r>
            <a:r>
              <a:rPr lang="zh-CN" altLang="en-US" b="1">
                <a:ea typeface="宋体" charset="-122"/>
              </a:rPr>
              <a:t>，</a:t>
            </a:r>
            <a:r>
              <a:rPr lang="en-US" altLang="zh-CN" b="1" i="1">
                <a:ea typeface="宋体" charset="-122"/>
              </a:rPr>
              <a:t>n</a:t>
            </a:r>
            <a:r>
              <a:rPr lang="en-US" altLang="zh-CN" b="1">
                <a:ea typeface="宋体" charset="-122"/>
              </a:rPr>
              <a:t>),</a:t>
            </a:r>
            <a:r>
              <a:rPr lang="en-US" altLang="zh-CN" b="1" i="1">
                <a:ea typeface="宋体" charset="-122"/>
              </a:rPr>
              <a:t> </a:t>
            </a:r>
            <a:endParaRPr lang="en-US" altLang="zh-CN"/>
          </a:p>
        </p:txBody>
      </p:sp>
      <p:sp>
        <p:nvSpPr>
          <p:cNvPr id="124935" name="矩形 15"/>
          <p:cNvSpPr>
            <a:spLocks noChangeArrowheads="1"/>
          </p:cNvSpPr>
          <p:nvPr/>
        </p:nvSpPr>
        <p:spPr bwMode="auto">
          <a:xfrm>
            <a:off x="214313" y="1714500"/>
            <a:ext cx="1357312" cy="461963"/>
          </a:xfrm>
          <a:prstGeom prst="rect">
            <a:avLst/>
          </a:prstGeom>
          <a:noFill/>
          <a:ln w="9525">
            <a:noFill/>
            <a:miter lim="800000"/>
            <a:headEnd/>
            <a:tailEnd/>
          </a:ln>
        </p:spPr>
        <p:txBody>
          <a:bodyPr>
            <a:spAutoFit/>
          </a:bodyPr>
          <a:lstStyle/>
          <a:p>
            <a:r>
              <a:rPr lang="en-US" altLang="zh-CN" sz="2400" b="1" i="1">
                <a:ea typeface="宋体" charset="-122"/>
              </a:rPr>
              <a:t>H</a:t>
            </a:r>
            <a:r>
              <a:rPr lang="en-US" altLang="zh-CN" sz="2400" b="1" baseline="-25000">
                <a:ea typeface="宋体" charset="-122"/>
              </a:rPr>
              <a:t>2</a:t>
            </a:r>
            <a:r>
              <a:rPr lang="en-US" altLang="zh-CN" sz="2400" b="1" i="1" baseline="-25000">
                <a:ea typeface="宋体" charset="-122"/>
              </a:rPr>
              <a:t>n+</a:t>
            </a:r>
            <a:r>
              <a:rPr lang="en-US" altLang="zh-CN" sz="2400" b="1" baseline="-25000">
                <a:ea typeface="宋体" charset="-122"/>
              </a:rPr>
              <a:t>1</a:t>
            </a:r>
            <a:r>
              <a:rPr lang="en-US" altLang="zh-CN" sz="2400" b="1">
                <a:ea typeface="宋体" charset="-122"/>
              </a:rPr>
              <a:t>(</a:t>
            </a:r>
            <a:r>
              <a:rPr lang="en-US" altLang="zh-CN" sz="2400" b="1" i="1">
                <a:ea typeface="宋体" charset="-122"/>
              </a:rPr>
              <a:t>x</a:t>
            </a:r>
            <a:r>
              <a:rPr lang="en-US" altLang="zh-CN" sz="2400" b="1">
                <a:ea typeface="宋体" charset="-122"/>
              </a:rPr>
              <a:t>),</a:t>
            </a:r>
            <a:endParaRPr lang="zh-CN" altLang="en-US" sz="2400"/>
          </a:p>
        </p:txBody>
      </p:sp>
      <p:sp>
        <p:nvSpPr>
          <p:cNvPr id="124936" name="矩形 16"/>
          <p:cNvSpPr>
            <a:spLocks noChangeArrowheads="1"/>
          </p:cNvSpPr>
          <p:nvPr/>
        </p:nvSpPr>
        <p:spPr bwMode="auto">
          <a:xfrm>
            <a:off x="857250" y="2500313"/>
            <a:ext cx="744538" cy="523875"/>
          </a:xfrm>
          <a:prstGeom prst="rect">
            <a:avLst/>
          </a:prstGeom>
          <a:noFill/>
          <a:ln w="9525">
            <a:noFill/>
            <a:miter lim="800000"/>
            <a:headEnd/>
            <a:tailEnd/>
          </a:ln>
        </p:spPr>
        <p:txBody>
          <a:bodyPr wrap="none">
            <a:spAutoFit/>
          </a:bodyPr>
          <a:lstStyle/>
          <a:p>
            <a:r>
              <a:rPr lang="en-US" altLang="zh-CN"/>
              <a:t>So ,</a:t>
            </a:r>
            <a:endParaRPr lang="zh-CN" altLang="zh-CN"/>
          </a:p>
        </p:txBody>
      </p:sp>
      <p:sp>
        <p:nvSpPr>
          <p:cNvPr id="124937" name="矩形 17"/>
          <p:cNvSpPr>
            <a:spLocks noChangeArrowheads="1"/>
          </p:cNvSpPr>
          <p:nvPr/>
        </p:nvSpPr>
        <p:spPr bwMode="auto">
          <a:xfrm>
            <a:off x="428625" y="3071813"/>
            <a:ext cx="8072438" cy="954087"/>
          </a:xfrm>
          <a:prstGeom prst="rect">
            <a:avLst/>
          </a:prstGeom>
          <a:noFill/>
          <a:ln w="9525">
            <a:noFill/>
            <a:miter lim="800000"/>
            <a:headEnd/>
            <a:tailEnd/>
          </a:ln>
        </p:spPr>
        <p:txBody>
          <a:bodyPr>
            <a:spAutoFit/>
          </a:bodyPr>
          <a:lstStyle/>
          <a:p>
            <a:pPr>
              <a:spcBef>
                <a:spcPct val="30000"/>
              </a:spcBef>
            </a:pPr>
            <a:r>
              <a:rPr lang="en-US" altLang="zh-CN"/>
              <a:t>At both sides multiply by </a:t>
            </a:r>
            <a:r>
              <a:rPr lang="en-US" altLang="zh-CN" b="1" i="1">
                <a:latin typeface="Symbol" pitchFamily="18" charset="2"/>
                <a:ea typeface="宋体" charset="-122"/>
              </a:rPr>
              <a:t>r </a:t>
            </a:r>
            <a:r>
              <a:rPr lang="en-US" altLang="zh-CN" b="1">
                <a:ea typeface="宋体" charset="-122"/>
              </a:rPr>
              <a:t>(</a:t>
            </a:r>
            <a:r>
              <a:rPr lang="en-US" altLang="zh-CN" b="1" i="1">
                <a:ea typeface="宋体" charset="-122"/>
              </a:rPr>
              <a:t>x</a:t>
            </a:r>
            <a:r>
              <a:rPr lang="en-US" altLang="zh-CN" b="1">
                <a:ea typeface="宋体" charset="-122"/>
              </a:rPr>
              <a:t>), </a:t>
            </a:r>
            <a:r>
              <a:rPr lang="en-US" altLang="zh-CN">
                <a:ea typeface="宋体" charset="-122"/>
              </a:rPr>
              <a:t>integrating from a to b yields, </a:t>
            </a:r>
            <a:endParaRPr lang="en-US" altLang="zh-CN"/>
          </a:p>
        </p:txBody>
      </p:sp>
      <p:sp>
        <p:nvSpPr>
          <p:cNvPr id="124938" name="矩形 18"/>
          <p:cNvSpPr>
            <a:spLocks noChangeArrowheads="1"/>
          </p:cNvSpPr>
          <p:nvPr/>
        </p:nvSpPr>
        <p:spPr bwMode="auto">
          <a:xfrm>
            <a:off x="571500" y="4786313"/>
            <a:ext cx="7929563" cy="954087"/>
          </a:xfrm>
          <a:prstGeom prst="rect">
            <a:avLst/>
          </a:prstGeom>
          <a:noFill/>
          <a:ln w="9525">
            <a:noFill/>
            <a:miter lim="800000"/>
            <a:headEnd/>
            <a:tailEnd/>
          </a:ln>
        </p:spPr>
        <p:txBody>
          <a:bodyPr>
            <a:spAutoFit/>
          </a:bodyPr>
          <a:lstStyle/>
          <a:p>
            <a:r>
              <a:rPr lang="en-US" altLang="zh-CN"/>
              <a:t>Among this, the first integral term in right side is set up accurately to the polynomial order of </a:t>
            </a:r>
            <a:r>
              <a:rPr lang="en-US" altLang="zh-CN" b="1" i="1"/>
              <a:t>2n+1</a:t>
            </a:r>
            <a:r>
              <a:rPr lang="en-US" altLang="zh-CN"/>
              <a:t>.</a:t>
            </a:r>
            <a:endParaRPr lang="zh-CN" altLang="zh-CN"/>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wipe(left)">
                                      <p:cBhvr>
                                        <p:cTn id="7" dur="500"/>
                                        <p:tgtEl>
                                          <p:spTgt spid="3194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68640"/>
                                        </p:tgtEl>
                                        <p:attrNameLst>
                                          <p:attrName>style.visibility</p:attrName>
                                        </p:attrNameLst>
                                      </p:cBhvr>
                                      <p:to>
                                        <p:strVal val="visible"/>
                                      </p:to>
                                    </p:set>
                                    <p:animEffect transition="in" filter="wipe(left)">
                                      <p:cBhvr>
                                        <p:cTn id="12" dur="500"/>
                                        <p:tgtEl>
                                          <p:spTgt spid="3686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8641"/>
                                        </p:tgtEl>
                                        <p:attrNameLst>
                                          <p:attrName>style.visibility</p:attrName>
                                        </p:attrNameLst>
                                      </p:cBhvr>
                                      <p:to>
                                        <p:strVal val="visible"/>
                                      </p:to>
                                    </p:set>
                                    <p:animEffect transition="in" filter="wipe(left)">
                                      <p:cBhvr>
                                        <p:cTn id="17" dur="500"/>
                                        <p:tgtEl>
                                          <p:spTgt spid="3686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8645"/>
                                        </p:tgtEl>
                                        <p:attrNameLst>
                                          <p:attrName>style.visibility</p:attrName>
                                        </p:attrNameLst>
                                      </p:cBhvr>
                                      <p:to>
                                        <p:strVal val="visible"/>
                                      </p:to>
                                    </p:set>
                                    <p:animEffect transition="in" filter="wipe(left)">
                                      <p:cBhvr>
                                        <p:cTn id="22" dur="500"/>
                                        <p:tgtEl>
                                          <p:spTgt spid="368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44" name="Object 4"/>
          <p:cNvGraphicFramePr>
            <a:graphicFrameLocks noChangeAspect="1"/>
          </p:cNvGraphicFramePr>
          <p:nvPr/>
        </p:nvGraphicFramePr>
        <p:xfrm>
          <a:off x="2143125" y="2857500"/>
          <a:ext cx="5486400" cy="928688"/>
        </p:xfrm>
        <a:graphic>
          <a:graphicData uri="http://schemas.openxmlformats.org/presentationml/2006/ole">
            <p:oleObj spid="_x0000_s125954" name="Microsoft Equation 3.0" r:id="rId4" imgW="2539800" imgH="444240" progId="Equation.3">
              <p:embed/>
            </p:oleObj>
          </a:graphicData>
        </a:graphic>
      </p:graphicFrame>
      <p:sp>
        <p:nvSpPr>
          <p:cNvPr id="3" name="Rectangle 14"/>
          <p:cNvSpPr>
            <a:spLocks noChangeArrowheads="1"/>
          </p:cNvSpPr>
          <p:nvPr/>
        </p:nvSpPr>
        <p:spPr bwMode="auto">
          <a:xfrm>
            <a:off x="2000250" y="1857375"/>
            <a:ext cx="722313" cy="492125"/>
          </a:xfrm>
          <a:prstGeom prst="rect">
            <a:avLst/>
          </a:prstGeom>
          <a:noFill/>
          <a:ln w="9525">
            <a:noFill/>
            <a:miter lim="800000"/>
            <a:headEnd/>
            <a:tailEnd/>
          </a:ln>
        </p:spPr>
        <p:txBody>
          <a:bodyPr wrap="none">
            <a:spAutoFit/>
          </a:bodyPr>
          <a:lstStyle/>
          <a:p>
            <a:r>
              <a:rPr lang="en-US" altLang="zh-CN" sz="2600" b="1">
                <a:ea typeface="宋体" charset="-122"/>
              </a:rPr>
              <a:t>As ,</a:t>
            </a:r>
            <a:endParaRPr lang="zh-CN" altLang="en-US" sz="2600" b="1">
              <a:ea typeface="宋体" charset="-122"/>
            </a:endParaRPr>
          </a:p>
        </p:txBody>
      </p:sp>
      <p:graphicFrame>
        <p:nvGraphicFramePr>
          <p:cNvPr id="368643" name="Object 3"/>
          <p:cNvGraphicFramePr>
            <a:graphicFrameLocks noChangeAspect="1"/>
          </p:cNvGraphicFramePr>
          <p:nvPr/>
        </p:nvGraphicFramePr>
        <p:xfrm>
          <a:off x="2928938" y="1857375"/>
          <a:ext cx="2103437" cy="481013"/>
        </p:xfrm>
        <a:graphic>
          <a:graphicData uri="http://schemas.openxmlformats.org/presentationml/2006/ole">
            <p:oleObj spid="_x0000_s125955" name="Microsoft Equation 3.0" r:id="rId5" imgW="1054080" imgH="241200" progId="Equation.3">
              <p:embed/>
            </p:oleObj>
          </a:graphicData>
        </a:graphic>
      </p:graphicFrame>
      <p:graphicFrame>
        <p:nvGraphicFramePr>
          <p:cNvPr id="368642" name="Object 2"/>
          <p:cNvGraphicFramePr>
            <a:graphicFrameLocks noChangeAspect="1"/>
          </p:cNvGraphicFramePr>
          <p:nvPr/>
        </p:nvGraphicFramePr>
        <p:xfrm>
          <a:off x="1071563" y="857250"/>
          <a:ext cx="6840537" cy="835025"/>
        </p:xfrm>
        <a:graphic>
          <a:graphicData uri="http://schemas.openxmlformats.org/presentationml/2006/ole">
            <p:oleObj spid="_x0000_s125956" name="Microsoft Equation 3.0" r:id="rId6" imgW="3517560" imgH="444240" progId="Equation.3">
              <p:embed/>
            </p:oleObj>
          </a:graphicData>
        </a:graphic>
      </p:graphicFrame>
      <p:sp>
        <p:nvSpPr>
          <p:cNvPr id="125958" name="矩形 6"/>
          <p:cNvSpPr>
            <a:spLocks noChangeArrowheads="1"/>
          </p:cNvSpPr>
          <p:nvPr/>
        </p:nvSpPr>
        <p:spPr bwMode="auto">
          <a:xfrm>
            <a:off x="571500" y="428625"/>
            <a:ext cx="1281113" cy="523875"/>
          </a:xfrm>
          <a:prstGeom prst="rect">
            <a:avLst/>
          </a:prstGeom>
          <a:noFill/>
          <a:ln w="9525">
            <a:noFill/>
            <a:miter lim="800000"/>
            <a:headEnd/>
            <a:tailEnd/>
          </a:ln>
        </p:spPr>
        <p:txBody>
          <a:bodyPr wrap="none">
            <a:spAutoFit/>
          </a:bodyPr>
          <a:lstStyle/>
          <a:p>
            <a:r>
              <a:rPr lang="en-US" altLang="zh-CN"/>
              <a:t>So that,</a:t>
            </a:r>
            <a:endParaRPr lang="zh-CN" altLang="en-US"/>
          </a:p>
        </p:txBody>
      </p:sp>
      <p:sp>
        <p:nvSpPr>
          <p:cNvPr id="125959" name="矩形 7"/>
          <p:cNvSpPr>
            <a:spLocks noChangeArrowheads="1"/>
          </p:cNvSpPr>
          <p:nvPr/>
        </p:nvSpPr>
        <p:spPr bwMode="auto">
          <a:xfrm>
            <a:off x="642938" y="2357438"/>
            <a:ext cx="7929562" cy="954087"/>
          </a:xfrm>
          <a:prstGeom prst="rect">
            <a:avLst/>
          </a:prstGeom>
          <a:noFill/>
          <a:ln w="9525">
            <a:noFill/>
            <a:miter lim="800000"/>
            <a:headEnd/>
            <a:tailEnd/>
          </a:ln>
        </p:spPr>
        <p:txBody>
          <a:bodyPr>
            <a:spAutoFit/>
          </a:bodyPr>
          <a:lstStyle/>
          <a:p>
            <a:pPr eaLnBrk="0" hangingPunct="0">
              <a:spcBef>
                <a:spcPct val="30000"/>
              </a:spcBef>
            </a:pPr>
            <a:r>
              <a:rPr lang="en-US" altLang="zh-CN"/>
              <a:t>By the integral mean value theorem, the remainder term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8644"/>
                                        </p:tgtEl>
                                        <p:attrNameLst>
                                          <p:attrName>style.visibility</p:attrName>
                                        </p:attrNameLst>
                                      </p:cBhvr>
                                      <p:to>
                                        <p:strVal val="visible"/>
                                      </p:to>
                                    </p:set>
                                    <p:animEffect transition="in" filter="wipe(left)">
                                      <p:cBhvr>
                                        <p:cTn id="7" dur="500"/>
                                        <p:tgtEl>
                                          <p:spTgt spid="3686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8643"/>
                                        </p:tgtEl>
                                        <p:attrNameLst>
                                          <p:attrName>style.visibility</p:attrName>
                                        </p:attrNameLst>
                                      </p:cBhvr>
                                      <p:to>
                                        <p:strVal val="visible"/>
                                      </p:to>
                                    </p:set>
                                    <p:animEffect transition="in" filter="wipe(left)">
                                      <p:cBhvr>
                                        <p:cTn id="17" dur="500"/>
                                        <p:tgtEl>
                                          <p:spTgt spid="3686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8642"/>
                                        </p:tgtEl>
                                        <p:attrNameLst>
                                          <p:attrName>style.visibility</p:attrName>
                                        </p:attrNameLst>
                                      </p:cBhvr>
                                      <p:to>
                                        <p:strVal val="visible"/>
                                      </p:to>
                                    </p:set>
                                    <p:animEffect transition="in" filter="wipe(left)">
                                      <p:cBhvr>
                                        <p:cTn id="22" dur="500"/>
                                        <p:tgtEl>
                                          <p:spTgt spid="368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2892425" y="2924175"/>
          <a:ext cx="2374900" cy="804863"/>
        </p:xfrm>
        <a:graphic>
          <a:graphicData uri="http://schemas.openxmlformats.org/presentationml/2006/ole">
            <p:oleObj spid="_x0000_s219138" name="公式" r:id="rId3" imgW="1307532" imgH="444307" progId="Equation.3">
              <p:embed/>
            </p:oleObj>
          </a:graphicData>
        </a:graphic>
      </p:graphicFrame>
      <p:sp>
        <p:nvSpPr>
          <p:cNvPr id="219139" name="矩形 4"/>
          <p:cNvSpPr>
            <a:spLocks noChangeArrowheads="1"/>
          </p:cNvSpPr>
          <p:nvPr/>
        </p:nvSpPr>
        <p:spPr bwMode="auto">
          <a:xfrm>
            <a:off x="947738" y="4365625"/>
            <a:ext cx="6264275" cy="522288"/>
          </a:xfrm>
          <a:prstGeom prst="rect">
            <a:avLst/>
          </a:prstGeom>
          <a:noFill/>
          <a:ln w="9525">
            <a:noFill/>
            <a:miter lim="800000"/>
            <a:headEnd/>
            <a:tailEnd/>
          </a:ln>
        </p:spPr>
        <p:txBody>
          <a:bodyPr>
            <a:spAutoFit/>
          </a:bodyPr>
          <a:lstStyle/>
          <a:p>
            <a:r>
              <a:rPr lang="en-US" altLang="zh-CN"/>
              <a:t>Another common Simpson formula</a:t>
            </a:r>
            <a:endParaRPr lang="zh-CN" altLang="zh-CN"/>
          </a:p>
        </p:txBody>
      </p:sp>
      <p:graphicFrame>
        <p:nvGraphicFramePr>
          <p:cNvPr id="6" name="Object 4"/>
          <p:cNvGraphicFramePr>
            <a:graphicFrameLocks noChangeAspect="1"/>
          </p:cNvGraphicFramePr>
          <p:nvPr/>
        </p:nvGraphicFramePr>
        <p:xfrm>
          <a:off x="1600200" y="5257800"/>
          <a:ext cx="4800600" cy="963613"/>
        </p:xfrm>
        <a:graphic>
          <a:graphicData uri="http://schemas.openxmlformats.org/presentationml/2006/ole">
            <p:oleObj spid="_x0000_s219140" name="公式" r:id="rId4" imgW="2336800" imgH="469900" progId="Equation.3">
              <p:embed/>
            </p:oleObj>
          </a:graphicData>
        </a:graphic>
      </p:graphicFrame>
      <p:sp>
        <p:nvSpPr>
          <p:cNvPr id="219141" name="矩形 6"/>
          <p:cNvSpPr>
            <a:spLocks noChangeArrowheads="1"/>
          </p:cNvSpPr>
          <p:nvPr/>
        </p:nvSpPr>
        <p:spPr bwMode="auto">
          <a:xfrm>
            <a:off x="684213" y="836613"/>
            <a:ext cx="7704137" cy="2246312"/>
          </a:xfrm>
          <a:prstGeom prst="rect">
            <a:avLst/>
          </a:prstGeom>
          <a:noFill/>
          <a:ln w="9525">
            <a:noFill/>
            <a:miter lim="800000"/>
            <a:headEnd/>
            <a:tailEnd/>
          </a:ln>
        </p:spPr>
        <p:txBody>
          <a:bodyPr>
            <a:spAutoFit/>
          </a:bodyPr>
          <a:lstStyle/>
          <a:p>
            <a:r>
              <a:rPr lang="en-US" altLang="zh-CN"/>
              <a:t>If we use  </a:t>
            </a:r>
            <a:r>
              <a:rPr lang="en-US" altLang="zh-CN" b="1" i="1">
                <a:ea typeface="宋体" charset="-122"/>
              </a:rPr>
              <a:t>f</a:t>
            </a:r>
            <a:r>
              <a:rPr lang="en-US" altLang="zh-CN" b="1">
                <a:ea typeface="宋体" charset="-122"/>
              </a:rPr>
              <a:t>(</a:t>
            </a:r>
            <a:r>
              <a:rPr lang="en-US" altLang="zh-CN" b="1" i="1">
                <a:ea typeface="宋体" charset="-122"/>
              </a:rPr>
              <a:t>c</a:t>
            </a:r>
            <a:r>
              <a:rPr lang="en-US" altLang="zh-CN" b="1">
                <a:ea typeface="宋体" charset="-122"/>
              </a:rPr>
              <a:t>) </a:t>
            </a:r>
            <a:r>
              <a:rPr lang="zh-CN" altLang="en-US"/>
              <a:t> </a:t>
            </a:r>
            <a:r>
              <a:rPr lang="en-US" altLang="zh-CN"/>
              <a:t>the height of interval midpoint             as the approximate of average height , we can work out so called  mid-rectangle formula (rectangular formula for short) </a:t>
            </a:r>
            <a:endParaRPr lang="zh-CN" altLang="zh-CN"/>
          </a:p>
          <a:p>
            <a:endParaRPr lang="zh-CN" altLang="en-US"/>
          </a:p>
        </p:txBody>
      </p:sp>
      <p:graphicFrame>
        <p:nvGraphicFramePr>
          <p:cNvPr id="219142" name="Object 6"/>
          <p:cNvGraphicFramePr>
            <a:graphicFrameLocks noChangeAspect="1"/>
          </p:cNvGraphicFramePr>
          <p:nvPr/>
        </p:nvGraphicFramePr>
        <p:xfrm>
          <a:off x="7259638" y="692150"/>
          <a:ext cx="1152525" cy="784225"/>
        </p:xfrm>
        <a:graphic>
          <a:graphicData uri="http://schemas.openxmlformats.org/presentationml/2006/ole">
            <p:oleObj spid="_x0000_s219142" name="公式" r:id="rId5" imgW="596641" imgH="406224"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323850" y="381000"/>
            <a:ext cx="7677150" cy="476250"/>
          </a:xfrm>
          <a:prstGeom prst="rect">
            <a:avLst/>
          </a:prstGeom>
          <a:noFill/>
          <a:ln w="9525">
            <a:noFill/>
            <a:miter lim="800000"/>
            <a:headEnd/>
            <a:tailEnd/>
          </a:ln>
        </p:spPr>
        <p:txBody>
          <a:bodyPr lIns="92073" tIns="46036" rIns="92073" bIns="46036"/>
          <a:lstStyle/>
          <a:p>
            <a:pPr>
              <a:spcBef>
                <a:spcPct val="30000"/>
              </a:spcBef>
            </a:pPr>
            <a:r>
              <a:rPr lang="en-US" altLang="zh-CN" sz="2400" b="1">
                <a:solidFill>
                  <a:srgbClr val="FF3300"/>
                </a:solidFill>
              </a:rPr>
              <a:t>Stability and convergence of Gauss quadrature formula</a:t>
            </a:r>
          </a:p>
        </p:txBody>
      </p:sp>
      <p:sp>
        <p:nvSpPr>
          <p:cNvPr id="321539" name="Rectangle 3"/>
          <p:cNvSpPr>
            <a:spLocks noChangeArrowheads="1"/>
          </p:cNvSpPr>
          <p:nvPr/>
        </p:nvSpPr>
        <p:spPr bwMode="auto">
          <a:xfrm>
            <a:off x="228600" y="1052513"/>
            <a:ext cx="8820150" cy="496887"/>
          </a:xfrm>
          <a:prstGeom prst="rect">
            <a:avLst/>
          </a:prstGeom>
          <a:noFill/>
          <a:ln w="12700">
            <a:noFill/>
            <a:miter lim="800000"/>
            <a:headEnd/>
            <a:tailEnd/>
          </a:ln>
        </p:spPr>
        <p:txBody>
          <a:bodyPr>
            <a:spAutoFit/>
          </a:bodyPr>
          <a:lstStyle/>
          <a:p>
            <a:pPr eaLnBrk="0" hangingPunct="0">
              <a:lnSpc>
                <a:spcPct val="120000"/>
              </a:lnSpc>
            </a:pPr>
            <a:r>
              <a:rPr lang="en-US" altLang="zh-CN" sz="2400"/>
              <a:t>  </a:t>
            </a:r>
            <a:endParaRPr lang="zh-CN" altLang="en-US" sz="2600" b="1">
              <a:ea typeface="宋体" charset="-122"/>
            </a:endParaRPr>
          </a:p>
        </p:txBody>
      </p:sp>
      <p:sp>
        <p:nvSpPr>
          <p:cNvPr id="321540" name="Rectangle 4"/>
          <p:cNvSpPr>
            <a:spLocks noChangeArrowheads="1"/>
          </p:cNvSpPr>
          <p:nvPr/>
        </p:nvSpPr>
        <p:spPr bwMode="auto">
          <a:xfrm>
            <a:off x="346075" y="2590800"/>
            <a:ext cx="8569325" cy="1338263"/>
          </a:xfrm>
          <a:prstGeom prst="rect">
            <a:avLst/>
          </a:prstGeom>
          <a:noFill/>
          <a:ln w="12700">
            <a:noFill/>
            <a:miter lim="800000"/>
            <a:headEnd/>
            <a:tailEnd/>
          </a:ln>
        </p:spPr>
        <p:txBody>
          <a:bodyPr>
            <a:spAutoFit/>
          </a:bodyPr>
          <a:lstStyle/>
          <a:p>
            <a:pPr eaLnBrk="0" hangingPunct="0">
              <a:lnSpc>
                <a:spcPct val="150000"/>
              </a:lnSpc>
            </a:pPr>
            <a:r>
              <a:rPr lang="en-US" altLang="zh-CN"/>
              <a:t>Theorem </a:t>
            </a:r>
            <a:r>
              <a:rPr lang="en-US" altLang="zh-CN" sz="2400"/>
              <a:t> </a:t>
            </a:r>
            <a:r>
              <a:rPr lang="en-US" altLang="zh-CN" sz="2600" b="1">
                <a:latin typeface="楷体_GB2312" pitchFamily="49" charset="-122"/>
              </a:rPr>
              <a:t>If </a:t>
            </a:r>
            <a:r>
              <a:rPr lang="en-US" altLang="zh-CN" sz="2600" b="1" i="1">
                <a:ea typeface="宋体" charset="-122"/>
              </a:rPr>
              <a:t>f </a:t>
            </a:r>
            <a:r>
              <a:rPr lang="en-US" altLang="zh-CN" sz="2600" b="1">
                <a:ea typeface="宋体" charset="-122"/>
              </a:rPr>
              <a:t>(</a:t>
            </a:r>
            <a:r>
              <a:rPr lang="en-US" altLang="zh-CN" sz="2600" b="1" i="1">
                <a:ea typeface="宋体" charset="-122"/>
              </a:rPr>
              <a:t>x</a:t>
            </a:r>
            <a:r>
              <a:rPr lang="en-US" altLang="zh-CN" sz="2600" b="1">
                <a:ea typeface="宋体" charset="-122"/>
              </a:rPr>
              <a:t>)</a:t>
            </a:r>
            <a:r>
              <a:rPr lang="en-US" altLang="zh-CN" sz="2600" b="1">
                <a:latin typeface="宋体" charset="-122"/>
                <a:ea typeface="宋体" charset="-122"/>
              </a:rPr>
              <a:t>∈</a:t>
            </a:r>
            <a:r>
              <a:rPr lang="en-US" altLang="zh-CN" sz="2600" b="1" i="1">
                <a:ea typeface="宋体" charset="-122"/>
              </a:rPr>
              <a:t>C </a:t>
            </a:r>
            <a:r>
              <a:rPr lang="en-US" altLang="zh-CN" sz="2600" b="1">
                <a:ea typeface="宋体" charset="-122"/>
              </a:rPr>
              <a:t>[</a:t>
            </a:r>
            <a:r>
              <a:rPr lang="en-US" altLang="zh-CN" sz="2600" b="1" i="1">
                <a:ea typeface="宋体" charset="-122"/>
              </a:rPr>
              <a:t>a</a:t>
            </a:r>
            <a:r>
              <a:rPr lang="zh-CN" altLang="en-US" sz="2600" b="1">
                <a:ea typeface="宋体" charset="-122"/>
              </a:rPr>
              <a:t>，</a:t>
            </a:r>
            <a:r>
              <a:rPr lang="en-US" altLang="zh-CN" sz="2600" b="1" i="1">
                <a:ea typeface="宋体" charset="-122"/>
              </a:rPr>
              <a:t>b</a:t>
            </a:r>
            <a:r>
              <a:rPr lang="en-US" altLang="zh-CN" sz="2600" b="1">
                <a:ea typeface="宋体" charset="-122"/>
              </a:rPr>
              <a:t>]</a:t>
            </a:r>
            <a:r>
              <a:rPr lang="zh-CN" altLang="en-US" sz="2600" b="1">
                <a:ea typeface="宋体" charset="-122"/>
              </a:rPr>
              <a:t>，</a:t>
            </a:r>
            <a:r>
              <a:rPr lang="en-US" altLang="zh-CN"/>
              <a:t>Gauss quadrature formula is convergent, that is,</a:t>
            </a:r>
          </a:p>
        </p:txBody>
      </p:sp>
      <p:graphicFrame>
        <p:nvGraphicFramePr>
          <p:cNvPr id="369664" name="Object 0"/>
          <p:cNvGraphicFramePr>
            <a:graphicFrameLocks noChangeAspect="1"/>
          </p:cNvGraphicFramePr>
          <p:nvPr/>
        </p:nvGraphicFramePr>
        <p:xfrm>
          <a:off x="2071688" y="4143375"/>
          <a:ext cx="4648200" cy="841375"/>
        </p:xfrm>
        <a:graphic>
          <a:graphicData uri="http://schemas.openxmlformats.org/presentationml/2006/ole">
            <p:oleObj spid="_x0000_s126978" name="公式" r:id="rId4" imgW="2184120" imgH="431640" progId="Equation.3">
              <p:embed/>
            </p:oleObj>
          </a:graphicData>
        </a:graphic>
      </p:graphicFrame>
      <p:sp>
        <p:nvSpPr>
          <p:cNvPr id="321542" name="Rectangle 6"/>
          <p:cNvSpPr>
            <a:spLocks noChangeArrowheads="1"/>
          </p:cNvSpPr>
          <p:nvPr/>
        </p:nvSpPr>
        <p:spPr bwMode="auto">
          <a:xfrm>
            <a:off x="285750" y="2000250"/>
            <a:ext cx="8501063" cy="923925"/>
          </a:xfrm>
          <a:prstGeom prst="rect">
            <a:avLst/>
          </a:prstGeom>
          <a:noFill/>
          <a:ln w="9525">
            <a:noFill/>
            <a:miter lim="800000"/>
            <a:headEnd/>
            <a:tailEnd/>
          </a:ln>
        </p:spPr>
        <p:txBody>
          <a:bodyPr>
            <a:spAutoFit/>
          </a:bodyPr>
          <a:lstStyle/>
          <a:p>
            <a:r>
              <a:rPr lang="en-US" altLang="zh-CN">
                <a:latin typeface="楷体_GB2312" pitchFamily="49" charset="-122"/>
              </a:rPr>
              <a:t>Inference</a:t>
            </a:r>
            <a:r>
              <a:rPr lang="zh-CN" altLang="en-US" sz="2600" b="1">
                <a:latin typeface="楷体_GB2312" pitchFamily="49" charset="-122"/>
              </a:rPr>
              <a:t> </a:t>
            </a:r>
            <a:r>
              <a:rPr lang="en-US" altLang="zh-CN"/>
              <a:t>Gauss quadrature formula is stable.</a:t>
            </a:r>
          </a:p>
          <a:p>
            <a:endParaRPr lang="en-US" altLang="zh-CN" sz="2600" b="1">
              <a:latin typeface="楷体_GB2312" pitchFamily="49" charset="-122"/>
            </a:endParaRPr>
          </a:p>
        </p:txBody>
      </p:sp>
      <p:sp>
        <p:nvSpPr>
          <p:cNvPr id="126983" name="矩形 7"/>
          <p:cNvSpPr>
            <a:spLocks noChangeArrowheads="1"/>
          </p:cNvSpPr>
          <p:nvPr/>
        </p:nvSpPr>
        <p:spPr bwMode="auto">
          <a:xfrm>
            <a:off x="214313" y="857250"/>
            <a:ext cx="8929687" cy="954088"/>
          </a:xfrm>
          <a:prstGeom prst="rect">
            <a:avLst/>
          </a:prstGeom>
          <a:noFill/>
          <a:ln w="9525">
            <a:noFill/>
            <a:miter lim="800000"/>
            <a:headEnd/>
            <a:tailEnd/>
          </a:ln>
        </p:spPr>
        <p:txBody>
          <a:bodyPr>
            <a:spAutoFit/>
          </a:bodyPr>
          <a:lstStyle/>
          <a:p>
            <a:pPr>
              <a:spcBef>
                <a:spcPct val="30000"/>
              </a:spcBef>
            </a:pPr>
            <a:r>
              <a:rPr lang="en-US" altLang="zh-CN"/>
              <a:t>Theorem Gauss quadrature formula of quadrature coefficient </a:t>
            </a:r>
            <a:r>
              <a:rPr lang="en-US" altLang="zh-CN" b="1" i="1">
                <a:ea typeface="宋体" charset="-122"/>
              </a:rPr>
              <a:t>A</a:t>
            </a:r>
            <a:r>
              <a:rPr lang="en-US" altLang="zh-CN" b="1" i="1" baseline="-25000">
                <a:ea typeface="宋体" charset="-122"/>
              </a:rPr>
              <a:t>k </a:t>
            </a:r>
            <a:r>
              <a:rPr lang="en-US" altLang="zh-CN" b="1">
                <a:ea typeface="宋体" charset="-122"/>
              </a:rPr>
              <a:t>(</a:t>
            </a:r>
            <a:r>
              <a:rPr lang="en-US" altLang="zh-CN" b="1" i="1">
                <a:ea typeface="宋体" charset="-122"/>
              </a:rPr>
              <a:t>k</a:t>
            </a:r>
            <a:r>
              <a:rPr lang="zh-CN" altLang="en-US" b="1">
                <a:ea typeface="宋体" charset="-122"/>
              </a:rPr>
              <a:t>＝</a:t>
            </a:r>
            <a:r>
              <a:rPr lang="en-US" altLang="zh-CN" b="1">
                <a:ea typeface="宋体" charset="-122"/>
              </a:rPr>
              <a:t>0</a:t>
            </a:r>
            <a:r>
              <a:rPr lang="zh-CN" altLang="en-US" b="1">
                <a:ea typeface="宋体" charset="-122"/>
              </a:rPr>
              <a:t>，</a:t>
            </a:r>
            <a:r>
              <a:rPr lang="en-US" altLang="zh-CN" b="1">
                <a:ea typeface="宋体" charset="-122"/>
              </a:rPr>
              <a:t>1</a:t>
            </a:r>
            <a:r>
              <a:rPr lang="zh-CN" altLang="en-US" b="1">
                <a:ea typeface="宋体" charset="-122"/>
              </a:rPr>
              <a:t>，</a:t>
            </a:r>
            <a:r>
              <a:rPr lang="en-US" altLang="zh-CN" b="1">
                <a:ea typeface="宋体" charset="-122"/>
              </a:rPr>
              <a:t>…</a:t>
            </a:r>
            <a:r>
              <a:rPr lang="zh-CN" altLang="en-US" b="1">
                <a:ea typeface="宋体" charset="-122"/>
              </a:rPr>
              <a:t>，</a:t>
            </a:r>
            <a:r>
              <a:rPr lang="en-US" altLang="zh-CN" b="1">
                <a:ea typeface="宋体" charset="-122"/>
              </a:rPr>
              <a:t>n)</a:t>
            </a:r>
            <a:r>
              <a:rPr lang="en-US" altLang="zh-CN"/>
              <a:t> are all positive.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1538"/>
                                        </p:tgtEl>
                                        <p:attrNameLst>
                                          <p:attrName>style.visibility</p:attrName>
                                        </p:attrNameLst>
                                      </p:cBhvr>
                                      <p:to>
                                        <p:strVal val="visible"/>
                                      </p:to>
                                    </p:set>
                                    <p:animEffect transition="in" filter="wipe(left)">
                                      <p:cBhvr>
                                        <p:cTn id="7" dur="500"/>
                                        <p:tgtEl>
                                          <p:spTgt spid="3215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1539"/>
                                        </p:tgtEl>
                                        <p:attrNameLst>
                                          <p:attrName>style.visibility</p:attrName>
                                        </p:attrNameLst>
                                      </p:cBhvr>
                                      <p:to>
                                        <p:strVal val="visible"/>
                                      </p:to>
                                    </p:set>
                                    <p:animEffect transition="in" filter="wipe(left)">
                                      <p:cBhvr>
                                        <p:cTn id="12" dur="500"/>
                                        <p:tgtEl>
                                          <p:spTgt spid="3215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1542"/>
                                        </p:tgtEl>
                                        <p:attrNameLst>
                                          <p:attrName>style.visibility</p:attrName>
                                        </p:attrNameLst>
                                      </p:cBhvr>
                                      <p:to>
                                        <p:strVal val="visible"/>
                                      </p:to>
                                    </p:set>
                                    <p:animEffect transition="in" filter="wipe(left)">
                                      <p:cBhvr>
                                        <p:cTn id="17" dur="500"/>
                                        <p:tgtEl>
                                          <p:spTgt spid="3215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1540"/>
                                        </p:tgtEl>
                                        <p:attrNameLst>
                                          <p:attrName>style.visibility</p:attrName>
                                        </p:attrNameLst>
                                      </p:cBhvr>
                                      <p:to>
                                        <p:strVal val="visible"/>
                                      </p:to>
                                    </p:set>
                                    <p:animEffect transition="in" filter="wipe(left)">
                                      <p:cBhvr>
                                        <p:cTn id="22" dur="500"/>
                                        <p:tgtEl>
                                          <p:spTgt spid="3215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69664"/>
                                        </p:tgtEl>
                                        <p:attrNameLst>
                                          <p:attrName>style.visibility</p:attrName>
                                        </p:attrNameLst>
                                      </p:cBhvr>
                                      <p:to>
                                        <p:strVal val="visible"/>
                                      </p:to>
                                    </p:set>
                                    <p:animEffect transition="in" filter="wipe(left)">
                                      <p:cBhvr>
                                        <p:cTn id="27" dur="500"/>
                                        <p:tgtEl>
                                          <p:spTgt spid="369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autoUpdateAnimBg="0"/>
      <p:bldP spid="321539" grpId="0" autoUpdateAnimBg="0"/>
      <p:bldP spid="321540" grpId="0" autoUpdateAnimBg="0"/>
      <p:bldP spid="321542"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381000" y="457200"/>
            <a:ext cx="7048500" cy="400050"/>
          </a:xfrm>
          <a:prstGeom prst="rect">
            <a:avLst/>
          </a:prstGeom>
          <a:noFill/>
          <a:ln w="9525">
            <a:noFill/>
            <a:miter lim="800000"/>
            <a:headEnd/>
            <a:tailEnd/>
          </a:ln>
        </p:spPr>
        <p:txBody>
          <a:bodyPr lIns="92073" tIns="46036" rIns="92073" bIns="46036"/>
          <a:lstStyle/>
          <a:p>
            <a:pPr defTabSz="915988" eaLnBrk="0" hangingPunct="0"/>
            <a:r>
              <a:rPr lang="zh-CN" altLang="en-US" sz="2600" b="1">
                <a:solidFill>
                  <a:schemeClr val="accent2"/>
                </a:solidFill>
                <a:latin typeface="楷体_GB2312" pitchFamily="49" charset="-122"/>
              </a:rPr>
              <a:t>二、</a:t>
            </a:r>
            <a:r>
              <a:rPr lang="en-US" altLang="zh-CN" sz="2600" b="1">
                <a:solidFill>
                  <a:schemeClr val="accent2"/>
                </a:solidFill>
                <a:latin typeface="楷体_GB2312" pitchFamily="49" charset="-122"/>
              </a:rPr>
              <a:t> Gauss-Legendre quadrature formula</a:t>
            </a:r>
          </a:p>
          <a:p>
            <a:pPr defTabSz="915988" eaLnBrk="0" hangingPunct="0"/>
            <a:endParaRPr lang="zh-CN" altLang="en-US" sz="2600" b="1">
              <a:solidFill>
                <a:schemeClr val="accent2"/>
              </a:solidFill>
              <a:latin typeface="楷体_GB2312" pitchFamily="49" charset="-122"/>
            </a:endParaRPr>
          </a:p>
        </p:txBody>
      </p:sp>
      <p:sp>
        <p:nvSpPr>
          <p:cNvPr id="231428" name="Rectangle 4"/>
          <p:cNvSpPr>
            <a:spLocks noChangeArrowheads="1"/>
          </p:cNvSpPr>
          <p:nvPr/>
        </p:nvSpPr>
        <p:spPr bwMode="auto">
          <a:xfrm>
            <a:off x="571500" y="3714750"/>
            <a:ext cx="7286625" cy="461963"/>
          </a:xfrm>
          <a:prstGeom prst="rect">
            <a:avLst/>
          </a:prstGeom>
          <a:noFill/>
          <a:ln w="12700">
            <a:noFill/>
            <a:miter lim="800000"/>
            <a:headEnd/>
            <a:tailEnd/>
          </a:ln>
        </p:spPr>
        <p:txBody>
          <a:bodyPr>
            <a:spAutoFit/>
          </a:bodyPr>
          <a:lstStyle/>
          <a:p>
            <a:pPr>
              <a:spcBef>
                <a:spcPct val="30000"/>
              </a:spcBef>
            </a:pPr>
            <a:r>
              <a:rPr lang="en-US" altLang="zh-CN" sz="2400"/>
              <a:t>Called </a:t>
            </a:r>
            <a:r>
              <a:rPr lang="en-US" altLang="zh-CN" sz="2400" b="1">
                <a:solidFill>
                  <a:schemeClr val="accent2"/>
                </a:solidFill>
                <a:latin typeface="楷体_GB2312" pitchFamily="49" charset="-122"/>
              </a:rPr>
              <a:t>Gauss-Legendre quadrature formula.</a:t>
            </a:r>
            <a:endParaRPr lang="en-US" altLang="zh-CN" sz="2400"/>
          </a:p>
        </p:txBody>
      </p:sp>
      <p:graphicFrame>
        <p:nvGraphicFramePr>
          <p:cNvPr id="231429" name="Object 5"/>
          <p:cNvGraphicFramePr>
            <a:graphicFrameLocks noChangeAspect="1"/>
          </p:cNvGraphicFramePr>
          <p:nvPr/>
        </p:nvGraphicFramePr>
        <p:xfrm>
          <a:off x="3786188" y="785813"/>
          <a:ext cx="3857625" cy="819150"/>
        </p:xfrm>
        <a:graphic>
          <a:graphicData uri="http://schemas.openxmlformats.org/presentationml/2006/ole">
            <p:oleObj spid="_x0000_s128002" name="Microsoft Equation 3.0" r:id="rId4" imgW="1803240" imgH="419040" progId="Equation.3">
              <p:embed/>
            </p:oleObj>
          </a:graphicData>
        </a:graphic>
      </p:graphicFrame>
      <p:graphicFrame>
        <p:nvGraphicFramePr>
          <p:cNvPr id="231430" name="Object 6"/>
          <p:cNvGraphicFramePr>
            <a:graphicFrameLocks noChangeAspect="1"/>
          </p:cNvGraphicFramePr>
          <p:nvPr/>
        </p:nvGraphicFramePr>
        <p:xfrm>
          <a:off x="2428875" y="2928938"/>
          <a:ext cx="3219450" cy="800100"/>
        </p:xfrm>
        <a:graphic>
          <a:graphicData uri="http://schemas.openxmlformats.org/presentationml/2006/ole">
            <p:oleObj spid="_x0000_s128003" name="Equation" r:id="rId5" imgW="1739880" imgH="431640" progId="Equation.3">
              <p:embed/>
            </p:oleObj>
          </a:graphicData>
        </a:graphic>
      </p:graphicFrame>
      <p:sp>
        <p:nvSpPr>
          <p:cNvPr id="231432" name="Rectangle 8"/>
          <p:cNvSpPr>
            <a:spLocks noChangeArrowheads="1"/>
          </p:cNvSpPr>
          <p:nvPr/>
        </p:nvSpPr>
        <p:spPr bwMode="auto">
          <a:xfrm>
            <a:off x="428625" y="928688"/>
            <a:ext cx="3382963" cy="492125"/>
          </a:xfrm>
          <a:prstGeom prst="rect">
            <a:avLst/>
          </a:prstGeom>
          <a:noFill/>
          <a:ln w="9525">
            <a:noFill/>
            <a:miter lim="800000"/>
            <a:headEnd/>
            <a:tailEnd/>
          </a:ln>
        </p:spPr>
        <p:txBody>
          <a:bodyPr wrap="none">
            <a:spAutoFit/>
          </a:bodyPr>
          <a:lstStyle/>
          <a:p>
            <a:r>
              <a:rPr lang="en-US" altLang="zh-CN" sz="2600" b="1">
                <a:latin typeface="楷体_GB2312" pitchFamily="49" charset="-122"/>
              </a:rPr>
              <a:t>Legendre polynomial</a:t>
            </a:r>
            <a:endParaRPr lang="zh-CN" altLang="en-US" sz="2600" b="1">
              <a:latin typeface="楷体_GB2312" pitchFamily="49" charset="-122"/>
            </a:endParaRPr>
          </a:p>
        </p:txBody>
      </p:sp>
      <p:sp>
        <p:nvSpPr>
          <p:cNvPr id="128009" name="矩形 9"/>
          <p:cNvSpPr>
            <a:spLocks noChangeArrowheads="1"/>
          </p:cNvSpPr>
          <p:nvPr/>
        </p:nvSpPr>
        <p:spPr bwMode="auto">
          <a:xfrm>
            <a:off x="428625" y="1571625"/>
            <a:ext cx="7929563" cy="1384300"/>
          </a:xfrm>
          <a:prstGeom prst="rect">
            <a:avLst/>
          </a:prstGeom>
          <a:noFill/>
          <a:ln w="9525">
            <a:noFill/>
            <a:miter lim="800000"/>
            <a:headEnd/>
            <a:tailEnd/>
          </a:ln>
        </p:spPr>
        <p:txBody>
          <a:bodyPr>
            <a:spAutoFit/>
          </a:bodyPr>
          <a:lstStyle/>
          <a:p>
            <a:pPr algn="just">
              <a:spcBef>
                <a:spcPct val="30000"/>
              </a:spcBef>
            </a:pPr>
            <a:r>
              <a:rPr lang="en-US" altLang="zh-CN"/>
              <a:t>is orthogonal polynomial of Weighted function r(x)=1 in interval [-1</a:t>
            </a:r>
            <a:r>
              <a:rPr lang="zh-CN" altLang="en-US"/>
              <a:t>，</a:t>
            </a:r>
            <a:r>
              <a:rPr lang="en-US" altLang="zh-CN"/>
              <a:t>1]. If let Legendre polynomial’s zero points as Gauss points, then quadrature formula is,</a:t>
            </a:r>
            <a:endParaRPr lang="zh-CN" altLang="en-US"/>
          </a:p>
        </p:txBody>
      </p:sp>
      <p:sp>
        <p:nvSpPr>
          <p:cNvPr id="128010" name="矩形 10"/>
          <p:cNvSpPr>
            <a:spLocks noChangeArrowheads="1"/>
          </p:cNvSpPr>
          <p:nvPr/>
        </p:nvSpPr>
        <p:spPr bwMode="auto">
          <a:xfrm>
            <a:off x="642938" y="4286250"/>
            <a:ext cx="7643812" cy="954088"/>
          </a:xfrm>
          <a:prstGeom prst="rect">
            <a:avLst/>
          </a:prstGeom>
          <a:noFill/>
          <a:ln w="9525">
            <a:noFill/>
            <a:miter lim="800000"/>
            <a:headEnd/>
            <a:tailEnd/>
          </a:ln>
        </p:spPr>
        <p:txBody>
          <a:bodyPr>
            <a:spAutoFit/>
          </a:bodyPr>
          <a:lstStyle/>
          <a:p>
            <a:r>
              <a:rPr lang="en-US" altLang="zh-CN"/>
              <a:t>If taking                              as nodes to construct quadrature formula.</a:t>
            </a:r>
            <a:endParaRPr lang="zh-CN" altLang="zh-CN"/>
          </a:p>
        </p:txBody>
      </p:sp>
      <p:graphicFrame>
        <p:nvGraphicFramePr>
          <p:cNvPr id="128004" name="Object 10"/>
          <p:cNvGraphicFramePr>
            <a:graphicFrameLocks noChangeAspect="1"/>
          </p:cNvGraphicFramePr>
          <p:nvPr/>
        </p:nvGraphicFramePr>
        <p:xfrm>
          <a:off x="2000250" y="4286250"/>
          <a:ext cx="2571750" cy="520700"/>
        </p:xfrm>
        <a:graphic>
          <a:graphicData uri="http://schemas.openxmlformats.org/presentationml/2006/ole">
            <p:oleObj spid="_x0000_s128004" name="Equation" r:id="rId6" imgW="1130040" imgH="228600" progId="">
              <p:embed/>
            </p:oleObj>
          </a:graphicData>
        </a:graphic>
      </p:graphicFrame>
      <p:graphicFrame>
        <p:nvGraphicFramePr>
          <p:cNvPr id="128005" name="Object 11"/>
          <p:cNvGraphicFramePr>
            <a:graphicFrameLocks noChangeAspect="1"/>
          </p:cNvGraphicFramePr>
          <p:nvPr/>
        </p:nvGraphicFramePr>
        <p:xfrm>
          <a:off x="2643188" y="5357813"/>
          <a:ext cx="2928937" cy="671512"/>
        </p:xfrm>
        <a:graphic>
          <a:graphicData uri="http://schemas.openxmlformats.org/presentationml/2006/ole">
            <p:oleObj spid="_x0000_s128005" name="Equation" r:id="rId7" imgW="1193760" imgH="330120" progId="">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1426"/>
                                        </p:tgtEl>
                                        <p:attrNameLst>
                                          <p:attrName>style.visibility</p:attrName>
                                        </p:attrNameLst>
                                      </p:cBhvr>
                                      <p:to>
                                        <p:strVal val="visible"/>
                                      </p:to>
                                    </p:set>
                                    <p:animEffect transition="in" filter="wipe(left)">
                                      <p:cBhvr>
                                        <p:cTn id="7" dur="500"/>
                                        <p:tgtEl>
                                          <p:spTgt spid="2314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1432"/>
                                        </p:tgtEl>
                                        <p:attrNameLst>
                                          <p:attrName>style.visibility</p:attrName>
                                        </p:attrNameLst>
                                      </p:cBhvr>
                                      <p:to>
                                        <p:strVal val="visible"/>
                                      </p:to>
                                    </p:set>
                                    <p:animEffect transition="in" filter="wipe(left)">
                                      <p:cBhvr>
                                        <p:cTn id="12" dur="500"/>
                                        <p:tgtEl>
                                          <p:spTgt spid="2314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29"/>
                                        </p:tgtEl>
                                        <p:attrNameLst>
                                          <p:attrName>style.visibility</p:attrName>
                                        </p:attrNameLst>
                                      </p:cBhvr>
                                      <p:to>
                                        <p:strVal val="visible"/>
                                      </p:to>
                                    </p:set>
                                    <p:animEffect transition="in" filter="wipe(left)">
                                      <p:cBhvr>
                                        <p:cTn id="17" dur="500"/>
                                        <p:tgtEl>
                                          <p:spTgt spid="2314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1430"/>
                                        </p:tgtEl>
                                        <p:attrNameLst>
                                          <p:attrName>style.visibility</p:attrName>
                                        </p:attrNameLst>
                                      </p:cBhvr>
                                      <p:to>
                                        <p:strVal val="visible"/>
                                      </p:to>
                                    </p:set>
                                    <p:animEffect transition="in" filter="wipe(left)">
                                      <p:cBhvr>
                                        <p:cTn id="22" dur="500"/>
                                        <p:tgtEl>
                                          <p:spTgt spid="2314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1428"/>
                                        </p:tgtEl>
                                        <p:attrNameLst>
                                          <p:attrName>style.visibility</p:attrName>
                                        </p:attrNameLst>
                                      </p:cBhvr>
                                      <p:to>
                                        <p:strVal val="visible"/>
                                      </p:to>
                                    </p:set>
                                    <p:animEffect transition="in" filter="wipe(left)">
                                      <p:cBhvr>
                                        <p:cTn id="27" dur="500"/>
                                        <p:tgtEl>
                                          <p:spTgt spid="231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autoUpdateAnimBg="0"/>
      <p:bldP spid="231428" grpId="0" autoUpdateAnimBg="0"/>
      <p:bldP spid="231432"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1" name="矩形 2"/>
          <p:cNvSpPr>
            <a:spLocks noChangeArrowheads="1"/>
          </p:cNvSpPr>
          <p:nvPr/>
        </p:nvSpPr>
        <p:spPr bwMode="auto">
          <a:xfrm>
            <a:off x="500063" y="428625"/>
            <a:ext cx="8643937" cy="461963"/>
          </a:xfrm>
          <a:prstGeom prst="rect">
            <a:avLst/>
          </a:prstGeom>
          <a:noFill/>
          <a:ln w="9525">
            <a:noFill/>
            <a:miter lim="800000"/>
            <a:headEnd/>
            <a:tailEnd/>
          </a:ln>
        </p:spPr>
        <p:txBody>
          <a:bodyPr>
            <a:spAutoFit/>
          </a:bodyPr>
          <a:lstStyle/>
          <a:p>
            <a:pPr eaLnBrk="0" hangingPunct="0">
              <a:spcBef>
                <a:spcPct val="30000"/>
              </a:spcBef>
            </a:pPr>
            <a:r>
              <a:rPr lang="en-US" altLang="zh-CN" sz="2400"/>
              <a:t>Making it is accurate satisfied to f(x)=1, then we can get </a:t>
            </a:r>
          </a:p>
        </p:txBody>
      </p:sp>
      <p:graphicFrame>
        <p:nvGraphicFramePr>
          <p:cNvPr id="129026" name="Object 2"/>
          <p:cNvGraphicFramePr>
            <a:graphicFrameLocks noChangeAspect="1"/>
          </p:cNvGraphicFramePr>
          <p:nvPr/>
        </p:nvGraphicFramePr>
        <p:xfrm>
          <a:off x="7572375" y="428625"/>
          <a:ext cx="1000125" cy="500063"/>
        </p:xfrm>
        <a:graphic>
          <a:graphicData uri="http://schemas.openxmlformats.org/presentationml/2006/ole">
            <p:oleObj spid="_x0000_s129026" name="Equation" r:id="rId4" imgW="457200" imgH="228600" progId="">
              <p:embed/>
            </p:oleObj>
          </a:graphicData>
        </a:graphic>
      </p:graphicFrame>
      <p:sp>
        <p:nvSpPr>
          <p:cNvPr id="129032" name="矩形 4"/>
          <p:cNvSpPr>
            <a:spLocks noChangeArrowheads="1"/>
          </p:cNvSpPr>
          <p:nvPr/>
        </p:nvSpPr>
        <p:spPr bwMode="auto">
          <a:xfrm>
            <a:off x="428625" y="1000125"/>
            <a:ext cx="8215313" cy="830263"/>
          </a:xfrm>
          <a:prstGeom prst="rect">
            <a:avLst/>
          </a:prstGeom>
          <a:noFill/>
          <a:ln w="9525">
            <a:noFill/>
            <a:miter lim="800000"/>
            <a:headEnd/>
            <a:tailEnd/>
          </a:ln>
        </p:spPr>
        <p:txBody>
          <a:bodyPr>
            <a:spAutoFit/>
          </a:bodyPr>
          <a:lstStyle/>
          <a:p>
            <a:r>
              <a:rPr lang="en-US" altLang="zh-CN" sz="2400"/>
              <a:t>The constructed Gauss-Legendre quadrature formula is rectangle formula.</a:t>
            </a:r>
            <a:endParaRPr lang="zh-CN" altLang="en-US" sz="2400"/>
          </a:p>
        </p:txBody>
      </p:sp>
      <p:sp>
        <p:nvSpPr>
          <p:cNvPr id="129033" name="矩形 6"/>
          <p:cNvSpPr>
            <a:spLocks noChangeArrowheads="1"/>
          </p:cNvSpPr>
          <p:nvPr/>
        </p:nvSpPr>
        <p:spPr bwMode="auto">
          <a:xfrm>
            <a:off x="500063" y="1928813"/>
            <a:ext cx="8143875" cy="830262"/>
          </a:xfrm>
          <a:prstGeom prst="rect">
            <a:avLst/>
          </a:prstGeom>
          <a:noFill/>
          <a:ln w="9525">
            <a:noFill/>
            <a:miter lim="800000"/>
            <a:headEnd/>
            <a:tailEnd/>
          </a:ln>
        </p:spPr>
        <p:txBody>
          <a:bodyPr>
            <a:spAutoFit/>
          </a:bodyPr>
          <a:lstStyle/>
          <a:p>
            <a:r>
              <a:rPr lang="en-US" altLang="zh-CN" sz="2400"/>
              <a:t>Then get two zero points          of                          to construct quadrature formula:</a:t>
            </a:r>
            <a:endParaRPr lang="zh-CN" altLang="en-US" sz="2400"/>
          </a:p>
        </p:txBody>
      </p:sp>
      <p:graphicFrame>
        <p:nvGraphicFramePr>
          <p:cNvPr id="129027" name="Object 3"/>
          <p:cNvGraphicFramePr>
            <a:graphicFrameLocks noChangeAspect="1"/>
          </p:cNvGraphicFramePr>
          <p:nvPr/>
        </p:nvGraphicFramePr>
        <p:xfrm>
          <a:off x="3714750" y="1857375"/>
          <a:ext cx="560388" cy="638175"/>
        </p:xfrm>
        <a:graphic>
          <a:graphicData uri="http://schemas.openxmlformats.org/presentationml/2006/ole">
            <p:oleObj spid="_x0000_s129027" name="Equation" r:id="rId5" imgW="368280" imgH="419040" progId="">
              <p:embed/>
            </p:oleObj>
          </a:graphicData>
        </a:graphic>
      </p:graphicFrame>
      <p:graphicFrame>
        <p:nvGraphicFramePr>
          <p:cNvPr id="129028" name="Object 4"/>
          <p:cNvGraphicFramePr>
            <a:graphicFrameLocks noChangeAspect="1"/>
          </p:cNvGraphicFramePr>
          <p:nvPr/>
        </p:nvGraphicFramePr>
        <p:xfrm>
          <a:off x="4714875" y="1857375"/>
          <a:ext cx="1755775" cy="625475"/>
        </p:xfrm>
        <a:graphic>
          <a:graphicData uri="http://schemas.openxmlformats.org/presentationml/2006/ole">
            <p:oleObj spid="_x0000_s129028" name="Equation" r:id="rId6" imgW="1104840" imgH="393480" progId="">
              <p:embed/>
            </p:oleObj>
          </a:graphicData>
        </a:graphic>
      </p:graphicFrame>
      <p:graphicFrame>
        <p:nvGraphicFramePr>
          <p:cNvPr id="129029" name="Object 5"/>
          <p:cNvGraphicFramePr>
            <a:graphicFrameLocks noChangeAspect="1"/>
          </p:cNvGraphicFramePr>
          <p:nvPr/>
        </p:nvGraphicFramePr>
        <p:xfrm>
          <a:off x="2143125" y="2714625"/>
          <a:ext cx="4248150" cy="942975"/>
        </p:xfrm>
        <a:graphic>
          <a:graphicData uri="http://schemas.openxmlformats.org/presentationml/2006/ole">
            <p:oleObj spid="_x0000_s129029" name="Equation" r:id="rId7" imgW="2209680" imgH="457200" progId="">
              <p:embed/>
            </p:oleObj>
          </a:graphicData>
        </a:graphic>
      </p:graphicFrame>
      <p:sp>
        <p:nvSpPr>
          <p:cNvPr id="129034" name="矩形 10"/>
          <p:cNvSpPr>
            <a:spLocks noChangeArrowheads="1"/>
          </p:cNvSpPr>
          <p:nvPr/>
        </p:nvSpPr>
        <p:spPr bwMode="auto">
          <a:xfrm>
            <a:off x="571500" y="3714750"/>
            <a:ext cx="6715125" cy="461963"/>
          </a:xfrm>
          <a:prstGeom prst="rect">
            <a:avLst/>
          </a:prstGeom>
          <a:noFill/>
          <a:ln w="9525">
            <a:noFill/>
            <a:miter lim="800000"/>
            <a:headEnd/>
            <a:tailEnd/>
          </a:ln>
        </p:spPr>
        <p:txBody>
          <a:bodyPr>
            <a:spAutoFit/>
          </a:bodyPr>
          <a:lstStyle/>
          <a:p>
            <a:r>
              <a:rPr lang="en-US" altLang="zh-CN" sz="2400"/>
              <a:t>Taking it is satisfied to f(x)=1 and x,</a:t>
            </a:r>
            <a:endParaRPr lang="zh-CN" altLang="en-US" sz="2400"/>
          </a:p>
        </p:txBody>
      </p:sp>
      <p:graphicFrame>
        <p:nvGraphicFramePr>
          <p:cNvPr id="129030" name="Object 6"/>
          <p:cNvGraphicFramePr>
            <a:graphicFrameLocks noChangeAspect="1"/>
          </p:cNvGraphicFramePr>
          <p:nvPr/>
        </p:nvGraphicFramePr>
        <p:xfrm>
          <a:off x="2428875" y="4214813"/>
          <a:ext cx="3429000" cy="1500187"/>
        </p:xfrm>
        <a:graphic>
          <a:graphicData uri="http://schemas.openxmlformats.org/presentationml/2006/ole">
            <p:oleObj spid="_x0000_s129030" name="Equation" r:id="rId8" imgW="1625400" imgH="711000" progId="">
              <p:embed/>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矩形 4"/>
          <p:cNvSpPr>
            <a:spLocks noChangeArrowheads="1"/>
          </p:cNvSpPr>
          <p:nvPr/>
        </p:nvSpPr>
        <p:spPr bwMode="auto">
          <a:xfrm>
            <a:off x="571500" y="285750"/>
            <a:ext cx="8072438" cy="954088"/>
          </a:xfrm>
          <a:prstGeom prst="rect">
            <a:avLst/>
          </a:prstGeom>
          <a:noFill/>
          <a:ln w="9525">
            <a:noFill/>
            <a:miter lim="800000"/>
            <a:headEnd/>
            <a:tailEnd/>
          </a:ln>
        </p:spPr>
        <p:txBody>
          <a:bodyPr>
            <a:spAutoFit/>
          </a:bodyPr>
          <a:lstStyle/>
          <a:p>
            <a:r>
              <a:rPr lang="en-US" altLang="zh-CN"/>
              <a:t>Solving  it, there is                  ,thus, get the two points' Gauss-Legendre quadrature formula :</a:t>
            </a:r>
            <a:endParaRPr lang="zh-CN" altLang="zh-CN"/>
          </a:p>
        </p:txBody>
      </p:sp>
      <p:graphicFrame>
        <p:nvGraphicFramePr>
          <p:cNvPr id="130050" name="Object 4"/>
          <p:cNvGraphicFramePr>
            <a:graphicFrameLocks noChangeAspect="1"/>
          </p:cNvGraphicFramePr>
          <p:nvPr/>
        </p:nvGraphicFramePr>
        <p:xfrm>
          <a:off x="3500438" y="357188"/>
          <a:ext cx="1309687" cy="428625"/>
        </p:xfrm>
        <a:graphic>
          <a:graphicData uri="http://schemas.openxmlformats.org/presentationml/2006/ole">
            <p:oleObj spid="_x0000_s130050" name="Equation" r:id="rId4" imgW="698400" imgH="228600" progId="">
              <p:embed/>
            </p:oleObj>
          </a:graphicData>
        </a:graphic>
      </p:graphicFrame>
      <p:graphicFrame>
        <p:nvGraphicFramePr>
          <p:cNvPr id="130051" name="Object 5"/>
          <p:cNvGraphicFramePr>
            <a:graphicFrameLocks noChangeAspect="1"/>
          </p:cNvGraphicFramePr>
          <p:nvPr/>
        </p:nvGraphicFramePr>
        <p:xfrm>
          <a:off x="2214563" y="1428750"/>
          <a:ext cx="4305300" cy="928688"/>
        </p:xfrm>
        <a:graphic>
          <a:graphicData uri="http://schemas.openxmlformats.org/presentationml/2006/ole">
            <p:oleObj spid="_x0000_s130051" name="Equation" r:id="rId5" imgW="1942920" imgH="457200" progId="">
              <p:embed/>
            </p:oleObj>
          </a:graphicData>
        </a:graphic>
      </p:graphicFrame>
      <p:sp>
        <p:nvSpPr>
          <p:cNvPr id="130054" name="矩形 7"/>
          <p:cNvSpPr>
            <a:spLocks noChangeArrowheads="1"/>
          </p:cNvSpPr>
          <p:nvPr/>
        </p:nvSpPr>
        <p:spPr bwMode="auto">
          <a:xfrm>
            <a:off x="500063" y="2571750"/>
            <a:ext cx="7786687" cy="523875"/>
          </a:xfrm>
          <a:prstGeom prst="rect">
            <a:avLst/>
          </a:prstGeom>
          <a:noFill/>
          <a:ln w="9525">
            <a:noFill/>
            <a:miter lim="800000"/>
            <a:headEnd/>
            <a:tailEnd/>
          </a:ln>
        </p:spPr>
        <p:txBody>
          <a:bodyPr>
            <a:spAutoFit/>
          </a:bodyPr>
          <a:lstStyle/>
          <a:p>
            <a:pPr>
              <a:spcBef>
                <a:spcPct val="30000"/>
              </a:spcBef>
            </a:pPr>
            <a:r>
              <a:rPr lang="en-US" altLang="zh-CN"/>
              <a:t>Three points’ Gauss-Legendre quadrature formula is:</a:t>
            </a:r>
            <a:endParaRPr lang="zh-CN" altLang="zh-CN"/>
          </a:p>
        </p:txBody>
      </p:sp>
      <p:graphicFrame>
        <p:nvGraphicFramePr>
          <p:cNvPr id="130052" name="Object 6"/>
          <p:cNvGraphicFramePr>
            <a:graphicFrameLocks noChangeAspect="1"/>
          </p:cNvGraphicFramePr>
          <p:nvPr/>
        </p:nvGraphicFramePr>
        <p:xfrm>
          <a:off x="1285875" y="3429000"/>
          <a:ext cx="5919788" cy="1071563"/>
        </p:xfrm>
        <a:graphic>
          <a:graphicData uri="http://schemas.openxmlformats.org/presentationml/2006/ole">
            <p:oleObj spid="_x0000_s130052" name="Equation" r:id="rId6" imgW="2806560" imgH="507960" progId="">
              <p:embed/>
            </p:oleObj>
          </a:graphicData>
        </a:graphic>
      </p:graphicFrame>
    </p:spTree>
  </p:cSld>
  <p:clrMapOvr>
    <a:masterClrMapping/>
  </p:clrMapOvr>
  <p:transition spd="med">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83" name="Object 3"/>
          <p:cNvGraphicFramePr>
            <a:graphicFrameLocks noChangeAspect="1"/>
          </p:cNvGraphicFramePr>
          <p:nvPr/>
        </p:nvGraphicFramePr>
        <p:xfrm>
          <a:off x="2643188" y="1214438"/>
          <a:ext cx="2370137" cy="882650"/>
        </p:xfrm>
        <a:graphic>
          <a:graphicData uri="http://schemas.openxmlformats.org/presentationml/2006/ole">
            <p:oleObj spid="_x0000_s131074" name="Equation" r:id="rId4" imgW="888840" imgH="330120" progId="Equation.3">
              <p:embed/>
            </p:oleObj>
          </a:graphicData>
        </a:graphic>
      </p:graphicFrame>
      <p:graphicFrame>
        <p:nvGraphicFramePr>
          <p:cNvPr id="327684" name="Object 4"/>
          <p:cNvGraphicFramePr>
            <a:graphicFrameLocks noChangeAspect="1"/>
          </p:cNvGraphicFramePr>
          <p:nvPr/>
        </p:nvGraphicFramePr>
        <p:xfrm>
          <a:off x="1285875" y="2643188"/>
          <a:ext cx="2125663" cy="938212"/>
        </p:xfrm>
        <a:graphic>
          <a:graphicData uri="http://schemas.openxmlformats.org/presentationml/2006/ole">
            <p:oleObj spid="_x0000_s131075" name="Equation" r:id="rId5" imgW="838080" imgH="419040" progId="Equation.3">
              <p:embed/>
            </p:oleObj>
          </a:graphicData>
        </a:graphic>
      </p:graphicFrame>
      <p:graphicFrame>
        <p:nvGraphicFramePr>
          <p:cNvPr id="327685" name="Object 5"/>
          <p:cNvGraphicFramePr>
            <a:graphicFrameLocks noChangeAspect="1"/>
          </p:cNvGraphicFramePr>
          <p:nvPr/>
        </p:nvGraphicFramePr>
        <p:xfrm>
          <a:off x="428625" y="3714750"/>
          <a:ext cx="7991475" cy="882650"/>
        </p:xfrm>
        <a:graphic>
          <a:graphicData uri="http://schemas.openxmlformats.org/presentationml/2006/ole">
            <p:oleObj spid="_x0000_s131076" name="Equation" r:id="rId6" imgW="2997000" imgH="330120" progId="Equation.3">
              <p:embed/>
            </p:oleObj>
          </a:graphicData>
        </a:graphic>
      </p:graphicFrame>
      <p:graphicFrame>
        <p:nvGraphicFramePr>
          <p:cNvPr id="327686" name="Object 6"/>
          <p:cNvGraphicFramePr>
            <a:graphicFrameLocks noChangeAspect="1"/>
          </p:cNvGraphicFramePr>
          <p:nvPr/>
        </p:nvGraphicFramePr>
        <p:xfrm>
          <a:off x="2786063" y="4714875"/>
          <a:ext cx="4538662" cy="474663"/>
        </p:xfrm>
        <a:graphic>
          <a:graphicData uri="http://schemas.openxmlformats.org/presentationml/2006/ole">
            <p:oleObj spid="_x0000_s131077" name="Equation" r:id="rId7" imgW="1701720" imgH="177480" progId="Equation.3">
              <p:embed/>
            </p:oleObj>
          </a:graphicData>
        </a:graphic>
      </p:graphicFrame>
      <p:graphicFrame>
        <p:nvGraphicFramePr>
          <p:cNvPr id="327687" name="Object 7"/>
          <p:cNvGraphicFramePr>
            <a:graphicFrameLocks noChangeAspect="1"/>
          </p:cNvGraphicFramePr>
          <p:nvPr/>
        </p:nvGraphicFramePr>
        <p:xfrm>
          <a:off x="3500438" y="2643188"/>
          <a:ext cx="4675187" cy="881062"/>
        </p:xfrm>
        <a:graphic>
          <a:graphicData uri="http://schemas.openxmlformats.org/presentationml/2006/ole">
            <p:oleObj spid="_x0000_s131078" name="Equation" r:id="rId8" imgW="1930320" imgH="419040" progId="Equation.3">
              <p:embed/>
            </p:oleObj>
          </a:graphicData>
        </a:graphic>
      </p:graphicFrame>
      <p:sp>
        <p:nvSpPr>
          <p:cNvPr id="327688" name="Rectangle 8"/>
          <p:cNvSpPr>
            <a:spLocks noChangeArrowheads="1"/>
          </p:cNvSpPr>
          <p:nvPr/>
        </p:nvSpPr>
        <p:spPr bwMode="auto">
          <a:xfrm>
            <a:off x="142875" y="285750"/>
            <a:ext cx="9001125" cy="1384300"/>
          </a:xfrm>
          <a:prstGeom prst="rect">
            <a:avLst/>
          </a:prstGeom>
          <a:noFill/>
          <a:ln w="9525">
            <a:noFill/>
            <a:miter lim="800000"/>
            <a:headEnd/>
            <a:tailEnd/>
          </a:ln>
        </p:spPr>
        <p:txBody>
          <a:bodyPr>
            <a:spAutoFit/>
          </a:bodyPr>
          <a:lstStyle/>
          <a:p>
            <a:r>
              <a:rPr lang="en-US" altLang="zh-CN" b="1">
                <a:latin typeface="楷体_GB2312" pitchFamily="49" charset="-122"/>
              </a:rPr>
              <a:t>eg.1 </a:t>
            </a:r>
            <a:r>
              <a:rPr lang="en-US" altLang="zh-CN"/>
              <a:t>Using two points’ Gauss-Legendre quadrature formula to calculate integral.</a:t>
            </a:r>
            <a:endParaRPr lang="zh-CN" altLang="en-US"/>
          </a:p>
          <a:p>
            <a:endParaRPr lang="zh-CN" altLang="en-US" b="1">
              <a:latin typeface="楷体_GB2312" pitchFamily="49" charset="-122"/>
            </a:endParaRPr>
          </a:p>
        </p:txBody>
      </p:sp>
      <p:sp>
        <p:nvSpPr>
          <p:cNvPr id="327689" name="Rectangle 9"/>
          <p:cNvSpPr>
            <a:spLocks noChangeArrowheads="1"/>
          </p:cNvSpPr>
          <p:nvPr/>
        </p:nvSpPr>
        <p:spPr bwMode="auto">
          <a:xfrm>
            <a:off x="428625" y="2071688"/>
            <a:ext cx="1814513" cy="523875"/>
          </a:xfrm>
          <a:prstGeom prst="rect">
            <a:avLst/>
          </a:prstGeom>
          <a:noFill/>
          <a:ln w="9525">
            <a:noFill/>
            <a:miter lim="800000"/>
            <a:headEnd/>
            <a:tailEnd/>
          </a:ln>
        </p:spPr>
        <p:txBody>
          <a:bodyPr wrap="none">
            <a:spAutoFit/>
          </a:bodyPr>
          <a:lstStyle/>
          <a:p>
            <a:r>
              <a:rPr lang="en-US" altLang="zh-CN" b="1">
                <a:solidFill>
                  <a:schemeClr val="tx2"/>
                </a:solidFill>
                <a:latin typeface="楷体_GB2312" pitchFamily="49" charset="-122"/>
              </a:rPr>
              <a:t>Solution:</a:t>
            </a:r>
            <a:endParaRPr lang="zh-CN" altLang="en-US" b="1">
              <a:solidFill>
                <a:schemeClr val="tx2"/>
              </a:solidFill>
              <a:latin typeface="楷体_GB2312" pitchFamily="49" charset="-122"/>
            </a:endParaRPr>
          </a:p>
        </p:txBody>
      </p:sp>
      <p:sp>
        <p:nvSpPr>
          <p:cNvPr id="327690" name="Rectangle 10"/>
          <p:cNvSpPr>
            <a:spLocks noChangeArrowheads="1"/>
          </p:cNvSpPr>
          <p:nvPr/>
        </p:nvSpPr>
        <p:spPr bwMode="auto">
          <a:xfrm>
            <a:off x="928688" y="5357813"/>
            <a:ext cx="6818312" cy="584200"/>
          </a:xfrm>
          <a:prstGeom prst="rect">
            <a:avLst/>
          </a:prstGeom>
          <a:noFill/>
          <a:ln w="9525">
            <a:noFill/>
            <a:miter lim="800000"/>
            <a:headEnd/>
            <a:tailEnd/>
          </a:ln>
        </p:spPr>
        <p:txBody>
          <a:bodyPr wrap="none">
            <a:spAutoFit/>
          </a:bodyPr>
          <a:lstStyle/>
          <a:p>
            <a:r>
              <a:rPr lang="en-US" altLang="zh-CN" sz="3200" b="1">
                <a:solidFill>
                  <a:schemeClr val="tx2"/>
                </a:solidFill>
              </a:rPr>
              <a:t>n</a:t>
            </a:r>
            <a:r>
              <a:rPr lang="zh-CN" altLang="en-US" sz="3200" b="1">
                <a:solidFill>
                  <a:schemeClr val="tx2"/>
                </a:solidFill>
              </a:rPr>
              <a:t>＝</a:t>
            </a:r>
            <a:r>
              <a:rPr lang="en-US" altLang="zh-CN" sz="3200" b="1">
                <a:solidFill>
                  <a:schemeClr val="tx2"/>
                </a:solidFill>
              </a:rPr>
              <a:t>1</a:t>
            </a:r>
            <a:r>
              <a:rPr lang="zh-CN" altLang="en-US" sz="3200" b="1">
                <a:solidFill>
                  <a:schemeClr val="tx2"/>
                </a:solidFill>
                <a:latin typeface="楷体_GB2312" pitchFamily="49" charset="-122"/>
              </a:rPr>
              <a:t>，</a:t>
            </a:r>
            <a:r>
              <a:rPr lang="en-US" altLang="zh-CN" sz="3200" b="1">
                <a:solidFill>
                  <a:schemeClr val="tx2"/>
                </a:solidFill>
                <a:latin typeface="楷体_GB2312" pitchFamily="49" charset="-122"/>
              </a:rPr>
              <a:t>the result is of degree 3.</a:t>
            </a:r>
            <a:endParaRPr lang="zh-CN" altLang="en-US" b="1">
              <a:latin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688"/>
                                        </p:tgtEl>
                                        <p:attrNameLst>
                                          <p:attrName>style.visibility</p:attrName>
                                        </p:attrNameLst>
                                      </p:cBhvr>
                                      <p:to>
                                        <p:strVal val="visible"/>
                                      </p:to>
                                    </p:set>
                                    <p:animEffect transition="in" filter="wipe(left)">
                                      <p:cBhvr>
                                        <p:cTn id="7" dur="500"/>
                                        <p:tgtEl>
                                          <p:spTgt spid="3276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7683"/>
                                        </p:tgtEl>
                                        <p:attrNameLst>
                                          <p:attrName>style.visibility</p:attrName>
                                        </p:attrNameLst>
                                      </p:cBhvr>
                                      <p:to>
                                        <p:strVal val="visible"/>
                                      </p:to>
                                    </p:set>
                                    <p:animEffect transition="in" filter="wipe(left)">
                                      <p:cBhvr>
                                        <p:cTn id="12" dur="500"/>
                                        <p:tgtEl>
                                          <p:spTgt spid="3276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689"/>
                                        </p:tgtEl>
                                        <p:attrNameLst>
                                          <p:attrName>style.visibility</p:attrName>
                                        </p:attrNameLst>
                                      </p:cBhvr>
                                      <p:to>
                                        <p:strVal val="visible"/>
                                      </p:to>
                                    </p:set>
                                    <p:animEffect transition="in" filter="wipe(left)">
                                      <p:cBhvr>
                                        <p:cTn id="17" dur="500"/>
                                        <p:tgtEl>
                                          <p:spTgt spid="3276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7684"/>
                                        </p:tgtEl>
                                        <p:attrNameLst>
                                          <p:attrName>style.visibility</p:attrName>
                                        </p:attrNameLst>
                                      </p:cBhvr>
                                      <p:to>
                                        <p:strVal val="visible"/>
                                      </p:to>
                                    </p:set>
                                    <p:animEffect transition="in" filter="wipe(left)">
                                      <p:cBhvr>
                                        <p:cTn id="22" dur="500"/>
                                        <p:tgtEl>
                                          <p:spTgt spid="3276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7687"/>
                                        </p:tgtEl>
                                        <p:attrNameLst>
                                          <p:attrName>style.visibility</p:attrName>
                                        </p:attrNameLst>
                                      </p:cBhvr>
                                      <p:to>
                                        <p:strVal val="visible"/>
                                      </p:to>
                                    </p:set>
                                    <p:animEffect transition="in" filter="wipe(left)">
                                      <p:cBhvr>
                                        <p:cTn id="27" dur="500"/>
                                        <p:tgtEl>
                                          <p:spTgt spid="32768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7685"/>
                                        </p:tgtEl>
                                        <p:attrNameLst>
                                          <p:attrName>style.visibility</p:attrName>
                                        </p:attrNameLst>
                                      </p:cBhvr>
                                      <p:to>
                                        <p:strVal val="visible"/>
                                      </p:to>
                                    </p:set>
                                    <p:animEffect transition="in" filter="wipe(left)">
                                      <p:cBhvr>
                                        <p:cTn id="32" dur="500"/>
                                        <p:tgtEl>
                                          <p:spTgt spid="32768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7686"/>
                                        </p:tgtEl>
                                        <p:attrNameLst>
                                          <p:attrName>style.visibility</p:attrName>
                                        </p:attrNameLst>
                                      </p:cBhvr>
                                      <p:to>
                                        <p:strVal val="visible"/>
                                      </p:to>
                                    </p:set>
                                    <p:animEffect transition="in" filter="wipe(left)">
                                      <p:cBhvr>
                                        <p:cTn id="37" dur="500"/>
                                        <p:tgtEl>
                                          <p:spTgt spid="32768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7690"/>
                                        </p:tgtEl>
                                        <p:attrNameLst>
                                          <p:attrName>style.visibility</p:attrName>
                                        </p:attrNameLst>
                                      </p:cBhvr>
                                      <p:to>
                                        <p:strVal val="visible"/>
                                      </p:to>
                                    </p:set>
                                    <p:animEffect transition="in" filter="wipe(left)">
                                      <p:cBhvr>
                                        <p:cTn id="42" dur="500"/>
                                        <p:tgtEl>
                                          <p:spTgt spid="327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8" grpId="0" autoUpdateAnimBg="0"/>
      <p:bldP spid="327689" grpId="0" autoUpdateAnimBg="0"/>
      <p:bldP spid="327690"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707" name="Object 3"/>
          <p:cNvGraphicFramePr>
            <a:graphicFrameLocks noChangeAspect="1"/>
          </p:cNvGraphicFramePr>
          <p:nvPr/>
        </p:nvGraphicFramePr>
        <p:xfrm>
          <a:off x="3000375" y="1143000"/>
          <a:ext cx="1727200" cy="882650"/>
        </p:xfrm>
        <a:graphic>
          <a:graphicData uri="http://schemas.openxmlformats.org/presentationml/2006/ole">
            <p:oleObj spid="_x0000_s132098" name="Microsoft Equation 3.0" r:id="rId3" imgW="647640" imgH="330120" progId="Equation.3">
              <p:embed/>
            </p:oleObj>
          </a:graphicData>
        </a:graphic>
      </p:graphicFrame>
      <p:graphicFrame>
        <p:nvGraphicFramePr>
          <p:cNvPr id="328708" name="Object 4"/>
          <p:cNvGraphicFramePr>
            <a:graphicFrameLocks noChangeAspect="1"/>
          </p:cNvGraphicFramePr>
          <p:nvPr/>
        </p:nvGraphicFramePr>
        <p:xfrm>
          <a:off x="357188" y="4929188"/>
          <a:ext cx="8382000" cy="868362"/>
        </p:xfrm>
        <a:graphic>
          <a:graphicData uri="http://schemas.openxmlformats.org/presentationml/2006/ole">
            <p:oleObj spid="_x0000_s132099" name="Equation" r:id="rId4" imgW="3403440" imgH="330120" progId="Equation.3">
              <p:embed/>
            </p:oleObj>
          </a:graphicData>
        </a:graphic>
      </p:graphicFrame>
      <p:graphicFrame>
        <p:nvGraphicFramePr>
          <p:cNvPr id="328709" name="Object 5"/>
          <p:cNvGraphicFramePr>
            <a:graphicFrameLocks noChangeAspect="1"/>
          </p:cNvGraphicFramePr>
          <p:nvPr/>
        </p:nvGraphicFramePr>
        <p:xfrm>
          <a:off x="1928813" y="5857875"/>
          <a:ext cx="5867400" cy="465138"/>
        </p:xfrm>
        <a:graphic>
          <a:graphicData uri="http://schemas.openxmlformats.org/presentationml/2006/ole">
            <p:oleObj spid="_x0000_s132100" name="Equation" r:id="rId5" imgW="2247840" imgH="177480" progId="Equation.3">
              <p:embed/>
            </p:oleObj>
          </a:graphicData>
        </a:graphic>
      </p:graphicFrame>
      <p:graphicFrame>
        <p:nvGraphicFramePr>
          <p:cNvPr id="328710" name="Object 6"/>
          <p:cNvGraphicFramePr>
            <a:graphicFrameLocks noChangeAspect="1"/>
          </p:cNvGraphicFramePr>
          <p:nvPr/>
        </p:nvGraphicFramePr>
        <p:xfrm>
          <a:off x="357188" y="4071938"/>
          <a:ext cx="8521700" cy="908050"/>
        </p:xfrm>
        <a:graphic>
          <a:graphicData uri="http://schemas.openxmlformats.org/presentationml/2006/ole">
            <p:oleObj spid="_x0000_s132101" name="Equation" r:id="rId6" imgW="3517560" imgH="431640" progId="Equation.3">
              <p:embed/>
            </p:oleObj>
          </a:graphicData>
        </a:graphic>
      </p:graphicFrame>
      <p:graphicFrame>
        <p:nvGraphicFramePr>
          <p:cNvPr id="328711" name="Object 7"/>
          <p:cNvGraphicFramePr>
            <a:graphicFrameLocks noChangeAspect="1"/>
          </p:cNvGraphicFramePr>
          <p:nvPr/>
        </p:nvGraphicFramePr>
        <p:xfrm>
          <a:off x="857250" y="3143250"/>
          <a:ext cx="6981825" cy="908050"/>
        </p:xfrm>
        <a:graphic>
          <a:graphicData uri="http://schemas.openxmlformats.org/presentationml/2006/ole">
            <p:oleObj spid="_x0000_s132102" name="Equation" r:id="rId7" imgW="2882880" imgH="431640" progId="Equation.3">
              <p:embed/>
            </p:oleObj>
          </a:graphicData>
        </a:graphic>
      </p:graphicFrame>
      <p:sp>
        <p:nvSpPr>
          <p:cNvPr id="328712" name="Rectangle 8"/>
          <p:cNvSpPr>
            <a:spLocks noChangeArrowheads="1"/>
          </p:cNvSpPr>
          <p:nvPr/>
        </p:nvSpPr>
        <p:spPr bwMode="auto">
          <a:xfrm>
            <a:off x="428625" y="357188"/>
            <a:ext cx="8501063" cy="862012"/>
          </a:xfrm>
          <a:prstGeom prst="rect">
            <a:avLst/>
          </a:prstGeom>
          <a:noFill/>
          <a:ln w="9525">
            <a:noFill/>
            <a:miter lim="800000"/>
            <a:headEnd/>
            <a:tailEnd/>
          </a:ln>
        </p:spPr>
        <p:txBody>
          <a:bodyPr>
            <a:spAutoFit/>
          </a:bodyPr>
          <a:lstStyle/>
          <a:p>
            <a:r>
              <a:rPr lang="en-US" altLang="zh-CN" sz="2600" b="1">
                <a:latin typeface="楷体_GB2312" pitchFamily="49" charset="-122"/>
              </a:rPr>
              <a:t>eg.2 </a:t>
            </a:r>
            <a:r>
              <a:rPr lang="en-US" altLang="zh-CN" sz="2400"/>
              <a:t>Using  Gauss-Legendre quadrature formula to calculate the following integral, and making it of degree 5.</a:t>
            </a:r>
            <a:endParaRPr lang="zh-CN" altLang="en-US" sz="2600" b="1">
              <a:latin typeface="楷体_GB2312" pitchFamily="49" charset="-122"/>
            </a:endParaRPr>
          </a:p>
        </p:txBody>
      </p:sp>
      <p:sp>
        <p:nvSpPr>
          <p:cNvPr id="328714" name="Rectangle 10"/>
          <p:cNvSpPr>
            <a:spLocks noChangeArrowheads="1"/>
          </p:cNvSpPr>
          <p:nvPr/>
        </p:nvSpPr>
        <p:spPr bwMode="auto">
          <a:xfrm>
            <a:off x="571500" y="1928813"/>
            <a:ext cx="7734300" cy="1243012"/>
          </a:xfrm>
          <a:prstGeom prst="rect">
            <a:avLst/>
          </a:prstGeom>
          <a:noFill/>
          <a:ln w="9525">
            <a:noFill/>
            <a:miter lim="800000"/>
            <a:headEnd/>
            <a:tailEnd/>
          </a:ln>
        </p:spPr>
        <p:txBody>
          <a:bodyPr wrap="none">
            <a:spAutoFit/>
          </a:bodyPr>
          <a:lstStyle/>
          <a:p>
            <a:pPr>
              <a:lnSpc>
                <a:spcPct val="140000"/>
              </a:lnSpc>
              <a:spcBef>
                <a:spcPct val="20000"/>
              </a:spcBef>
            </a:pPr>
            <a:r>
              <a:rPr lang="en-US" altLang="zh-CN" sz="2600" b="1">
                <a:solidFill>
                  <a:schemeClr val="tx2"/>
                </a:solidFill>
                <a:latin typeface="宋体" charset="-122"/>
              </a:rPr>
              <a:t>Solution:  </a:t>
            </a:r>
            <a:r>
              <a:rPr lang="en-US" altLang="zh-CN" sz="2600" b="1">
                <a:solidFill>
                  <a:schemeClr val="tx2"/>
                </a:solidFill>
                <a:latin typeface="宋体" charset="-122"/>
                <a:ea typeface="宋体" charset="-122"/>
              </a:rPr>
              <a:t>2n+1</a:t>
            </a:r>
            <a:r>
              <a:rPr lang="zh-CN" altLang="en-US" sz="2600" b="1">
                <a:solidFill>
                  <a:schemeClr val="tx2"/>
                </a:solidFill>
                <a:latin typeface="宋体" charset="-122"/>
                <a:ea typeface="宋体" charset="-122"/>
              </a:rPr>
              <a:t>＝</a:t>
            </a:r>
            <a:r>
              <a:rPr lang="en-US" altLang="zh-CN" sz="2600" b="1">
                <a:solidFill>
                  <a:schemeClr val="tx2"/>
                </a:solidFill>
                <a:latin typeface="宋体" charset="-122"/>
                <a:ea typeface="宋体" charset="-122"/>
              </a:rPr>
              <a:t>5</a:t>
            </a:r>
            <a:r>
              <a:rPr lang="zh-CN" altLang="en-US" sz="2600" b="1">
                <a:solidFill>
                  <a:schemeClr val="tx2"/>
                </a:solidFill>
                <a:latin typeface="宋体" charset="-122"/>
                <a:ea typeface="宋体" charset="-122"/>
              </a:rPr>
              <a:t>，</a:t>
            </a:r>
            <a:r>
              <a:rPr lang="en-US" altLang="zh-CN" sz="2600" b="1">
                <a:solidFill>
                  <a:schemeClr val="tx2"/>
                </a:solidFill>
                <a:latin typeface="宋体" charset="-122"/>
                <a:ea typeface="宋体" charset="-122"/>
              </a:rPr>
              <a:t>n</a:t>
            </a:r>
            <a:r>
              <a:rPr lang="zh-CN" altLang="en-US" sz="2600" b="1">
                <a:solidFill>
                  <a:schemeClr val="tx2"/>
                </a:solidFill>
                <a:latin typeface="宋体" charset="-122"/>
                <a:ea typeface="宋体" charset="-122"/>
              </a:rPr>
              <a:t>＝</a:t>
            </a:r>
            <a:r>
              <a:rPr lang="en-US" altLang="zh-CN" sz="2600" b="1">
                <a:solidFill>
                  <a:schemeClr val="tx2"/>
                </a:solidFill>
                <a:latin typeface="宋体" charset="-122"/>
                <a:ea typeface="宋体" charset="-122"/>
              </a:rPr>
              <a:t>2</a:t>
            </a:r>
            <a:r>
              <a:rPr lang="zh-CN" altLang="en-US" sz="2600" b="1">
                <a:solidFill>
                  <a:schemeClr val="tx2"/>
                </a:solidFill>
                <a:latin typeface="宋体" charset="-122"/>
                <a:ea typeface="宋体" charset="-122"/>
              </a:rPr>
              <a:t>，</a:t>
            </a:r>
            <a:endParaRPr lang="en-US" altLang="zh-CN" sz="2600" b="1">
              <a:solidFill>
                <a:schemeClr val="tx2"/>
              </a:solidFill>
              <a:latin typeface="宋体" charset="-122"/>
              <a:ea typeface="宋体" charset="-122"/>
            </a:endParaRPr>
          </a:p>
          <a:p>
            <a:pPr>
              <a:lnSpc>
                <a:spcPct val="140000"/>
              </a:lnSpc>
              <a:spcBef>
                <a:spcPct val="20000"/>
              </a:spcBef>
            </a:pPr>
            <a:r>
              <a:rPr lang="en-US" altLang="zh-CN" sz="2400"/>
              <a:t>We can use three points' Gauss-Legendre quadrature formula.</a:t>
            </a:r>
            <a:endParaRPr lang="en-US" altLang="zh-CN" sz="2600" b="1">
              <a:solidFill>
                <a:schemeClr val="tx2"/>
              </a:solidFill>
              <a:latin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8712"/>
                                        </p:tgtEl>
                                        <p:attrNameLst>
                                          <p:attrName>style.visibility</p:attrName>
                                        </p:attrNameLst>
                                      </p:cBhvr>
                                      <p:to>
                                        <p:strVal val="visible"/>
                                      </p:to>
                                    </p:set>
                                    <p:animEffect transition="in" filter="wipe(left)">
                                      <p:cBhvr>
                                        <p:cTn id="7" dur="500"/>
                                        <p:tgtEl>
                                          <p:spTgt spid="3287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8707"/>
                                        </p:tgtEl>
                                        <p:attrNameLst>
                                          <p:attrName>style.visibility</p:attrName>
                                        </p:attrNameLst>
                                      </p:cBhvr>
                                      <p:to>
                                        <p:strVal val="visible"/>
                                      </p:to>
                                    </p:set>
                                    <p:animEffect transition="in" filter="wipe(left)">
                                      <p:cBhvr>
                                        <p:cTn id="12" dur="500"/>
                                        <p:tgtEl>
                                          <p:spTgt spid="3287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8714"/>
                                        </p:tgtEl>
                                        <p:attrNameLst>
                                          <p:attrName>style.visibility</p:attrName>
                                        </p:attrNameLst>
                                      </p:cBhvr>
                                      <p:to>
                                        <p:strVal val="visible"/>
                                      </p:to>
                                    </p:set>
                                    <p:animEffect transition="in" filter="wipe(left)">
                                      <p:cBhvr>
                                        <p:cTn id="17" dur="500"/>
                                        <p:tgtEl>
                                          <p:spTgt spid="3287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8711"/>
                                        </p:tgtEl>
                                        <p:attrNameLst>
                                          <p:attrName>style.visibility</p:attrName>
                                        </p:attrNameLst>
                                      </p:cBhvr>
                                      <p:to>
                                        <p:strVal val="visible"/>
                                      </p:to>
                                    </p:set>
                                    <p:animEffect transition="in" filter="wipe(left)">
                                      <p:cBhvr>
                                        <p:cTn id="22" dur="500"/>
                                        <p:tgtEl>
                                          <p:spTgt spid="3287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8710"/>
                                        </p:tgtEl>
                                        <p:attrNameLst>
                                          <p:attrName>style.visibility</p:attrName>
                                        </p:attrNameLst>
                                      </p:cBhvr>
                                      <p:to>
                                        <p:strVal val="visible"/>
                                      </p:to>
                                    </p:set>
                                    <p:animEffect transition="in" filter="wipe(left)">
                                      <p:cBhvr>
                                        <p:cTn id="27" dur="500"/>
                                        <p:tgtEl>
                                          <p:spTgt spid="3287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8708"/>
                                        </p:tgtEl>
                                        <p:attrNameLst>
                                          <p:attrName>style.visibility</p:attrName>
                                        </p:attrNameLst>
                                      </p:cBhvr>
                                      <p:to>
                                        <p:strVal val="visible"/>
                                      </p:to>
                                    </p:set>
                                    <p:animEffect transition="in" filter="wipe(left)">
                                      <p:cBhvr>
                                        <p:cTn id="32" dur="500"/>
                                        <p:tgtEl>
                                          <p:spTgt spid="32870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8709"/>
                                        </p:tgtEl>
                                        <p:attrNameLst>
                                          <p:attrName>style.visibility</p:attrName>
                                        </p:attrNameLst>
                                      </p:cBhvr>
                                      <p:to>
                                        <p:strVal val="visible"/>
                                      </p:to>
                                    </p:set>
                                    <p:animEffect transition="in" filter="wipe(left)">
                                      <p:cBhvr>
                                        <p:cTn id="37" dur="500"/>
                                        <p:tgtEl>
                                          <p:spTgt spid="328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2" grpId="0" autoUpdateAnimBg="0"/>
      <p:bldP spid="328714"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457200" y="457200"/>
            <a:ext cx="7900988" cy="461963"/>
          </a:xfrm>
          <a:prstGeom prst="rect">
            <a:avLst/>
          </a:prstGeom>
          <a:noFill/>
          <a:ln w="12700">
            <a:noFill/>
            <a:miter lim="800000"/>
            <a:headEnd/>
            <a:tailEnd/>
          </a:ln>
        </p:spPr>
        <p:txBody>
          <a:bodyPr>
            <a:spAutoFit/>
          </a:bodyPr>
          <a:lstStyle/>
          <a:p>
            <a:r>
              <a:rPr lang="en-US" altLang="zh-CN" sz="2400"/>
              <a:t>Remainder term of  Gauss - Legendre quadrature formula :</a:t>
            </a:r>
          </a:p>
        </p:txBody>
      </p:sp>
      <p:graphicFrame>
        <p:nvGraphicFramePr>
          <p:cNvPr id="133122" name="Object 8"/>
          <p:cNvGraphicFramePr>
            <a:graphicFrameLocks noChangeAspect="1"/>
          </p:cNvGraphicFramePr>
          <p:nvPr/>
        </p:nvGraphicFramePr>
        <p:xfrm>
          <a:off x="1357313" y="1000125"/>
          <a:ext cx="5929312" cy="820738"/>
        </p:xfrm>
        <a:graphic>
          <a:graphicData uri="http://schemas.openxmlformats.org/presentationml/2006/ole">
            <p:oleObj spid="_x0000_s133122" name="Equation" r:id="rId4" imgW="2539800" imgH="444240" progId="">
              <p:embed/>
            </p:oleObj>
          </a:graphicData>
        </a:graphic>
      </p:graphicFrame>
      <p:sp>
        <p:nvSpPr>
          <p:cNvPr id="133128" name="矩形 8"/>
          <p:cNvSpPr>
            <a:spLocks noChangeArrowheads="1"/>
          </p:cNvSpPr>
          <p:nvPr/>
        </p:nvSpPr>
        <p:spPr bwMode="auto">
          <a:xfrm>
            <a:off x="428625" y="1785938"/>
            <a:ext cx="8143875" cy="1384300"/>
          </a:xfrm>
          <a:prstGeom prst="rect">
            <a:avLst/>
          </a:prstGeom>
          <a:noFill/>
          <a:ln w="9525">
            <a:noFill/>
            <a:miter lim="800000"/>
            <a:headEnd/>
            <a:tailEnd/>
          </a:ln>
        </p:spPr>
        <p:txBody>
          <a:bodyPr>
            <a:spAutoFit/>
          </a:bodyPr>
          <a:lstStyle/>
          <a:p>
            <a:pPr algn="just"/>
            <a:r>
              <a:rPr lang="en-US" altLang="zh-CN"/>
              <a:t>    Where              is Legendre polynomial that highest term’s coefficient is 1, using the knowledge of the third chapter,</a:t>
            </a:r>
            <a:endParaRPr lang="zh-CN" altLang="zh-CN"/>
          </a:p>
        </p:txBody>
      </p:sp>
      <p:graphicFrame>
        <p:nvGraphicFramePr>
          <p:cNvPr id="133123" name="Object 9"/>
          <p:cNvGraphicFramePr>
            <a:graphicFrameLocks noChangeAspect="1"/>
          </p:cNvGraphicFramePr>
          <p:nvPr/>
        </p:nvGraphicFramePr>
        <p:xfrm>
          <a:off x="1928813" y="1785938"/>
          <a:ext cx="1000125" cy="527050"/>
        </p:xfrm>
        <a:graphic>
          <a:graphicData uri="http://schemas.openxmlformats.org/presentationml/2006/ole">
            <p:oleObj spid="_x0000_s133123" name="Equation" r:id="rId5" imgW="482400" imgH="253800" progId="">
              <p:embed/>
            </p:oleObj>
          </a:graphicData>
        </a:graphic>
      </p:graphicFrame>
      <p:graphicFrame>
        <p:nvGraphicFramePr>
          <p:cNvPr id="133124" name="Object 10"/>
          <p:cNvGraphicFramePr>
            <a:graphicFrameLocks noChangeAspect="1"/>
          </p:cNvGraphicFramePr>
          <p:nvPr/>
        </p:nvGraphicFramePr>
        <p:xfrm>
          <a:off x="1785938" y="3071813"/>
          <a:ext cx="5305425" cy="857250"/>
        </p:xfrm>
        <a:graphic>
          <a:graphicData uri="http://schemas.openxmlformats.org/presentationml/2006/ole">
            <p:oleObj spid="_x0000_s133124" name="Equation" r:id="rId6" imgW="2908080" imgH="469800" progId="">
              <p:embed/>
            </p:oleObj>
          </a:graphicData>
        </a:graphic>
      </p:graphicFrame>
      <p:sp>
        <p:nvSpPr>
          <p:cNvPr id="133129" name="矩形 11"/>
          <p:cNvSpPr>
            <a:spLocks noChangeArrowheads="1"/>
          </p:cNvSpPr>
          <p:nvPr/>
        </p:nvSpPr>
        <p:spPr bwMode="auto">
          <a:xfrm>
            <a:off x="500063" y="4000500"/>
            <a:ext cx="8001000" cy="1954213"/>
          </a:xfrm>
          <a:prstGeom prst="rect">
            <a:avLst/>
          </a:prstGeom>
          <a:noFill/>
          <a:ln w="9525">
            <a:noFill/>
            <a:miter lim="800000"/>
            <a:headEnd/>
            <a:tailEnd/>
          </a:ln>
        </p:spPr>
        <p:txBody>
          <a:bodyPr>
            <a:spAutoFit/>
          </a:bodyPr>
          <a:lstStyle/>
          <a:p>
            <a:pPr>
              <a:lnSpc>
                <a:spcPct val="150000"/>
              </a:lnSpc>
            </a:pPr>
            <a:r>
              <a:rPr lang="en-US" altLang="zh-CN"/>
              <a:t>When n=1,                         ,it is smaller than Simpson formula’s remainder term,                              , and we can make the calculation simply by this method.</a:t>
            </a:r>
            <a:endParaRPr lang="zh-CN" altLang="zh-CN"/>
          </a:p>
        </p:txBody>
      </p:sp>
      <p:graphicFrame>
        <p:nvGraphicFramePr>
          <p:cNvPr id="133125" name="Object 11"/>
          <p:cNvGraphicFramePr>
            <a:graphicFrameLocks noChangeAspect="1"/>
          </p:cNvGraphicFramePr>
          <p:nvPr/>
        </p:nvGraphicFramePr>
        <p:xfrm>
          <a:off x="2143125" y="4071938"/>
          <a:ext cx="2166938" cy="714375"/>
        </p:xfrm>
        <a:graphic>
          <a:graphicData uri="http://schemas.openxmlformats.org/presentationml/2006/ole">
            <p:oleObj spid="_x0000_s133125" name="Equation" r:id="rId7" imgW="1193760" imgH="393480" progId="">
              <p:embed/>
            </p:oleObj>
          </a:graphicData>
        </a:graphic>
      </p:graphicFrame>
      <p:graphicFrame>
        <p:nvGraphicFramePr>
          <p:cNvPr id="133126" name="Object 12"/>
          <p:cNvGraphicFramePr>
            <a:graphicFrameLocks noChangeAspect="1"/>
          </p:cNvGraphicFramePr>
          <p:nvPr/>
        </p:nvGraphicFramePr>
        <p:xfrm>
          <a:off x="4429125" y="4714875"/>
          <a:ext cx="2428875" cy="776288"/>
        </p:xfrm>
        <a:graphic>
          <a:graphicData uri="http://schemas.openxmlformats.org/presentationml/2006/ole">
            <p:oleObj spid="_x0000_s133126" name="Equation" r:id="rId8" imgW="1231560" imgH="393480" progId="">
              <p:embed/>
            </p:oleObj>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22"/>
                                        </p:tgtEl>
                                        <p:attrNameLst>
                                          <p:attrName>style.visibility</p:attrName>
                                        </p:attrNameLst>
                                      </p:cBhvr>
                                      <p:to>
                                        <p:strVal val="visible"/>
                                      </p:to>
                                    </p:set>
                                    <p:animEffect transition="in" filter="wipe(left)">
                                      <p:cBhvr>
                                        <p:cTn id="7" dur="500"/>
                                        <p:tgtEl>
                                          <p:spTgt spid="235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26" name="Object 6"/>
          <p:cNvGraphicFramePr>
            <a:graphicFrameLocks noChangeAspect="1"/>
          </p:cNvGraphicFramePr>
          <p:nvPr/>
        </p:nvGraphicFramePr>
        <p:xfrm>
          <a:off x="3071813" y="1571625"/>
          <a:ext cx="2087562" cy="735013"/>
        </p:xfrm>
        <a:graphic>
          <a:graphicData uri="http://schemas.openxmlformats.org/presentationml/2006/ole">
            <p:oleObj spid="_x0000_s134146" name="Microsoft Equation 3.0" r:id="rId4" imgW="1155600" imgH="406080" progId="Equation.3">
              <p:embed/>
            </p:oleObj>
          </a:graphicData>
        </a:graphic>
      </p:graphicFrame>
      <p:sp>
        <p:nvSpPr>
          <p:cNvPr id="134148" name="矩形 4"/>
          <p:cNvSpPr>
            <a:spLocks noChangeArrowheads="1"/>
          </p:cNvSpPr>
          <p:nvPr/>
        </p:nvSpPr>
        <p:spPr bwMode="auto">
          <a:xfrm>
            <a:off x="785813" y="571500"/>
            <a:ext cx="7715250" cy="954088"/>
          </a:xfrm>
          <a:prstGeom prst="rect">
            <a:avLst/>
          </a:prstGeom>
          <a:noFill/>
          <a:ln w="9525">
            <a:noFill/>
            <a:miter lim="800000"/>
            <a:headEnd/>
            <a:tailEnd/>
          </a:ln>
        </p:spPr>
        <p:txBody>
          <a:bodyPr>
            <a:spAutoFit/>
          </a:bodyPr>
          <a:lstStyle/>
          <a:p>
            <a:r>
              <a:rPr lang="en-US" altLang="zh-CN"/>
              <a:t>When integral interval is not [-1,1], but is normally interval [a,b], as long as, change it into,</a:t>
            </a:r>
            <a:endParaRPr lang="zh-CN" altLang="en-US"/>
          </a:p>
        </p:txBody>
      </p:sp>
      <p:sp>
        <p:nvSpPr>
          <p:cNvPr id="134149" name="矩形 5"/>
          <p:cNvSpPr>
            <a:spLocks noChangeArrowheads="1"/>
          </p:cNvSpPr>
          <p:nvPr/>
        </p:nvSpPr>
        <p:spPr bwMode="auto">
          <a:xfrm>
            <a:off x="857250" y="2357438"/>
            <a:ext cx="7358063" cy="523875"/>
          </a:xfrm>
          <a:prstGeom prst="rect">
            <a:avLst/>
          </a:prstGeom>
          <a:noFill/>
          <a:ln w="9525">
            <a:noFill/>
            <a:miter lim="800000"/>
            <a:headEnd/>
            <a:tailEnd/>
          </a:ln>
        </p:spPr>
        <p:txBody>
          <a:bodyPr>
            <a:spAutoFit/>
          </a:bodyPr>
          <a:lstStyle/>
          <a:p>
            <a:r>
              <a:rPr lang="en-US" altLang="zh-CN"/>
              <a:t>Then, we can change [a,b] into [-1,1], </a:t>
            </a:r>
            <a:endParaRPr lang="zh-CN" altLang="en-US"/>
          </a:p>
        </p:txBody>
      </p:sp>
      <p:graphicFrame>
        <p:nvGraphicFramePr>
          <p:cNvPr id="134147" name="Object 5"/>
          <p:cNvGraphicFramePr>
            <a:graphicFrameLocks noChangeAspect="1"/>
          </p:cNvGraphicFramePr>
          <p:nvPr/>
        </p:nvGraphicFramePr>
        <p:xfrm>
          <a:off x="1430338" y="3071813"/>
          <a:ext cx="6083300" cy="1071562"/>
        </p:xfrm>
        <a:graphic>
          <a:graphicData uri="http://schemas.openxmlformats.org/presentationml/2006/ole">
            <p:oleObj spid="_x0000_s134147" name="Equation" r:id="rId5" imgW="2450880" imgH="4316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26"/>
                                        </p:tgtEl>
                                        <p:attrNameLst>
                                          <p:attrName>style.visibility</p:attrName>
                                        </p:attrNameLst>
                                      </p:cBhvr>
                                      <p:to>
                                        <p:strVal val="visible"/>
                                      </p:to>
                                    </p:set>
                                    <p:animEffect transition="in" filter="wipe(left)">
                                      <p:cBhvr>
                                        <p:cTn id="7" dur="500"/>
                                        <p:tgtEl>
                                          <p:spTgt spid="235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0" name="Object 3"/>
          <p:cNvGraphicFramePr>
            <a:graphicFrameLocks noChangeAspect="1"/>
          </p:cNvGraphicFramePr>
          <p:nvPr/>
        </p:nvGraphicFramePr>
        <p:xfrm>
          <a:off x="500063" y="3214688"/>
          <a:ext cx="4048125" cy="1187450"/>
        </p:xfrm>
        <a:graphic>
          <a:graphicData uri="http://schemas.openxmlformats.org/presentationml/2006/ole">
            <p:oleObj spid="_x0000_s135170" name="Equation" r:id="rId4" imgW="1460160" imgH="431640" progId="Equation.3">
              <p:embed/>
            </p:oleObj>
          </a:graphicData>
        </a:graphic>
      </p:graphicFrame>
      <p:graphicFrame>
        <p:nvGraphicFramePr>
          <p:cNvPr id="135171" name="Object 5"/>
          <p:cNvGraphicFramePr>
            <a:graphicFrameLocks noChangeAspect="1"/>
          </p:cNvGraphicFramePr>
          <p:nvPr/>
        </p:nvGraphicFramePr>
        <p:xfrm>
          <a:off x="533400" y="4500563"/>
          <a:ext cx="8610600" cy="1258887"/>
        </p:xfrm>
        <a:graphic>
          <a:graphicData uri="http://schemas.openxmlformats.org/presentationml/2006/ole">
            <p:oleObj spid="_x0000_s135171" name="Equation" r:id="rId5" imgW="3327120" imgH="457200" progId="Equation.3">
              <p:embed/>
            </p:oleObj>
          </a:graphicData>
        </a:graphic>
      </p:graphicFrame>
      <p:graphicFrame>
        <p:nvGraphicFramePr>
          <p:cNvPr id="135172" name="Object 6"/>
          <p:cNvGraphicFramePr>
            <a:graphicFrameLocks noChangeAspect="1"/>
          </p:cNvGraphicFramePr>
          <p:nvPr/>
        </p:nvGraphicFramePr>
        <p:xfrm>
          <a:off x="500063" y="5857875"/>
          <a:ext cx="1830387" cy="488950"/>
        </p:xfrm>
        <a:graphic>
          <a:graphicData uri="http://schemas.openxmlformats.org/presentationml/2006/ole">
            <p:oleObj spid="_x0000_s135172" name="Equation" r:id="rId6" imgW="660240" imgH="177480" progId="Equation.3">
              <p:embed/>
            </p:oleObj>
          </a:graphicData>
        </a:graphic>
      </p:graphicFrame>
      <p:sp>
        <p:nvSpPr>
          <p:cNvPr id="135175" name="矩形 6"/>
          <p:cNvSpPr>
            <a:spLocks noChangeArrowheads="1"/>
          </p:cNvSpPr>
          <p:nvPr/>
        </p:nvSpPr>
        <p:spPr bwMode="auto">
          <a:xfrm>
            <a:off x="428625" y="214313"/>
            <a:ext cx="8358188" cy="954087"/>
          </a:xfrm>
          <a:prstGeom prst="rect">
            <a:avLst/>
          </a:prstGeom>
          <a:noFill/>
          <a:ln w="9525">
            <a:noFill/>
            <a:miter lim="800000"/>
            <a:headEnd/>
            <a:tailEnd/>
          </a:ln>
        </p:spPr>
        <p:txBody>
          <a:bodyPr>
            <a:spAutoFit/>
          </a:bodyPr>
          <a:lstStyle/>
          <a:p>
            <a:r>
              <a:rPr lang="en-US" altLang="zh-CN"/>
              <a:t>eg.3 Using two points' Gauss-Legendre quadrature formula to calculate the following integral.</a:t>
            </a:r>
            <a:endParaRPr lang="zh-CN" altLang="en-US"/>
          </a:p>
        </p:txBody>
      </p:sp>
      <p:graphicFrame>
        <p:nvGraphicFramePr>
          <p:cNvPr id="135173" name="Object 7"/>
          <p:cNvGraphicFramePr>
            <a:graphicFrameLocks noChangeAspect="1"/>
          </p:cNvGraphicFramePr>
          <p:nvPr/>
        </p:nvGraphicFramePr>
        <p:xfrm>
          <a:off x="2857500" y="1143000"/>
          <a:ext cx="2000250" cy="755650"/>
        </p:xfrm>
        <a:graphic>
          <a:graphicData uri="http://schemas.openxmlformats.org/presentationml/2006/ole">
            <p:oleObj spid="_x0000_s135173" name="Equation" r:id="rId7" imgW="863280" imgH="380880" progId="">
              <p:embed/>
            </p:oleObj>
          </a:graphicData>
        </a:graphic>
      </p:graphicFrame>
      <p:sp>
        <p:nvSpPr>
          <p:cNvPr id="135176" name="矩形 9"/>
          <p:cNvSpPr>
            <a:spLocks noChangeArrowheads="1"/>
          </p:cNvSpPr>
          <p:nvPr/>
        </p:nvSpPr>
        <p:spPr bwMode="auto">
          <a:xfrm>
            <a:off x="500063" y="1785938"/>
            <a:ext cx="3589337" cy="523875"/>
          </a:xfrm>
          <a:prstGeom prst="rect">
            <a:avLst/>
          </a:prstGeom>
          <a:noFill/>
          <a:ln w="9525">
            <a:noFill/>
            <a:miter lim="800000"/>
            <a:headEnd/>
            <a:tailEnd/>
          </a:ln>
        </p:spPr>
        <p:txBody>
          <a:bodyPr wrap="none">
            <a:spAutoFit/>
          </a:bodyPr>
          <a:lstStyle/>
          <a:p>
            <a:r>
              <a:rPr lang="en-US" altLang="zh-CN"/>
              <a:t>Solution: firstly, taking </a:t>
            </a:r>
            <a:endParaRPr lang="zh-CN" altLang="en-US"/>
          </a:p>
        </p:txBody>
      </p:sp>
      <p:graphicFrame>
        <p:nvGraphicFramePr>
          <p:cNvPr id="135174" name="Object 8"/>
          <p:cNvGraphicFramePr>
            <a:graphicFrameLocks noChangeAspect="1"/>
          </p:cNvGraphicFramePr>
          <p:nvPr/>
        </p:nvGraphicFramePr>
        <p:xfrm>
          <a:off x="4071938" y="1714500"/>
          <a:ext cx="1444625" cy="785813"/>
        </p:xfrm>
        <a:graphic>
          <a:graphicData uri="http://schemas.openxmlformats.org/presentationml/2006/ole">
            <p:oleObj spid="_x0000_s135174" name="Equation" r:id="rId8" imgW="723600" imgH="393480" progId="">
              <p:embed/>
            </p:oleObj>
          </a:graphicData>
        </a:graphic>
      </p:graphicFrame>
      <p:sp>
        <p:nvSpPr>
          <p:cNvPr id="135177" name="矩形 11"/>
          <p:cNvSpPr>
            <a:spLocks noChangeArrowheads="1"/>
          </p:cNvSpPr>
          <p:nvPr/>
        </p:nvSpPr>
        <p:spPr bwMode="auto">
          <a:xfrm>
            <a:off x="571500" y="2571750"/>
            <a:ext cx="7858125" cy="523875"/>
          </a:xfrm>
          <a:prstGeom prst="rect">
            <a:avLst/>
          </a:prstGeom>
          <a:noFill/>
          <a:ln w="9525">
            <a:noFill/>
            <a:miter lim="800000"/>
            <a:headEnd/>
            <a:tailEnd/>
          </a:ln>
        </p:spPr>
        <p:txBody>
          <a:bodyPr>
            <a:spAutoFit/>
          </a:bodyPr>
          <a:lstStyle/>
          <a:p>
            <a:r>
              <a:rPr lang="en-US" altLang="zh-CN"/>
              <a:t>According to Gauss-Legendre quadrature formula,</a:t>
            </a:r>
            <a:endParaRPr lang="zh-CN" altLang="en-US"/>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026"/>
          <p:cNvSpPr>
            <a:spLocks noChangeArrowheads="1"/>
          </p:cNvSpPr>
          <p:nvPr/>
        </p:nvSpPr>
        <p:spPr bwMode="auto">
          <a:xfrm>
            <a:off x="304800" y="457200"/>
            <a:ext cx="7696200" cy="614363"/>
          </a:xfrm>
          <a:prstGeom prst="rect">
            <a:avLst/>
          </a:prstGeom>
          <a:noFill/>
          <a:ln w="9525">
            <a:noFill/>
            <a:miter lim="800000"/>
            <a:headEnd/>
            <a:tailEnd/>
          </a:ln>
        </p:spPr>
        <p:txBody>
          <a:bodyPr lIns="92073" tIns="46036" rIns="92073" bIns="46036"/>
          <a:lstStyle/>
          <a:p>
            <a:pPr defTabSz="915988" eaLnBrk="0" hangingPunct="0"/>
            <a:r>
              <a:rPr lang="zh-CN" altLang="en-US" b="1">
                <a:solidFill>
                  <a:schemeClr val="accent2"/>
                </a:solidFill>
              </a:rPr>
              <a:t>三、</a:t>
            </a:r>
            <a:r>
              <a:rPr lang="en-US" altLang="zh-CN" b="1">
                <a:solidFill>
                  <a:schemeClr val="accent2"/>
                </a:solidFill>
              </a:rPr>
              <a:t>Gauss - Chebyshev quadrature formula</a:t>
            </a:r>
            <a:endParaRPr lang="zh-CN" altLang="zh-CN" b="1">
              <a:solidFill>
                <a:schemeClr val="accent2"/>
              </a:solidFill>
            </a:endParaRPr>
          </a:p>
          <a:p>
            <a:pPr defTabSz="915988" eaLnBrk="0" hangingPunct="0"/>
            <a:endParaRPr lang="zh-CN" altLang="en-US" b="1">
              <a:solidFill>
                <a:schemeClr val="accent2"/>
              </a:solidFill>
            </a:endParaRPr>
          </a:p>
        </p:txBody>
      </p:sp>
      <p:grpSp>
        <p:nvGrpSpPr>
          <p:cNvPr id="2" name="Group 1027"/>
          <p:cNvGrpSpPr>
            <a:grpSpLocks/>
          </p:cNvGrpSpPr>
          <p:nvPr/>
        </p:nvGrpSpPr>
        <p:grpSpPr bwMode="auto">
          <a:xfrm>
            <a:off x="214313" y="1000125"/>
            <a:ext cx="8713787" cy="1887538"/>
            <a:chOff x="0" y="3482"/>
            <a:chExt cx="5489" cy="1189"/>
          </a:xfrm>
        </p:grpSpPr>
        <p:sp>
          <p:nvSpPr>
            <p:cNvPr id="136203" name="Rectangle 1028"/>
            <p:cNvSpPr>
              <a:spLocks noChangeArrowheads="1"/>
            </p:cNvSpPr>
            <p:nvPr/>
          </p:nvSpPr>
          <p:spPr bwMode="auto">
            <a:xfrm>
              <a:off x="0" y="3482"/>
              <a:ext cx="5489" cy="1189"/>
            </a:xfrm>
            <a:prstGeom prst="rect">
              <a:avLst/>
            </a:prstGeom>
            <a:noFill/>
            <a:ln w="12700">
              <a:noFill/>
              <a:miter lim="800000"/>
              <a:headEnd/>
              <a:tailEnd/>
            </a:ln>
          </p:spPr>
          <p:txBody>
            <a:bodyPr>
              <a:spAutoFit/>
            </a:bodyPr>
            <a:lstStyle/>
            <a:p>
              <a:pPr eaLnBrk="0" hangingPunct="0">
                <a:lnSpc>
                  <a:spcPct val="170000"/>
                </a:lnSpc>
              </a:pPr>
              <a:r>
                <a:rPr lang="en-US" altLang="zh-CN" sz="2200" b="1">
                  <a:ea typeface="宋体" charset="-122"/>
                </a:rPr>
                <a:t> </a:t>
              </a:r>
              <a:r>
                <a:rPr lang="en-US" altLang="zh-CN" sz="2400"/>
                <a:t>Chebyshev orthogonal polynomial                                    is the orthogonal polynomial of weight function                        in interval </a:t>
              </a:r>
              <a:r>
                <a:rPr lang="en-US" altLang="zh-CN" sz="2400" b="1">
                  <a:ea typeface="宋体" charset="-122"/>
                </a:rPr>
                <a:t> [-1</a:t>
              </a:r>
              <a:r>
                <a:rPr lang="zh-CN" altLang="en-US" sz="2400" b="1">
                  <a:ea typeface="宋体" charset="-122"/>
                </a:rPr>
                <a:t>，</a:t>
              </a:r>
              <a:r>
                <a:rPr lang="en-US" altLang="zh-CN" sz="2400" b="1">
                  <a:ea typeface="宋体" charset="-122"/>
                </a:rPr>
                <a:t>1]</a:t>
              </a:r>
              <a:r>
                <a:rPr lang="en-US" altLang="zh-CN" sz="2400"/>
                <a:t>, if choosing  zero points of  polynomial order of n+1.</a:t>
              </a:r>
              <a:endParaRPr lang="zh-CN" altLang="en-US" sz="2400"/>
            </a:p>
          </p:txBody>
        </p:sp>
        <p:graphicFrame>
          <p:nvGraphicFramePr>
            <p:cNvPr id="136197" name="Object 2051"/>
            <p:cNvGraphicFramePr>
              <a:graphicFrameLocks noChangeAspect="1"/>
            </p:cNvGraphicFramePr>
            <p:nvPr/>
          </p:nvGraphicFramePr>
          <p:xfrm>
            <a:off x="2840" y="3638"/>
            <a:ext cx="1557" cy="240"/>
          </p:xfrm>
          <a:graphic>
            <a:graphicData uri="http://schemas.openxmlformats.org/presentationml/2006/ole">
              <p:oleObj spid="_x0000_s136197" name="公式" r:id="rId6" imgW="1485720" imgH="228600" progId="Equation.3">
                <p:embed/>
              </p:oleObj>
            </a:graphicData>
          </a:graphic>
        </p:graphicFrame>
        <p:graphicFrame>
          <p:nvGraphicFramePr>
            <p:cNvPr id="136198" name="Object 2052"/>
            <p:cNvGraphicFramePr>
              <a:graphicFrameLocks noChangeAspect="1"/>
            </p:cNvGraphicFramePr>
            <p:nvPr/>
          </p:nvGraphicFramePr>
          <p:xfrm>
            <a:off x="3375" y="3932"/>
            <a:ext cx="907" cy="422"/>
          </p:xfrm>
          <a:graphic>
            <a:graphicData uri="http://schemas.openxmlformats.org/presentationml/2006/ole">
              <p:oleObj spid="_x0000_s136198" name="公式" r:id="rId7" imgW="1015920" imgH="444240" progId="Equation.3">
                <p:embed/>
              </p:oleObj>
            </a:graphicData>
          </a:graphic>
        </p:graphicFrame>
      </p:grpSp>
      <p:graphicFrame>
        <p:nvGraphicFramePr>
          <p:cNvPr id="370688" name="Object 2048"/>
          <p:cNvGraphicFramePr>
            <a:graphicFrameLocks noChangeAspect="1"/>
          </p:cNvGraphicFramePr>
          <p:nvPr/>
        </p:nvGraphicFramePr>
        <p:xfrm>
          <a:off x="1928813" y="2857500"/>
          <a:ext cx="5184775" cy="946150"/>
        </p:xfrm>
        <a:graphic>
          <a:graphicData uri="http://schemas.openxmlformats.org/presentationml/2006/ole">
            <p:oleObj spid="_x0000_s136194" name="公式" r:id="rId8" imgW="2438280" imgH="444240" progId="Equation.3">
              <p:embed/>
            </p:oleObj>
          </a:graphicData>
        </a:graphic>
      </p:graphicFrame>
      <p:sp>
        <p:nvSpPr>
          <p:cNvPr id="237577" name="Rectangle 1033"/>
          <p:cNvSpPr>
            <a:spLocks noChangeArrowheads="1"/>
          </p:cNvSpPr>
          <p:nvPr/>
        </p:nvSpPr>
        <p:spPr bwMode="auto">
          <a:xfrm>
            <a:off x="304800" y="4929188"/>
            <a:ext cx="8839200" cy="830262"/>
          </a:xfrm>
          <a:prstGeom prst="rect">
            <a:avLst/>
          </a:prstGeom>
          <a:noFill/>
          <a:ln w="12700">
            <a:noFill/>
            <a:miter lim="800000"/>
            <a:headEnd/>
            <a:tailEnd/>
          </a:ln>
        </p:spPr>
        <p:txBody>
          <a:bodyPr>
            <a:spAutoFit/>
          </a:bodyPr>
          <a:lstStyle/>
          <a:p>
            <a:r>
              <a:rPr lang="en-US" altLang="zh-CN" sz="2200" b="1">
                <a:ea typeface="宋体" charset="-122"/>
              </a:rPr>
              <a:t>Called </a:t>
            </a:r>
            <a:r>
              <a:rPr lang="en-US" altLang="zh-CN" sz="2200" b="1">
                <a:solidFill>
                  <a:schemeClr val="accent2"/>
                </a:solidFill>
                <a:ea typeface="宋体" charset="-122"/>
              </a:rPr>
              <a:t>Gauss - Chebyshev quadrature formula. </a:t>
            </a:r>
            <a:r>
              <a:rPr lang="en-US" altLang="zh-CN" sz="2400"/>
              <a:t>And the corresponding coefficient of quadrature</a:t>
            </a:r>
          </a:p>
        </p:txBody>
      </p:sp>
      <p:graphicFrame>
        <p:nvGraphicFramePr>
          <p:cNvPr id="370689" name="Object 2049"/>
          <p:cNvGraphicFramePr>
            <a:graphicFrameLocks noChangeAspect="1"/>
          </p:cNvGraphicFramePr>
          <p:nvPr/>
        </p:nvGraphicFramePr>
        <p:xfrm>
          <a:off x="1828800" y="4114800"/>
          <a:ext cx="3844925" cy="763588"/>
        </p:xfrm>
        <a:graphic>
          <a:graphicData uri="http://schemas.openxmlformats.org/presentationml/2006/ole">
            <p:oleObj spid="_x0000_s136195" name="Equation" r:id="rId9" imgW="2095200" imgH="457200" progId="Equation.3">
              <p:embed/>
            </p:oleObj>
          </a:graphicData>
        </a:graphic>
      </p:graphicFrame>
      <p:graphicFrame>
        <p:nvGraphicFramePr>
          <p:cNvPr id="370690" name="Object 2050"/>
          <p:cNvGraphicFramePr>
            <a:graphicFrameLocks noChangeAspect="1"/>
          </p:cNvGraphicFramePr>
          <p:nvPr/>
        </p:nvGraphicFramePr>
        <p:xfrm>
          <a:off x="1219200" y="5791200"/>
          <a:ext cx="5761038" cy="741363"/>
        </p:xfrm>
        <a:graphic>
          <a:graphicData uri="http://schemas.openxmlformats.org/presentationml/2006/ole">
            <p:oleObj spid="_x0000_s136196" name="公式" r:id="rId10" imgW="3454200" imgH="444240" progId="Equation.3">
              <p:embed/>
            </p:oleObj>
          </a:graphicData>
        </a:graphic>
      </p:graphicFrame>
      <p:sp>
        <p:nvSpPr>
          <p:cNvPr id="237580" name="Rectangle 1036"/>
          <p:cNvSpPr>
            <a:spLocks noChangeArrowheads="1"/>
          </p:cNvSpPr>
          <p:nvPr/>
        </p:nvSpPr>
        <p:spPr bwMode="auto">
          <a:xfrm>
            <a:off x="428625" y="3643313"/>
            <a:ext cx="5516563" cy="646112"/>
          </a:xfrm>
          <a:prstGeom prst="rect">
            <a:avLst/>
          </a:prstGeom>
          <a:noFill/>
          <a:ln w="9525">
            <a:noFill/>
            <a:miter lim="800000"/>
            <a:headEnd/>
            <a:tailEnd/>
          </a:ln>
        </p:spPr>
        <p:txBody>
          <a:bodyPr wrap="none">
            <a:spAutoFit/>
          </a:bodyPr>
          <a:lstStyle/>
          <a:p>
            <a:pPr eaLnBrk="0" hangingPunct="0">
              <a:lnSpc>
                <a:spcPct val="150000"/>
              </a:lnSpc>
            </a:pPr>
            <a:r>
              <a:rPr lang="en-US" altLang="zh-CN" sz="2400"/>
              <a:t>is Gauss points, then quadrature formula is:</a:t>
            </a:r>
            <a:endParaRPr lang="zh-CN" altLang="en-US" sz="2200" b="1">
              <a:ea typeface="宋体"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7570"/>
                                        </p:tgtEl>
                                        <p:attrNameLst>
                                          <p:attrName>style.visibility</p:attrName>
                                        </p:attrNameLst>
                                      </p:cBhvr>
                                      <p:to>
                                        <p:strVal val="visible"/>
                                      </p:to>
                                    </p:set>
                                    <p:animEffect transition="in" filter="wipe(left)">
                                      <p:cBhvr>
                                        <p:cTn id="7" dur="500"/>
                                        <p:tgtEl>
                                          <p:spTgt spid="237570"/>
                                        </p:tgtEl>
                                      </p:cBhvr>
                                    </p:animEffec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0688"/>
                                        </p:tgtEl>
                                        <p:attrNameLst>
                                          <p:attrName>style.visibility</p:attrName>
                                        </p:attrNameLst>
                                      </p:cBhvr>
                                      <p:to>
                                        <p:strVal val="visible"/>
                                      </p:to>
                                    </p:set>
                                    <p:animEffect transition="in" filter="wipe(left)">
                                      <p:cBhvr>
                                        <p:cTn id="17" dur="500"/>
                                        <p:tgtEl>
                                          <p:spTgt spid="370688"/>
                                        </p:tgtEl>
                                      </p:cBhvr>
                                    </p:animEffect>
                                  </p:childTnLst>
                                  <p:subTnLst>
                                    <p:audio>
                                      <p:cMediaNode>
                                        <p:cTn display="0" masterRel="sameClick">
                                          <p:stCondLst>
                                            <p:cond evt="begin" delay="0">
                                              <p:tn val="15"/>
                                            </p:cond>
                                          </p:stCondLst>
                                          <p:endCondLst>
                                            <p:cond evt="onStopAudio" delay="0">
                                              <p:tgtEl>
                                                <p:sldTgt/>
                                              </p:tgtEl>
                                            </p:cond>
                                          </p:endCondLst>
                                        </p:cTn>
                                        <p:tgtEl>
                                          <p:sndTgt r:embed="rId4" name="typ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7580"/>
                                        </p:tgtEl>
                                        <p:attrNameLst>
                                          <p:attrName>style.visibility</p:attrName>
                                        </p:attrNameLst>
                                      </p:cBhvr>
                                      <p:to>
                                        <p:strVal val="visible"/>
                                      </p:to>
                                    </p:set>
                                    <p:animEffect transition="in" filter="wipe(left)">
                                      <p:cBhvr>
                                        <p:cTn id="22" dur="500"/>
                                        <p:tgtEl>
                                          <p:spTgt spid="23758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0689"/>
                                        </p:tgtEl>
                                        <p:attrNameLst>
                                          <p:attrName>style.visibility</p:attrName>
                                        </p:attrNameLst>
                                      </p:cBhvr>
                                      <p:to>
                                        <p:strVal val="visible"/>
                                      </p:to>
                                    </p:set>
                                    <p:animEffect transition="in" filter="wipe(left)">
                                      <p:cBhvr>
                                        <p:cTn id="27" dur="500"/>
                                        <p:tgtEl>
                                          <p:spTgt spid="37068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7577"/>
                                        </p:tgtEl>
                                        <p:attrNameLst>
                                          <p:attrName>style.visibility</p:attrName>
                                        </p:attrNameLst>
                                      </p:cBhvr>
                                      <p:to>
                                        <p:strVal val="visible"/>
                                      </p:to>
                                    </p:set>
                                    <p:animEffect transition="in" filter="wipe(left)">
                                      <p:cBhvr>
                                        <p:cTn id="32" dur="500"/>
                                        <p:tgtEl>
                                          <p:spTgt spid="2375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70690"/>
                                        </p:tgtEl>
                                        <p:attrNameLst>
                                          <p:attrName>style.visibility</p:attrName>
                                        </p:attrNameLst>
                                      </p:cBhvr>
                                      <p:to>
                                        <p:strVal val="visible"/>
                                      </p:to>
                                    </p:set>
                                    <p:animEffect transition="in" filter="wipe(left)">
                                      <p:cBhvr>
                                        <p:cTn id="37" dur="500"/>
                                        <p:tgtEl>
                                          <p:spTgt spid="370690"/>
                                        </p:tgtEl>
                                      </p:cBhvr>
                                    </p:animEffec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0" grpId="0" autoUpdateAnimBg="0"/>
      <p:bldP spid="237577" grpId="0" autoUpdateAnimBg="0"/>
      <p:bldP spid="237580" grpId="0" autoUpdateAnimBg="0"/>
    </p:bldLst>
  </p:timing>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800" b="0"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800" b="0"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3682</TotalTime>
  <Words>5176</Words>
  <Application>Microsoft Office PowerPoint</Application>
  <PresentationFormat>全屏显示(4:3)</PresentationFormat>
  <Paragraphs>594</Paragraphs>
  <Slides>116</Slides>
  <Notes>58</Notes>
  <HiddenSlides>0</HiddenSlides>
  <MMClips>0</MMClips>
  <ScaleCrop>false</ScaleCrop>
  <HeadingPairs>
    <vt:vector size="8" baseType="variant">
      <vt:variant>
        <vt:lpstr>已用的字体</vt:lpstr>
      </vt:variant>
      <vt:variant>
        <vt:i4>7</vt:i4>
      </vt:variant>
      <vt:variant>
        <vt:lpstr>演示文稿设计模板</vt:lpstr>
      </vt:variant>
      <vt:variant>
        <vt:i4>1</vt:i4>
      </vt:variant>
      <vt:variant>
        <vt:lpstr>嵌入 OLE 服务器</vt:lpstr>
      </vt:variant>
      <vt:variant>
        <vt:i4>4</vt:i4>
      </vt:variant>
      <vt:variant>
        <vt:lpstr>幻灯片标题</vt:lpstr>
      </vt:variant>
      <vt:variant>
        <vt:i4>116</vt:i4>
      </vt:variant>
    </vt:vector>
  </HeadingPairs>
  <TitlesOfParts>
    <vt:vector size="128" baseType="lpstr">
      <vt:lpstr>Times New Roman</vt:lpstr>
      <vt:lpstr>楷体_GB2312</vt:lpstr>
      <vt:lpstr>Arial</vt:lpstr>
      <vt:lpstr>宋体</vt:lpstr>
      <vt:lpstr>华文新魏</vt:lpstr>
      <vt:lpstr>Symbol</vt:lpstr>
      <vt:lpstr>Wingdings</vt:lpstr>
      <vt:lpstr>默认设计模板</vt:lpstr>
      <vt:lpstr>Equation</vt:lpstr>
      <vt:lpstr>Microsoft Equation 3.0</vt:lpstr>
      <vt:lpstr>公式</vt:lpstr>
      <vt:lpstr>Microsoft 公式 3.0</vt:lpstr>
      <vt:lpstr>Chapter 4 Numerical Integration and Numerical Differentiation</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§3 Newton—Cotes  Formula </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§4 Compound Multiplicative Formula</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Conclusion</vt:lpstr>
      <vt:lpstr>§5 The Romberg quadrature formula </vt:lpstr>
      <vt:lpstr>幻灯片 61</vt:lpstr>
      <vt:lpstr>幻灯片 62</vt:lpstr>
      <vt:lpstr>幻灯片 63</vt:lpstr>
      <vt:lpstr>幻灯片 64</vt:lpstr>
      <vt:lpstr>幻灯片 65</vt:lpstr>
      <vt:lpstr>二、 The Romberg formula </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Summary</vt:lpstr>
      <vt:lpstr>§6 Gauss quadrature formula</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§7 Numerical Differentiation</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Summary</vt:lpstr>
    </vt:vector>
  </TitlesOfParts>
  <Company>tt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第二章  插值法</dc:title>
  <dc:creator>cxj</dc:creator>
  <cp:lastModifiedBy>user</cp:lastModifiedBy>
  <cp:revision>355</cp:revision>
  <dcterms:created xsi:type="dcterms:W3CDTF">2001-10-13T07:01:16Z</dcterms:created>
  <dcterms:modified xsi:type="dcterms:W3CDTF">2013-03-29T02:59:19Z</dcterms:modified>
</cp:coreProperties>
</file>