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</p:sldMasterIdLst>
  <p:sldIdLst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rrowheads="1"/>
          </p:cNvSpPr>
          <p:nvPr>
            <p:ph type="ctrTitle"/>
          </p:nvPr>
        </p:nvSpPr>
        <p:spPr bwMode="auto">
          <a:xfrm>
            <a:off x="914400" y="2286000"/>
            <a:ext cx="103632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103427" name="Rectangle 3"/>
          <p:cNvSpPr>
            <a:spLocks noGrp="1" noRot="1" noChangeArrowheads="1"/>
          </p:cNvSpPr>
          <p:nvPr>
            <p:ph type="subTitle" idx="1"/>
          </p:nvPr>
        </p:nvSpPr>
        <p:spPr bwMode="auto">
          <a:xfrm>
            <a:off x="1828800" y="3886200"/>
            <a:ext cx="85344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7A77"/>
              </a:solidFill>
            </a:endParaRPr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7A77"/>
              </a:solidFill>
            </a:endParaRPr>
          </a:p>
        </p:txBody>
      </p:sp>
      <p:sp>
        <p:nvSpPr>
          <p:cNvPr id="10343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B25BA8B-8507-4A5E-BBE7-087D9FB38FA7}" type="slidenum">
              <a:rPr lang="en-US" altLang="zh-CN">
                <a:solidFill>
                  <a:srgbClr val="007A77"/>
                </a:solidFill>
              </a:rPr>
              <a:pPr/>
              <a:t>‹#›</a:t>
            </a:fld>
            <a:endParaRPr lang="en-US" altLang="zh-CN">
              <a:solidFill>
                <a:srgbClr val="007A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666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7A77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7A77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F10C3F-7B0D-4C93-93D3-4D16D45ACF98}" type="slidenum">
              <a:rPr lang="en-US" altLang="zh-CN">
                <a:solidFill>
                  <a:srgbClr val="007A77"/>
                </a:solidFill>
              </a:rPr>
              <a:pPr/>
              <a:t>‹#›</a:t>
            </a:fld>
            <a:endParaRPr lang="en-US" altLang="zh-CN">
              <a:solidFill>
                <a:srgbClr val="007A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377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7A77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7A77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4C3F1-5B26-4BCB-8A21-67DF519990D6}" type="slidenum">
              <a:rPr lang="en-US" altLang="zh-CN">
                <a:solidFill>
                  <a:srgbClr val="007A77"/>
                </a:solidFill>
              </a:rPr>
              <a:pPr/>
              <a:t>‹#›</a:t>
            </a:fld>
            <a:endParaRPr lang="en-US" altLang="zh-CN">
              <a:solidFill>
                <a:srgbClr val="007A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7287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9026" name="Group 2"/>
          <p:cNvGrpSpPr>
            <a:grpSpLocks/>
          </p:cNvGrpSpPr>
          <p:nvPr/>
        </p:nvGrpSpPr>
        <p:grpSpPr bwMode="auto">
          <a:xfrm>
            <a:off x="1" y="2438401"/>
            <a:ext cx="12012084" cy="1052513"/>
            <a:chOff x="0" y="1536"/>
            <a:chExt cx="5675" cy="663"/>
          </a:xfrm>
        </p:grpSpPr>
        <p:grpSp>
          <p:nvGrpSpPr>
            <p:cNvPr id="129027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9028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9029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9030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29031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9032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9033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29034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29035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129036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1320800" y="1676400"/>
            <a:ext cx="10363200" cy="146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12903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129038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1320800" y="6248400"/>
            <a:ext cx="2540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>
              <a:solidFill>
                <a:srgbClr val="1C1C1C"/>
              </a:solidFill>
            </a:endParaRPr>
          </a:p>
        </p:txBody>
      </p:sp>
      <p:sp>
        <p:nvSpPr>
          <p:cNvPr id="129039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572000" y="6248400"/>
            <a:ext cx="38608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>
              <a:solidFill>
                <a:srgbClr val="1C1C1C"/>
              </a:solidFill>
            </a:endParaRPr>
          </a:p>
        </p:txBody>
      </p:sp>
      <p:sp>
        <p:nvSpPr>
          <p:cNvPr id="129040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43808E-E3AA-49B3-9996-EFF450A03FA9}" type="slidenum">
              <a:rPr lang="en-US" altLang="zh-CN">
                <a:solidFill>
                  <a:srgbClr val="1C1C1C"/>
                </a:solidFill>
              </a:rPr>
              <a:pPr/>
              <a:t>‹#›</a:t>
            </a:fld>
            <a:endParaRPr lang="en-US" altLang="zh-CN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3651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24045-61F3-4799-9873-02B09DC4ADF4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3277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72636B-9E9F-46F5-8FB1-2051F8ABA7F4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3364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007534" y="1844675"/>
            <a:ext cx="5082117" cy="4287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2852" y="1844675"/>
            <a:ext cx="5084233" cy="4287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80F246-9E44-4164-BBE5-F74899DACDFA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4458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0C2AC6-7566-4EC6-968B-A8E296ABD6CA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1890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DA062B-22A6-4745-8346-BA5BF49D0AE4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815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D3E432-36DE-4C70-B7FE-2C46B0A05AF5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3830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B20E7B-4C98-4898-9AB4-F35123635E6D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80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7A77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7A77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30186C-4DE4-4B8E-8BAB-1DDBC07AC84F}" type="slidenum">
              <a:rPr lang="en-US" altLang="zh-CN">
                <a:solidFill>
                  <a:srgbClr val="007A77"/>
                </a:solidFill>
              </a:rPr>
              <a:pPr/>
              <a:t>‹#›</a:t>
            </a:fld>
            <a:endParaRPr lang="en-US" altLang="zh-CN">
              <a:solidFill>
                <a:srgbClr val="007A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7972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272B61-AFBD-41E8-949D-0A057C1395FE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063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CCA513-B99C-48D1-97E3-62519B7937C7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2970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43951" y="365125"/>
            <a:ext cx="2633133" cy="576738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02551" cy="576738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416CA-B302-4EBD-A2BE-830B4B278602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8351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458" name="Group 2"/>
          <p:cNvGrpSpPr>
            <a:grpSpLocks/>
          </p:cNvGrpSpPr>
          <p:nvPr/>
        </p:nvGrpSpPr>
        <p:grpSpPr bwMode="auto">
          <a:xfrm>
            <a:off x="1" y="0"/>
            <a:ext cx="12213167" cy="6858000"/>
            <a:chOff x="0" y="0"/>
            <a:chExt cx="5770" cy="4320"/>
          </a:xfrm>
        </p:grpSpPr>
        <p:sp>
          <p:nvSpPr>
            <p:cNvPr id="147459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7460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7461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7462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7463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7464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7465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7466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7467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7468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7469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7470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7471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7472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7473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7474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7475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7476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7477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7478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11E8C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7479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>
                <a:gd name="T0" fmla="*/ 4993 w 5770"/>
                <a:gd name="T1" fmla="*/ 66 h 174"/>
                <a:gd name="T2" fmla="*/ 4771 w 5770"/>
                <a:gd name="T3" fmla="*/ 132 h 174"/>
                <a:gd name="T4" fmla="*/ 4640 w 5770"/>
                <a:gd name="T5" fmla="*/ 96 h 174"/>
                <a:gd name="T6" fmla="*/ 4598 w 5770"/>
                <a:gd name="T7" fmla="*/ 36 h 174"/>
                <a:gd name="T8" fmla="*/ 4478 w 5770"/>
                <a:gd name="T9" fmla="*/ 30 h 174"/>
                <a:gd name="T10" fmla="*/ 4186 w 5770"/>
                <a:gd name="T11" fmla="*/ 108 h 174"/>
                <a:gd name="T12" fmla="*/ 3815 w 5770"/>
                <a:gd name="T13" fmla="*/ 120 h 174"/>
                <a:gd name="T14" fmla="*/ 3617 w 5770"/>
                <a:gd name="T15" fmla="*/ 72 h 174"/>
                <a:gd name="T16" fmla="*/ 3510 w 5770"/>
                <a:gd name="T17" fmla="*/ 60 h 174"/>
                <a:gd name="T18" fmla="*/ 3336 w 5770"/>
                <a:gd name="T19" fmla="*/ 96 h 174"/>
                <a:gd name="T20" fmla="*/ 2846 w 5770"/>
                <a:gd name="T21" fmla="*/ 150 h 174"/>
                <a:gd name="T22" fmla="*/ 2703 w 5770"/>
                <a:gd name="T23" fmla="*/ 96 h 174"/>
                <a:gd name="T24" fmla="*/ 2619 w 5770"/>
                <a:gd name="T25" fmla="*/ 90 h 174"/>
                <a:gd name="T26" fmla="*/ 2416 w 5770"/>
                <a:gd name="T27" fmla="*/ 132 h 174"/>
                <a:gd name="T28" fmla="*/ 2278 w 5770"/>
                <a:gd name="T29" fmla="*/ 84 h 174"/>
                <a:gd name="T30" fmla="*/ 2151 w 5770"/>
                <a:gd name="T31" fmla="*/ 36 h 174"/>
                <a:gd name="T32" fmla="*/ 1947 w 5770"/>
                <a:gd name="T33" fmla="*/ 120 h 174"/>
                <a:gd name="T34" fmla="*/ 1525 w 5770"/>
                <a:gd name="T35" fmla="*/ 102 h 174"/>
                <a:gd name="T36" fmla="*/ 1429 w 5770"/>
                <a:gd name="T37" fmla="*/ 60 h 174"/>
                <a:gd name="T38" fmla="*/ 1333 w 5770"/>
                <a:gd name="T39" fmla="*/ 60 h 174"/>
                <a:gd name="T40" fmla="*/ 1058 w 5770"/>
                <a:gd name="T41" fmla="*/ 150 h 174"/>
                <a:gd name="T42" fmla="*/ 652 w 5770"/>
                <a:gd name="T43" fmla="*/ 150 h 174"/>
                <a:gd name="T44" fmla="*/ 442 w 5770"/>
                <a:gd name="T45" fmla="*/ 66 h 174"/>
                <a:gd name="T46" fmla="*/ 377 w 5770"/>
                <a:gd name="T47" fmla="*/ 48 h 174"/>
                <a:gd name="T48" fmla="*/ 305 w 5770"/>
                <a:gd name="T49" fmla="*/ 108 h 174"/>
                <a:gd name="T50" fmla="*/ 144 w 5770"/>
                <a:gd name="T51" fmla="*/ 138 h 174"/>
                <a:gd name="T52" fmla="*/ 0 w 5770"/>
                <a:gd name="T53" fmla="*/ 96 h 174"/>
                <a:gd name="T54" fmla="*/ 167 w 5770"/>
                <a:gd name="T55" fmla="*/ 120 h 174"/>
                <a:gd name="T56" fmla="*/ 323 w 5770"/>
                <a:gd name="T57" fmla="*/ 84 h 174"/>
                <a:gd name="T58" fmla="*/ 383 w 5770"/>
                <a:gd name="T59" fmla="*/ 24 h 174"/>
                <a:gd name="T60" fmla="*/ 460 w 5770"/>
                <a:gd name="T61" fmla="*/ 60 h 174"/>
                <a:gd name="T62" fmla="*/ 706 w 5770"/>
                <a:gd name="T63" fmla="*/ 144 h 174"/>
                <a:gd name="T64" fmla="*/ 1100 w 5770"/>
                <a:gd name="T65" fmla="*/ 120 h 174"/>
                <a:gd name="T66" fmla="*/ 1345 w 5770"/>
                <a:gd name="T67" fmla="*/ 36 h 174"/>
                <a:gd name="T68" fmla="*/ 1441 w 5770"/>
                <a:gd name="T69" fmla="*/ 48 h 174"/>
                <a:gd name="T70" fmla="*/ 1561 w 5770"/>
                <a:gd name="T71" fmla="*/ 90 h 174"/>
                <a:gd name="T72" fmla="*/ 1971 w 5770"/>
                <a:gd name="T73" fmla="*/ 96 h 174"/>
                <a:gd name="T74" fmla="*/ 2235 w 5770"/>
                <a:gd name="T75" fmla="*/ 3 h 174"/>
                <a:gd name="T76" fmla="*/ 2350 w 5770"/>
                <a:gd name="T77" fmla="*/ 102 h 174"/>
                <a:gd name="T78" fmla="*/ 2559 w 5770"/>
                <a:gd name="T79" fmla="*/ 96 h 174"/>
                <a:gd name="T80" fmla="*/ 2715 w 5770"/>
                <a:gd name="T81" fmla="*/ 24 h 174"/>
                <a:gd name="T82" fmla="*/ 2792 w 5770"/>
                <a:gd name="T83" fmla="*/ 132 h 174"/>
                <a:gd name="T84" fmla="*/ 3127 w 5770"/>
                <a:gd name="T85" fmla="*/ 102 h 174"/>
                <a:gd name="T86" fmla="*/ 3486 w 5770"/>
                <a:gd name="T87" fmla="*/ 48 h 174"/>
                <a:gd name="T88" fmla="*/ 3582 w 5770"/>
                <a:gd name="T89" fmla="*/ 42 h 174"/>
                <a:gd name="T90" fmla="*/ 3731 w 5770"/>
                <a:gd name="T91" fmla="*/ 90 h 174"/>
                <a:gd name="T92" fmla="*/ 4078 w 5770"/>
                <a:gd name="T93" fmla="*/ 102 h 174"/>
                <a:gd name="T94" fmla="*/ 4419 w 5770"/>
                <a:gd name="T95" fmla="*/ 30 h 174"/>
                <a:gd name="T96" fmla="*/ 4574 w 5770"/>
                <a:gd name="T97" fmla="*/ 6 h 174"/>
                <a:gd name="T98" fmla="*/ 4628 w 5770"/>
                <a:gd name="T99" fmla="*/ 60 h 174"/>
                <a:gd name="T100" fmla="*/ 4724 w 5770"/>
                <a:gd name="T101" fmla="*/ 108 h 174"/>
                <a:gd name="T102" fmla="*/ 4927 w 5770"/>
                <a:gd name="T103" fmla="*/ 84 h 174"/>
                <a:gd name="T104" fmla="*/ 5118 w 5770"/>
                <a:gd name="T105" fmla="*/ 14 h 174"/>
                <a:gd name="T106" fmla="*/ 5280 w 5770"/>
                <a:gd name="T107" fmla="*/ 9 h 174"/>
                <a:gd name="T108" fmla="*/ 5453 w 5770"/>
                <a:gd name="T109" fmla="*/ 36 h 174"/>
                <a:gd name="T110" fmla="*/ 5465 w 5770"/>
                <a:gd name="T111" fmla="*/ 72 h 174"/>
                <a:gd name="T112" fmla="*/ 5656 w 5770"/>
                <a:gd name="T113" fmla="*/ 90 h 174"/>
                <a:gd name="T114" fmla="*/ 5710 w 5770"/>
                <a:gd name="T115" fmla="*/ 102 h 174"/>
                <a:gd name="T116" fmla="*/ 5477 w 5770"/>
                <a:gd name="T117" fmla="*/ 90 h 174"/>
                <a:gd name="T118" fmla="*/ 5453 w 5770"/>
                <a:gd name="T119" fmla="*/ 60 h 174"/>
                <a:gd name="T120" fmla="*/ 5393 w 5770"/>
                <a:gd name="T121" fmla="*/ 30 h 174"/>
                <a:gd name="T122" fmla="*/ 5219 w 5770"/>
                <a:gd name="T123" fmla="*/ 2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147480" name="Rectangle 24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914400" y="1600200"/>
            <a:ext cx="103632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>
              <a:defRPr sz="4800"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147481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147482" name="Rectangle 26"/>
          <p:cNvSpPr>
            <a:spLocks noGrp="1" noChangeArrowheads="1"/>
          </p:cNvSpPr>
          <p:nvPr>
            <p:ph type="dt" sz="quarter" idx="2"/>
          </p:nvPr>
        </p:nvSpPr>
        <p:spPr>
          <a:xfrm>
            <a:off x="609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147483" name="Rectangle 2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147484" name="Rectangle 2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FF629A6-77ED-4C91-A7A3-38A933B8E1DE}" type="slidenum">
              <a:rPr lang="en-US" altLang="zh-CN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3978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87DB8B5-969D-44DB-81A2-9052341F9C3C}" type="slidenum">
              <a:rPr lang="en-US" altLang="zh-CN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0531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E89F9B9-1F7C-439C-A63D-E9B2D08E8EA2}" type="slidenum">
              <a:rPr lang="en-US" altLang="zh-CN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3595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880C188-FB87-4C58-A65E-05D1E64C5AF2}" type="slidenum">
              <a:rPr lang="en-US" altLang="zh-CN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6369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630046-5331-47EC-B069-4D2C16145D27}" type="slidenum">
              <a:rPr lang="en-US" altLang="zh-CN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9" name="日期占位符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1067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8B6CF6-A98D-48E3-B461-53545CD6BBFC}" type="slidenum">
              <a:rPr lang="en-US" altLang="zh-CN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3911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CAE4EF8-A35D-43E1-B7B6-DAB0E6E06062}" type="slidenum">
              <a:rPr lang="en-US" altLang="zh-CN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690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7A77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7A77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2414A9-4E4E-48CA-86CD-5F2A7BB8A90B}" type="slidenum">
              <a:rPr lang="en-US" altLang="zh-CN">
                <a:solidFill>
                  <a:srgbClr val="007A77"/>
                </a:solidFill>
              </a:rPr>
              <a:pPr/>
              <a:t>‹#›</a:t>
            </a:fld>
            <a:endParaRPr lang="en-US" altLang="zh-CN">
              <a:solidFill>
                <a:srgbClr val="007A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4372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F900D1-2764-4386-990C-FA66AA14C0D5}" type="slidenum">
              <a:rPr lang="en-US" altLang="zh-CN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15860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22D1EB-BE63-4A88-8185-97D6C51C6CB5}" type="slidenum">
              <a:rPr lang="en-US" altLang="zh-CN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1435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EC4B7EF-5F42-4E08-82F2-46E5BE972DD4}" type="slidenum">
              <a:rPr lang="en-US" altLang="zh-CN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8065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365125"/>
            <a:ext cx="2743200" cy="5765800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365125"/>
            <a:ext cx="8026400" cy="57658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E774D2-15ED-475D-B8D5-487CF708EDFF}" type="slidenum">
              <a:rPr lang="en-US" altLang="zh-CN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69046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35BB6C-2375-429E-9718-2AE39F7F1B28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19356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8D7603-F7E9-47CE-953A-0400C823A2C2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1426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711AC4-E0DE-4D4C-9C63-3DE03CA85BAD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3966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A9E161-A9A2-480A-8323-B840B2D6C5E7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19150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5323D1-CC98-4311-BC84-62DA34363319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37951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F10D6E-D97F-4BDF-9447-D2641C18A8FC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87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7A77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7A77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BC577C-FEC0-4838-AD6F-E17CCACF1AF8}" type="slidenum">
              <a:rPr lang="en-US" altLang="zh-CN">
                <a:solidFill>
                  <a:srgbClr val="007A77"/>
                </a:solidFill>
              </a:rPr>
              <a:pPr/>
              <a:t>‹#›</a:t>
            </a:fld>
            <a:endParaRPr lang="en-US" altLang="zh-CN">
              <a:solidFill>
                <a:srgbClr val="007A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14894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1F7040-D8DB-48FA-9E67-935B646A8F39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40262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0BC26E-0F17-4A52-9521-802028C3A515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11731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C4769B-3FB0-4F3D-8E3F-2CFFC9559DB4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02640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581833-306F-41F7-83D7-634D93234B91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37645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872A94-A936-4A82-B5A3-7E54FFA13E9E}" type="slidenum">
              <a:rPr lang="en-US" altLang="zh-CN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71046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22" name="Group 2"/>
          <p:cNvGrpSpPr>
            <a:grpSpLocks/>
          </p:cNvGrpSpPr>
          <p:nvPr/>
        </p:nvGrpSpPr>
        <p:grpSpPr bwMode="auto">
          <a:xfrm>
            <a:off x="0" y="0"/>
            <a:ext cx="12192000" cy="6934200"/>
            <a:chOff x="0" y="0"/>
            <a:chExt cx="5760" cy="4368"/>
          </a:xfrm>
        </p:grpSpPr>
        <p:sp>
          <p:nvSpPr>
            <p:cNvPr id="81923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81924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81925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81926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81927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81928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81929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81930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81931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81932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81933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81934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81935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81936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81937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81938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81939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81940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</p:grpSp>
      <p:sp>
        <p:nvSpPr>
          <p:cNvPr id="81941" name="Rectangle 21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914400" y="1828801"/>
            <a:ext cx="10363200" cy="173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5400"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81942" name="Rectangle 22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828800" y="3886200"/>
            <a:ext cx="85344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81943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81944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81945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B3970FD-02B4-4F84-8B42-21D9763CC8ED}" type="slidenum">
              <a:rPr lang="en-US" altLang="zh-CN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9995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D75F4-8973-4201-B0DB-A71735ED2DDE}" type="slidenum">
              <a:rPr lang="en-US" altLang="zh-CN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7855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42B7D-C874-4531-BDEC-5109DA194843}" type="slidenum">
              <a:rPr lang="en-US" altLang="zh-CN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81423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F7675D-87FF-47FE-A733-581EED38DD80}" type="slidenum">
              <a:rPr lang="en-US" altLang="zh-CN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54436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D448C9-3E08-490E-9C35-40C547985345}" type="slidenum">
              <a:rPr lang="en-US" altLang="zh-CN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4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7A77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7A77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D120F8-DCA1-4C86-A4C6-42B3803A64EA}" type="slidenum">
              <a:rPr lang="en-US" altLang="zh-CN">
                <a:solidFill>
                  <a:srgbClr val="007A77"/>
                </a:solidFill>
              </a:rPr>
              <a:pPr/>
              <a:t>‹#›</a:t>
            </a:fld>
            <a:endParaRPr lang="en-US" altLang="zh-CN">
              <a:solidFill>
                <a:srgbClr val="007A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46657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E10EE2-1A84-4D68-A65C-E2092363A5EF}" type="slidenum">
              <a:rPr lang="en-US" altLang="zh-CN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35516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136701-64B5-4104-A832-3CB1159EC3EA}" type="slidenum">
              <a:rPr lang="en-US" altLang="zh-CN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86910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8A1E7-39D9-40CB-9492-B3D33745E081}" type="slidenum">
              <a:rPr lang="en-US" altLang="zh-CN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8109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DEF9B4-1F4B-4772-87EF-2911D81C47F5}" type="slidenum">
              <a:rPr lang="en-US" altLang="zh-CN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12154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5DFCF4-89F2-47D9-8A35-B5AA19FB54AF}" type="slidenum">
              <a:rPr lang="en-US" altLang="zh-CN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04983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56DC5D-9AEF-448F-9D6C-22DCD286117C}" type="slidenum">
              <a:rPr lang="en-US" altLang="zh-CN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547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7A77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7A77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3D4E00-0F09-40B1-94C4-F6E6A836D0ED}" type="slidenum">
              <a:rPr lang="en-US" altLang="zh-CN">
                <a:solidFill>
                  <a:srgbClr val="007A77"/>
                </a:solidFill>
              </a:rPr>
              <a:pPr/>
              <a:t>‹#›</a:t>
            </a:fld>
            <a:endParaRPr lang="en-US" altLang="zh-CN">
              <a:solidFill>
                <a:srgbClr val="007A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701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7A77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7A77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521324-859F-422F-9545-B59962D407C1}" type="slidenum">
              <a:rPr lang="en-US" altLang="zh-CN">
                <a:solidFill>
                  <a:srgbClr val="007A77"/>
                </a:solidFill>
              </a:rPr>
              <a:pPr/>
              <a:t>‹#›</a:t>
            </a:fld>
            <a:endParaRPr lang="en-US" altLang="zh-CN">
              <a:solidFill>
                <a:srgbClr val="007A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485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7A77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7A77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22760C-BD6D-4EC5-9EB0-8E79AE4B40FF}" type="slidenum">
              <a:rPr lang="en-US" altLang="zh-CN">
                <a:solidFill>
                  <a:srgbClr val="007A77"/>
                </a:solidFill>
              </a:rPr>
              <a:pPr/>
              <a:t>‹#›</a:t>
            </a:fld>
            <a:endParaRPr lang="en-US" altLang="zh-CN">
              <a:solidFill>
                <a:srgbClr val="007A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086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7A77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7A77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AAEF03-D944-4002-BC2C-E085649C77F5}" type="slidenum">
              <a:rPr lang="en-US" altLang="zh-CN">
                <a:solidFill>
                  <a:srgbClr val="007A77"/>
                </a:solidFill>
              </a:rPr>
              <a:pPr/>
              <a:t>‹#›</a:t>
            </a:fld>
            <a:endParaRPr lang="en-US" altLang="zh-CN">
              <a:solidFill>
                <a:srgbClr val="007A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950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2167" y="6245225"/>
            <a:ext cx="3052233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>
              <a:solidFill>
                <a:srgbClr val="007A77"/>
              </a:solidFill>
            </a:endParaRP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>
              <a:solidFill>
                <a:srgbClr val="007A77"/>
              </a:solidFill>
            </a:endParaRP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1" y="6245225"/>
            <a:ext cx="3052233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E337100-52E1-46A7-8E27-81A47958FA5E}" type="slidenum">
              <a:rPr lang="en-US" altLang="zh-CN">
                <a:solidFill>
                  <a:srgbClr val="007A77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CN">
              <a:solidFill>
                <a:srgbClr val="007A77"/>
              </a:solidFill>
            </a:endParaRPr>
          </a:p>
        </p:txBody>
      </p:sp>
      <p:sp>
        <p:nvSpPr>
          <p:cNvPr id="102407" name="Rectangle 7"/>
          <p:cNvSpPr>
            <a:spLocks noChangeArrowheads="1"/>
          </p:cNvSpPr>
          <p:nvPr userDrawn="1"/>
        </p:nvSpPr>
        <p:spPr bwMode="auto">
          <a:xfrm>
            <a:off x="3024717" y="549275"/>
            <a:ext cx="614468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600" b="1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第三节   锚链</a:t>
            </a:r>
          </a:p>
        </p:txBody>
      </p:sp>
    </p:spTree>
    <p:extLst>
      <p:ext uri="{BB962C8B-B14F-4D97-AF65-F5344CB8AC3E}">
        <p14:creationId xmlns:p14="http://schemas.microsoft.com/office/powerpoint/2010/main" val="671074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v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anose="05000000000000000000" pitchFamily="2" charset="2"/>
        <a:buChar char="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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ChangeArrowheads="1"/>
          </p:cNvSpPr>
          <p:nvPr/>
        </p:nvSpPr>
        <p:spPr bwMode="ltGray">
          <a:xfrm>
            <a:off x="556684" y="1098551"/>
            <a:ext cx="58420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CN" altLang="zh-CN" sz="2400">
              <a:solidFill>
                <a:srgbClr val="000000"/>
              </a:solidFill>
            </a:endParaRPr>
          </a:p>
        </p:txBody>
      </p:sp>
      <p:sp>
        <p:nvSpPr>
          <p:cNvPr id="128003" name="Rectangle 3"/>
          <p:cNvSpPr>
            <a:spLocks noChangeArrowheads="1"/>
          </p:cNvSpPr>
          <p:nvPr/>
        </p:nvSpPr>
        <p:spPr bwMode="ltGray">
          <a:xfrm>
            <a:off x="1066801" y="1098551"/>
            <a:ext cx="438151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CN" altLang="zh-CN" sz="2400">
              <a:solidFill>
                <a:srgbClr val="000000"/>
              </a:solidFill>
            </a:endParaRPr>
          </a:p>
        </p:txBody>
      </p:sp>
      <p:sp>
        <p:nvSpPr>
          <p:cNvPr id="128004" name="Rectangle 4"/>
          <p:cNvSpPr>
            <a:spLocks noChangeArrowheads="1"/>
          </p:cNvSpPr>
          <p:nvPr/>
        </p:nvSpPr>
        <p:spPr bwMode="ltGray">
          <a:xfrm>
            <a:off x="721785" y="1520826"/>
            <a:ext cx="563033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CN" altLang="zh-CN" sz="2400">
              <a:solidFill>
                <a:srgbClr val="000000"/>
              </a:solidFill>
            </a:endParaRPr>
          </a:p>
        </p:txBody>
      </p:sp>
      <p:sp>
        <p:nvSpPr>
          <p:cNvPr id="128005" name="Rectangle 5"/>
          <p:cNvSpPr>
            <a:spLocks noChangeArrowheads="1"/>
          </p:cNvSpPr>
          <p:nvPr/>
        </p:nvSpPr>
        <p:spPr bwMode="ltGray">
          <a:xfrm>
            <a:off x="1214967" y="1520826"/>
            <a:ext cx="491067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CN" altLang="zh-CN" sz="2400">
              <a:solidFill>
                <a:srgbClr val="000000"/>
              </a:solidFill>
            </a:endParaRPr>
          </a:p>
        </p:txBody>
      </p:sp>
      <p:sp>
        <p:nvSpPr>
          <p:cNvPr id="128006" name="Rectangle 6"/>
          <p:cNvSpPr>
            <a:spLocks noChangeArrowheads="1"/>
          </p:cNvSpPr>
          <p:nvPr/>
        </p:nvSpPr>
        <p:spPr bwMode="ltGray">
          <a:xfrm>
            <a:off x="169333" y="1447801"/>
            <a:ext cx="747184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CN" altLang="zh-CN" sz="2400">
              <a:solidFill>
                <a:srgbClr val="000000"/>
              </a:solidFill>
            </a:endParaRPr>
          </a:p>
        </p:txBody>
      </p:sp>
      <p:sp>
        <p:nvSpPr>
          <p:cNvPr id="128007" name="Rectangle 7"/>
          <p:cNvSpPr>
            <a:spLocks noChangeArrowheads="1"/>
          </p:cNvSpPr>
          <p:nvPr/>
        </p:nvSpPr>
        <p:spPr bwMode="gray">
          <a:xfrm>
            <a:off x="1016000" y="990601"/>
            <a:ext cx="42333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CN" altLang="zh-CN" sz="2400">
              <a:solidFill>
                <a:srgbClr val="000000"/>
              </a:solidFill>
            </a:endParaRPr>
          </a:p>
        </p:txBody>
      </p:sp>
      <p:sp>
        <p:nvSpPr>
          <p:cNvPr id="128008" name="Rectangle 8"/>
          <p:cNvSpPr>
            <a:spLocks noChangeArrowheads="1"/>
          </p:cNvSpPr>
          <p:nvPr/>
        </p:nvSpPr>
        <p:spPr bwMode="gray">
          <a:xfrm>
            <a:off x="590551" y="1781175"/>
            <a:ext cx="10968567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CN" altLang="zh-CN" sz="2400">
              <a:solidFill>
                <a:srgbClr val="000000"/>
              </a:solidFill>
            </a:endParaRPr>
          </a:p>
        </p:txBody>
      </p:sp>
      <p:sp>
        <p:nvSpPr>
          <p:cNvPr id="12801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07534" y="1844675"/>
            <a:ext cx="10369551" cy="428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2801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49400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2801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6800" y="6243638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2801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89533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96CD36C-88F6-4C45-A7ED-84D84CE37B26}" type="slidenum">
              <a:rPr lang="en-US" altLang="zh-CN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28014" name="Rectangle 14"/>
          <p:cNvSpPr>
            <a:spLocks noChangeArrowheads="1"/>
          </p:cNvSpPr>
          <p:nvPr userDrawn="1"/>
        </p:nvSpPr>
        <p:spPr bwMode="auto">
          <a:xfrm>
            <a:off x="2446867" y="692150"/>
            <a:ext cx="7681384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600" b="1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第四节   锚机及附属设备</a:t>
            </a:r>
          </a:p>
        </p:txBody>
      </p:sp>
    </p:spTree>
    <p:extLst>
      <p:ext uri="{BB962C8B-B14F-4D97-AF65-F5344CB8AC3E}">
        <p14:creationId xmlns:p14="http://schemas.microsoft.com/office/powerpoint/2010/main" val="241158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6434" name="Group 2"/>
          <p:cNvGrpSpPr>
            <a:grpSpLocks/>
          </p:cNvGrpSpPr>
          <p:nvPr/>
        </p:nvGrpSpPr>
        <p:grpSpPr bwMode="auto">
          <a:xfrm>
            <a:off x="1" y="0"/>
            <a:ext cx="12213167" cy="6858000"/>
            <a:chOff x="0" y="0"/>
            <a:chExt cx="5770" cy="4320"/>
          </a:xfrm>
        </p:grpSpPr>
        <p:sp>
          <p:nvSpPr>
            <p:cNvPr id="146435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6436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6437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6438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6439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6440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6441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6442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6443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6444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6445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6446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6447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6448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6449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6450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6451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6452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6453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6454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11E8C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6455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>
                <a:gd name="T0" fmla="*/ 4993 w 5770"/>
                <a:gd name="T1" fmla="*/ 66 h 174"/>
                <a:gd name="T2" fmla="*/ 4771 w 5770"/>
                <a:gd name="T3" fmla="*/ 132 h 174"/>
                <a:gd name="T4" fmla="*/ 4640 w 5770"/>
                <a:gd name="T5" fmla="*/ 96 h 174"/>
                <a:gd name="T6" fmla="*/ 4598 w 5770"/>
                <a:gd name="T7" fmla="*/ 36 h 174"/>
                <a:gd name="T8" fmla="*/ 4478 w 5770"/>
                <a:gd name="T9" fmla="*/ 30 h 174"/>
                <a:gd name="T10" fmla="*/ 4186 w 5770"/>
                <a:gd name="T11" fmla="*/ 108 h 174"/>
                <a:gd name="T12" fmla="*/ 3815 w 5770"/>
                <a:gd name="T13" fmla="*/ 120 h 174"/>
                <a:gd name="T14" fmla="*/ 3617 w 5770"/>
                <a:gd name="T15" fmla="*/ 72 h 174"/>
                <a:gd name="T16" fmla="*/ 3510 w 5770"/>
                <a:gd name="T17" fmla="*/ 60 h 174"/>
                <a:gd name="T18" fmla="*/ 3336 w 5770"/>
                <a:gd name="T19" fmla="*/ 96 h 174"/>
                <a:gd name="T20" fmla="*/ 2846 w 5770"/>
                <a:gd name="T21" fmla="*/ 150 h 174"/>
                <a:gd name="T22" fmla="*/ 2703 w 5770"/>
                <a:gd name="T23" fmla="*/ 96 h 174"/>
                <a:gd name="T24" fmla="*/ 2619 w 5770"/>
                <a:gd name="T25" fmla="*/ 90 h 174"/>
                <a:gd name="T26" fmla="*/ 2416 w 5770"/>
                <a:gd name="T27" fmla="*/ 132 h 174"/>
                <a:gd name="T28" fmla="*/ 2278 w 5770"/>
                <a:gd name="T29" fmla="*/ 84 h 174"/>
                <a:gd name="T30" fmla="*/ 2151 w 5770"/>
                <a:gd name="T31" fmla="*/ 36 h 174"/>
                <a:gd name="T32" fmla="*/ 1947 w 5770"/>
                <a:gd name="T33" fmla="*/ 120 h 174"/>
                <a:gd name="T34" fmla="*/ 1525 w 5770"/>
                <a:gd name="T35" fmla="*/ 102 h 174"/>
                <a:gd name="T36" fmla="*/ 1429 w 5770"/>
                <a:gd name="T37" fmla="*/ 60 h 174"/>
                <a:gd name="T38" fmla="*/ 1333 w 5770"/>
                <a:gd name="T39" fmla="*/ 60 h 174"/>
                <a:gd name="T40" fmla="*/ 1058 w 5770"/>
                <a:gd name="T41" fmla="*/ 150 h 174"/>
                <a:gd name="T42" fmla="*/ 652 w 5770"/>
                <a:gd name="T43" fmla="*/ 150 h 174"/>
                <a:gd name="T44" fmla="*/ 442 w 5770"/>
                <a:gd name="T45" fmla="*/ 66 h 174"/>
                <a:gd name="T46" fmla="*/ 377 w 5770"/>
                <a:gd name="T47" fmla="*/ 48 h 174"/>
                <a:gd name="T48" fmla="*/ 305 w 5770"/>
                <a:gd name="T49" fmla="*/ 108 h 174"/>
                <a:gd name="T50" fmla="*/ 144 w 5770"/>
                <a:gd name="T51" fmla="*/ 138 h 174"/>
                <a:gd name="T52" fmla="*/ 0 w 5770"/>
                <a:gd name="T53" fmla="*/ 96 h 174"/>
                <a:gd name="T54" fmla="*/ 167 w 5770"/>
                <a:gd name="T55" fmla="*/ 120 h 174"/>
                <a:gd name="T56" fmla="*/ 323 w 5770"/>
                <a:gd name="T57" fmla="*/ 84 h 174"/>
                <a:gd name="T58" fmla="*/ 383 w 5770"/>
                <a:gd name="T59" fmla="*/ 24 h 174"/>
                <a:gd name="T60" fmla="*/ 460 w 5770"/>
                <a:gd name="T61" fmla="*/ 60 h 174"/>
                <a:gd name="T62" fmla="*/ 706 w 5770"/>
                <a:gd name="T63" fmla="*/ 144 h 174"/>
                <a:gd name="T64" fmla="*/ 1100 w 5770"/>
                <a:gd name="T65" fmla="*/ 120 h 174"/>
                <a:gd name="T66" fmla="*/ 1345 w 5770"/>
                <a:gd name="T67" fmla="*/ 36 h 174"/>
                <a:gd name="T68" fmla="*/ 1441 w 5770"/>
                <a:gd name="T69" fmla="*/ 48 h 174"/>
                <a:gd name="T70" fmla="*/ 1561 w 5770"/>
                <a:gd name="T71" fmla="*/ 90 h 174"/>
                <a:gd name="T72" fmla="*/ 1971 w 5770"/>
                <a:gd name="T73" fmla="*/ 96 h 174"/>
                <a:gd name="T74" fmla="*/ 2235 w 5770"/>
                <a:gd name="T75" fmla="*/ 3 h 174"/>
                <a:gd name="T76" fmla="*/ 2350 w 5770"/>
                <a:gd name="T77" fmla="*/ 102 h 174"/>
                <a:gd name="T78" fmla="*/ 2559 w 5770"/>
                <a:gd name="T79" fmla="*/ 96 h 174"/>
                <a:gd name="T80" fmla="*/ 2715 w 5770"/>
                <a:gd name="T81" fmla="*/ 24 h 174"/>
                <a:gd name="T82" fmla="*/ 2792 w 5770"/>
                <a:gd name="T83" fmla="*/ 132 h 174"/>
                <a:gd name="T84" fmla="*/ 3127 w 5770"/>
                <a:gd name="T85" fmla="*/ 102 h 174"/>
                <a:gd name="T86" fmla="*/ 3486 w 5770"/>
                <a:gd name="T87" fmla="*/ 48 h 174"/>
                <a:gd name="T88" fmla="*/ 3582 w 5770"/>
                <a:gd name="T89" fmla="*/ 42 h 174"/>
                <a:gd name="T90" fmla="*/ 3731 w 5770"/>
                <a:gd name="T91" fmla="*/ 90 h 174"/>
                <a:gd name="T92" fmla="*/ 4078 w 5770"/>
                <a:gd name="T93" fmla="*/ 102 h 174"/>
                <a:gd name="T94" fmla="*/ 4419 w 5770"/>
                <a:gd name="T95" fmla="*/ 30 h 174"/>
                <a:gd name="T96" fmla="*/ 4574 w 5770"/>
                <a:gd name="T97" fmla="*/ 6 h 174"/>
                <a:gd name="T98" fmla="*/ 4628 w 5770"/>
                <a:gd name="T99" fmla="*/ 60 h 174"/>
                <a:gd name="T100" fmla="*/ 4724 w 5770"/>
                <a:gd name="T101" fmla="*/ 108 h 174"/>
                <a:gd name="T102" fmla="*/ 4927 w 5770"/>
                <a:gd name="T103" fmla="*/ 84 h 174"/>
                <a:gd name="T104" fmla="*/ 5118 w 5770"/>
                <a:gd name="T105" fmla="*/ 14 h 174"/>
                <a:gd name="T106" fmla="*/ 5280 w 5770"/>
                <a:gd name="T107" fmla="*/ 9 h 174"/>
                <a:gd name="T108" fmla="*/ 5453 w 5770"/>
                <a:gd name="T109" fmla="*/ 36 h 174"/>
                <a:gd name="T110" fmla="*/ 5465 w 5770"/>
                <a:gd name="T111" fmla="*/ 72 h 174"/>
                <a:gd name="T112" fmla="*/ 5656 w 5770"/>
                <a:gd name="T113" fmla="*/ 90 h 174"/>
                <a:gd name="T114" fmla="*/ 5710 w 5770"/>
                <a:gd name="T115" fmla="*/ 102 h 174"/>
                <a:gd name="T116" fmla="*/ 5477 w 5770"/>
                <a:gd name="T117" fmla="*/ 90 h 174"/>
                <a:gd name="T118" fmla="*/ 5453 w 5770"/>
                <a:gd name="T119" fmla="*/ 60 h 174"/>
                <a:gd name="T120" fmla="*/ 5393 w 5770"/>
                <a:gd name="T121" fmla="*/ 30 h 174"/>
                <a:gd name="T122" fmla="*/ 5219 w 5770"/>
                <a:gd name="T123" fmla="*/ 2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146457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46458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>
              <a:solidFill>
                <a:srgbClr val="FFFFFF"/>
              </a:solidFill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146459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3638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A323A5A-CC3A-4338-9B22-DB75D7163FF6}" type="slidenum">
              <a:rPr lang="en-US" altLang="zh-CN">
                <a:solidFill>
                  <a:srgbClr val="FFFFFF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CN">
              <a:solidFill>
                <a:srgbClr val="FFFFFF"/>
              </a:solidFill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146460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>
              <a:solidFill>
                <a:srgbClr val="FFFFFF"/>
              </a:solidFill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146461" name="Rectangle 29"/>
          <p:cNvSpPr>
            <a:spLocks noChangeArrowheads="1"/>
          </p:cNvSpPr>
          <p:nvPr userDrawn="1"/>
        </p:nvSpPr>
        <p:spPr bwMode="auto">
          <a:xfrm>
            <a:off x="2351618" y="333376"/>
            <a:ext cx="7681383" cy="1190625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600" b="1">
                <a:solidFill>
                  <a:srgbClr val="FF0000"/>
                </a:solidFill>
                <a:latin typeface="楷体_GB2312" panose="02010609030101010101" pitchFamily="49" charset="-122"/>
              </a:rPr>
              <a:t>第五节    锚设备的配备、试验、检查和保养 </a:t>
            </a:r>
          </a:p>
        </p:txBody>
      </p:sp>
    </p:spTree>
    <p:extLst>
      <p:ext uri="{BB962C8B-B14F-4D97-AF65-F5344CB8AC3E}">
        <p14:creationId xmlns:p14="http://schemas.microsoft.com/office/powerpoint/2010/main" val="418370911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l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l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anose="05000000000000000000" pitchFamily="2" charset="2"/>
        <a:buChar char="l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l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anose="05000000000000000000" pitchFamily="2" charset="2"/>
        <a:buChar char="l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863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863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863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603B804-BA15-4E6F-A4D4-72BA56F5A1B5}" type="slidenum">
              <a:rPr lang="en-US" altLang="zh-CN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378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898" name="Group 2"/>
          <p:cNvGrpSpPr>
            <a:grpSpLocks/>
          </p:cNvGrpSpPr>
          <p:nvPr/>
        </p:nvGrpSpPr>
        <p:grpSpPr bwMode="auto">
          <a:xfrm>
            <a:off x="0" y="0"/>
            <a:ext cx="12192000" cy="6934200"/>
            <a:chOff x="0" y="0"/>
            <a:chExt cx="5760" cy="4368"/>
          </a:xfrm>
        </p:grpSpPr>
        <p:sp>
          <p:nvSpPr>
            <p:cNvPr id="80899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80900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80901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80902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80903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80904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80905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80906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80907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80908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80909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80910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80911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80912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80913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80914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80915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80916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srgbClr val="FFFFFF"/>
                </a:solidFill>
                <a:latin typeface="Tahoma" panose="020B0604030504040204" pitchFamily="34" charset="0"/>
              </a:endParaRPr>
            </a:p>
          </p:txBody>
        </p:sp>
      </p:grpSp>
      <p:sp>
        <p:nvSpPr>
          <p:cNvPr id="80919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80920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80921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C4F765B-9346-42C1-BE84-C1147FD858C3}" type="slidenum">
              <a:rPr lang="en-US" altLang="zh-CN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80922" name="Text Box 26"/>
          <p:cNvSpPr txBox="1">
            <a:spLocks noChangeArrowheads="1"/>
          </p:cNvSpPr>
          <p:nvPr userDrawn="1"/>
        </p:nvSpPr>
        <p:spPr bwMode="auto">
          <a:xfrm>
            <a:off x="1488018" y="908051"/>
            <a:ext cx="8544983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3600" b="1">
                <a:solidFill>
                  <a:srgbClr val="FFFF00"/>
                </a:solidFill>
                <a:latin typeface="Tahoma" panose="020B0604030504040204" pitchFamily="34" charset="0"/>
                <a:ea typeface="楷体_GB2312" panose="02010609030101010101" pitchFamily="49" charset="-122"/>
              </a:rPr>
              <a:t>    </a:t>
            </a:r>
            <a:r>
              <a:rPr lang="en-US" altLang="zh-CN" sz="3600" b="1">
                <a:solidFill>
                  <a:srgbClr val="FFFF00"/>
                </a:solidFill>
                <a:latin typeface="Arial" panose="020B0604020202020204" pitchFamily="34" charset="0"/>
                <a:ea typeface="楷体_GB2312" panose="02010609030101010101" pitchFamily="49" charset="-122"/>
              </a:rPr>
              <a:t>“</a:t>
            </a:r>
            <a:r>
              <a:rPr lang="zh-CN" altLang="en-US" sz="3600" b="1">
                <a:solidFill>
                  <a:srgbClr val="FFFF00"/>
                </a:solidFill>
                <a:latin typeface="Tahoma" panose="020B0604030504040204" pitchFamily="34" charset="0"/>
                <a:ea typeface="楷体_GB2312" panose="02010609030101010101" pitchFamily="49" charset="-122"/>
              </a:rPr>
              <a:t>第六节</a:t>
            </a:r>
            <a:r>
              <a:rPr lang="zh-CN" altLang="en-US" sz="3600" b="1">
                <a:solidFill>
                  <a:srgbClr val="FFFF00"/>
                </a:solidFill>
                <a:latin typeface="Arial" panose="020B0604020202020204" pitchFamily="34" charset="0"/>
                <a:ea typeface="楷体_GB2312" panose="02010609030101010101" pitchFamily="49" charset="-122"/>
              </a:rPr>
              <a:t>”</a:t>
            </a:r>
            <a:r>
              <a:rPr lang="zh-CN" altLang="en-US" sz="3600" b="1">
                <a:solidFill>
                  <a:srgbClr val="FFFF00"/>
                </a:solidFill>
                <a:latin typeface="Tahoma" panose="020B0604030504040204" pitchFamily="34" charset="0"/>
                <a:ea typeface="楷体_GB2312" panose="02010609030101010101" pitchFamily="49" charset="-122"/>
              </a:rPr>
              <a:t> 自学，并希望结合航行实习加以提高、巩固。</a:t>
            </a:r>
          </a:p>
        </p:txBody>
      </p:sp>
    </p:spTree>
    <p:extLst>
      <p:ext uri="{BB962C8B-B14F-4D97-AF65-F5344CB8AC3E}">
        <p14:creationId xmlns:p14="http://schemas.microsoft.com/office/powerpoint/2010/main" val="44820978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../teaching%20%20&#35838;&#20214;/&#36741;&#21161;&#35838;&#20214;/&#38170;&#38142;&#26631;&#24535;&#65293;&#25945;&#30740;/carton%20%20%20%20&#19977;&#32500;&#22270;&#35937;/&#36830;&#25509;&#38142;&#29615;&#65293;&#31532;4&#33410;.jpg" TargetMode="External"/><Relationship Id="rId2" Type="http://schemas.openxmlformats.org/officeDocument/2006/relationships/hyperlink" Target="../teaching%20%20&#35838;&#20214;/&#36741;&#21161;&#35838;&#20214;/&#38170;&#38142;&#26631;&#24535;&#65293;&#25945;&#30740;/carton%20%20%20%20&#19977;&#32500;&#22270;&#35937;/&#36830;&#25509;&#21368;&#25187;&#65293;&#31532;2&#33410;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1825625" y="1412875"/>
            <a:ext cx="8540750" cy="46863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2.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锚链节</a:t>
            </a:r>
          </a:p>
          <a:p>
            <a:pPr lvl="1"/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一节锚链的长度：</a:t>
            </a:r>
          </a:p>
          <a:p>
            <a:pPr lvl="2"/>
            <a:r>
              <a:rPr lang="zh-CN" altLang="en-US" sz="20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我国规定</a:t>
            </a:r>
            <a:r>
              <a:rPr lang="zh-CN" altLang="en-US" sz="200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每节锚链的标准长度</a:t>
            </a:r>
            <a:r>
              <a:rPr lang="zh-CN" altLang="en-US" sz="20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为</a:t>
            </a:r>
            <a:r>
              <a:rPr lang="en-US" altLang="zh-CN" sz="20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27.5m</a:t>
            </a:r>
            <a:r>
              <a:rPr lang="zh-CN" altLang="en-US" sz="20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；</a:t>
            </a:r>
          </a:p>
          <a:p>
            <a:pPr lvl="2"/>
            <a:r>
              <a:rPr lang="zh-CN" altLang="en-US" sz="20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在实用中也有以</a:t>
            </a:r>
            <a:r>
              <a:rPr lang="en-US" altLang="zh-CN" sz="20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25m</a:t>
            </a:r>
            <a:r>
              <a:rPr lang="zh-CN" altLang="en-US" sz="20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、</a:t>
            </a:r>
            <a:r>
              <a:rPr lang="en-US" altLang="zh-CN" sz="20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20m</a:t>
            </a:r>
            <a:r>
              <a:rPr lang="zh-CN" altLang="en-US" sz="20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等为一节的；</a:t>
            </a:r>
          </a:p>
          <a:p>
            <a:pPr lvl="2"/>
            <a:r>
              <a:rPr lang="zh-CN" altLang="en-US" sz="20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使用英制的国家以</a:t>
            </a:r>
            <a:r>
              <a:rPr lang="en-US" altLang="zh-CN" sz="20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15</a:t>
            </a:r>
            <a:r>
              <a:rPr lang="zh-CN" altLang="en-US" sz="20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拓（</a:t>
            </a:r>
            <a:r>
              <a:rPr lang="en-US" altLang="zh-CN" sz="20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fathom</a:t>
            </a:r>
            <a:r>
              <a:rPr lang="zh-CN" altLang="en-US" sz="20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）为一节，公制约</a:t>
            </a:r>
            <a:r>
              <a:rPr lang="en-US" altLang="zh-CN" sz="20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27.5m</a:t>
            </a:r>
            <a:r>
              <a:rPr lang="zh-CN" altLang="en-US" sz="20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。</a:t>
            </a:r>
          </a:p>
          <a:p>
            <a:pPr lvl="1"/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一根完整锚链的组成： 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zh-CN" altLang="en-US" sz="20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（</a:t>
            </a:r>
            <a:r>
              <a:rPr lang="en-US" altLang="zh-CN" sz="20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1</a:t>
            </a:r>
            <a:r>
              <a:rPr lang="zh-CN" altLang="en-US" sz="20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）锚端链节</a:t>
            </a:r>
          </a:p>
          <a:p>
            <a:pPr lvl="2"/>
            <a:r>
              <a:rPr lang="zh-CN" altLang="en-US" sz="20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从锚卸扣起，往上依次有末端卸扣、末端链环、转环、加大链环和若干普通链环，</a:t>
            </a:r>
            <a:r>
              <a:rPr lang="zh-CN" altLang="en-US" sz="200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末端卸扣的横栓和转环的环栓均朝向中间链节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zh-CN" altLang="en-US" sz="20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（</a:t>
            </a:r>
            <a:r>
              <a:rPr lang="en-US" altLang="zh-CN" sz="20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2</a:t>
            </a:r>
            <a:r>
              <a:rPr lang="zh-CN" altLang="en-US" sz="20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）末端链节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zh-CN" altLang="en-US" sz="20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（</a:t>
            </a:r>
            <a:r>
              <a:rPr lang="en-US" altLang="zh-CN" sz="20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3</a:t>
            </a:r>
            <a:r>
              <a:rPr lang="zh-CN" altLang="en-US" sz="20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）中间链节 </a:t>
            </a:r>
          </a:p>
          <a:p>
            <a:pPr lvl="2"/>
            <a:r>
              <a:rPr lang="zh-CN" altLang="en-US" sz="20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一般用连接链环连接，但如采用连接卸扣，注意</a:t>
            </a:r>
            <a:r>
              <a:rPr lang="zh-CN" altLang="en-US" sz="200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平顺过渡</a:t>
            </a:r>
            <a:r>
              <a:rPr lang="zh-CN" altLang="en-US" sz="20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30363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2800"/>
              <a:t>一、锚设备的配备 </a:t>
            </a:r>
          </a:p>
          <a:p>
            <a:pPr lvl="1">
              <a:lnSpc>
                <a:spcPct val="90000"/>
              </a:lnSpc>
            </a:pPr>
            <a:r>
              <a:rPr lang="zh-CN" altLang="en-US" sz="2400"/>
              <a:t>海船的锚与锚链的配备应根据船舶的类型、航行区域，并根据船舶舾装数的大小按规范中所列数据来选取。</a:t>
            </a:r>
          </a:p>
          <a:p>
            <a:pPr lvl="1">
              <a:lnSpc>
                <a:spcPct val="90000"/>
              </a:lnSpc>
            </a:pPr>
            <a:r>
              <a:rPr lang="zh-CN" altLang="en-US" sz="2400"/>
              <a:t>舾装数</a:t>
            </a:r>
            <a:r>
              <a:rPr lang="en-US" altLang="zh-CN" sz="2400"/>
              <a:t>N (Equipment number)</a:t>
            </a:r>
            <a:r>
              <a:rPr lang="zh-CN" altLang="en-US" sz="2400"/>
              <a:t>或称船具数，是表征船舶受风、流作用影响程度，据以确定锚、锚链、拖缆和系船缆等配备要求的一个参数。它与船舶排水量及受风、流影响的面积的大小等因素有关。</a:t>
            </a:r>
          </a:p>
          <a:p>
            <a:pPr lvl="1">
              <a:lnSpc>
                <a:spcPct val="90000"/>
              </a:lnSpc>
            </a:pPr>
            <a:r>
              <a:rPr lang="zh-CN" altLang="en-US" sz="2400"/>
              <a:t>除拖船的舾装数另有计算方法外，海船的舾装数计算公式为：</a:t>
            </a:r>
          </a:p>
          <a:p>
            <a:pPr>
              <a:lnSpc>
                <a:spcPct val="90000"/>
              </a:lnSpc>
            </a:pPr>
            <a:endParaRPr lang="en-US" altLang="zh-CN" sz="2800"/>
          </a:p>
        </p:txBody>
      </p:sp>
      <p:sp>
        <p:nvSpPr>
          <p:cNvPr id="136197" name="Rectangle 5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FFFFFF"/>
              </a:solidFill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36196" name="Object 4"/>
          <p:cNvGraphicFramePr>
            <a:graphicFrameLocks noChangeAspect="1"/>
          </p:cNvGraphicFramePr>
          <p:nvPr/>
        </p:nvGraphicFramePr>
        <p:xfrm>
          <a:off x="4511676" y="5084763"/>
          <a:ext cx="3070225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公式" r:id="rId3" imgW="1485900" imgH="203200" progId="Equation.3">
                  <p:embed/>
                </p:oleObj>
              </mc:Choice>
              <mc:Fallback>
                <p:oleObj name="公式" r:id="rId3" imgW="14859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1676" y="5084763"/>
                        <a:ext cx="3070225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53174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600201"/>
            <a:ext cx="9144000" cy="453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2000"/>
              <a:t>二、锚设备的试验</a:t>
            </a:r>
            <a:r>
              <a:rPr lang="zh-CN" altLang="en-US" sz="1800"/>
              <a:t>（</a:t>
            </a:r>
            <a:r>
              <a:rPr lang="en-US" altLang="zh-CN" sz="1800"/>
              <a:t>c/o</a:t>
            </a:r>
            <a:r>
              <a:rPr lang="zh-CN" altLang="en-US" sz="1800"/>
              <a:t>）</a:t>
            </a:r>
            <a:r>
              <a:rPr lang="zh-CN" altLang="en-US" sz="2400"/>
              <a:t> 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1800"/>
              <a:t>1.</a:t>
            </a:r>
            <a:r>
              <a:rPr lang="zh-CN" altLang="en-US" sz="1800"/>
              <a:t>锚的试验；</a:t>
            </a:r>
            <a:r>
              <a:rPr lang="en-US" altLang="zh-CN" sz="1800"/>
              <a:t>2.</a:t>
            </a:r>
            <a:r>
              <a:rPr lang="zh-CN" altLang="en-US" sz="1800"/>
              <a:t>锚链的试验；</a:t>
            </a:r>
            <a:r>
              <a:rPr lang="en-US" altLang="zh-CN" sz="1800"/>
              <a:t>3.</a:t>
            </a:r>
            <a:r>
              <a:rPr lang="zh-CN" altLang="en-US" sz="1800"/>
              <a:t>锚机的试验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2400"/>
              <a:t>三、锚设备的检查保养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/>
              <a:t>1.</a:t>
            </a:r>
            <a:r>
              <a:rPr lang="zh-CN" altLang="en-US" sz="2000"/>
              <a:t>日常检查保养 </a:t>
            </a:r>
          </a:p>
          <a:p>
            <a:pPr lvl="2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zh-CN" altLang="en-US" sz="1800"/>
              <a:t>平时应有计划地轮流使用左右锚。每次起锚时应对锚进行冲洗。 </a:t>
            </a:r>
          </a:p>
          <a:p>
            <a:pPr lvl="2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zh-CN" altLang="en-US" sz="1800"/>
              <a:t>起锚时应检查锚链标志，标志不清或脱落时及时补做。</a:t>
            </a:r>
          </a:p>
          <a:p>
            <a:pPr lvl="1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en-US" altLang="zh-CN" sz="2000"/>
              <a:t>2.</a:t>
            </a:r>
            <a:r>
              <a:rPr lang="zh-CN" altLang="en-US" sz="2000"/>
              <a:t>定期检查保养</a:t>
            </a:r>
          </a:p>
          <a:p>
            <a:pPr lvl="2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zh-CN" altLang="en-US" sz="1800"/>
              <a:t>锚销允许磨损原直径的</a:t>
            </a:r>
            <a:r>
              <a:rPr lang="en-US" altLang="zh-CN" sz="1800"/>
              <a:t>10</a:t>
            </a:r>
            <a:r>
              <a:rPr lang="zh-CN" altLang="en-US" sz="1800"/>
              <a:t>％以内，锚的失重应在原重的</a:t>
            </a:r>
            <a:r>
              <a:rPr lang="en-US" altLang="zh-CN" sz="1800"/>
              <a:t>20</a:t>
            </a:r>
            <a:r>
              <a:rPr lang="zh-CN" altLang="en-US" sz="1800"/>
              <a:t>％以内。 </a:t>
            </a:r>
          </a:p>
          <a:p>
            <a:pPr lvl="2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zh-CN" altLang="en-US" sz="1800"/>
              <a:t>锚链磨损的极限为：远洋航区船舶的锚链，磨损后平均直径不得小于原直径的</a:t>
            </a:r>
            <a:r>
              <a:rPr lang="en-US" altLang="zh-CN" sz="1800"/>
              <a:t>88</a:t>
            </a:r>
            <a:r>
              <a:rPr lang="zh-CN" altLang="en-US" sz="1800"/>
              <a:t>％；近海和沿海航区船舶的锚链，磨损后的平均直径不得小于原直径的</a:t>
            </a:r>
            <a:r>
              <a:rPr lang="en-US" altLang="zh-CN" sz="1800"/>
              <a:t>85</a:t>
            </a:r>
            <a:r>
              <a:rPr lang="zh-CN" altLang="en-US" sz="1800"/>
              <a:t>％。</a:t>
            </a:r>
          </a:p>
          <a:p>
            <a:pPr lvl="2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zh-CN" altLang="en-US" sz="1800"/>
              <a:t>无档链环或卸扣，其磨损量超过原直径的</a:t>
            </a:r>
            <a:r>
              <a:rPr lang="en-US" altLang="zh-CN" sz="1800"/>
              <a:t>8</a:t>
            </a:r>
            <a:r>
              <a:rPr lang="zh-CN" altLang="en-US" sz="1800"/>
              <a:t>％，则不能再使用；有档链环或卸扣，其磨损量超过原直径的</a:t>
            </a:r>
            <a:r>
              <a:rPr lang="en-US" altLang="zh-CN" sz="1800"/>
              <a:t>7</a:t>
            </a:r>
            <a:r>
              <a:rPr lang="zh-CN" altLang="en-US" sz="1800"/>
              <a:t>％，则不能再使用。</a:t>
            </a:r>
          </a:p>
          <a:p>
            <a:pPr lvl="2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zh-CN" altLang="en-US" sz="1800"/>
              <a:t>锚机底座的蚀耗一般应小于原厚度的</a:t>
            </a:r>
            <a:r>
              <a:rPr lang="en-US" altLang="zh-CN" sz="1800"/>
              <a:t>25</a:t>
            </a:r>
            <a:r>
              <a:rPr lang="zh-CN" altLang="en-US" sz="1800"/>
              <a:t>％。除底座外一般应</a:t>
            </a:r>
            <a:r>
              <a:rPr lang="en-US" altLang="zh-CN" sz="1800"/>
              <a:t>3</a:t>
            </a:r>
            <a:r>
              <a:rPr lang="zh-CN" altLang="en-US" sz="1800"/>
              <a:t>个月检查一次。</a:t>
            </a:r>
          </a:p>
        </p:txBody>
      </p:sp>
    </p:spTree>
    <p:extLst>
      <p:ext uri="{BB962C8B-B14F-4D97-AF65-F5344CB8AC3E}">
        <p14:creationId xmlns:p14="http://schemas.microsoft.com/office/powerpoint/2010/main" val="25024713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908051"/>
            <a:ext cx="8229600" cy="4968875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zh-CN" sz="2400" u="sng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34.</a:t>
            </a:r>
            <a:r>
              <a:rPr lang="zh-CN" altLang="en-US" sz="2400" u="sng">
                <a:latin typeface="Times New Roman" panose="02020603050405020304" pitchFamily="18" charset="0"/>
                <a:ea typeface="楷体_GB2312" panose="02010609030101010101" pitchFamily="49" charset="-122"/>
              </a:rPr>
              <a:t>锚链筒内冲水装置的作用是：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    </a:t>
            </a:r>
            <a:r>
              <a:rPr lang="en-US" altLang="zh-CN" sz="2400">
                <a:latin typeface="Times New Roman" panose="02020603050405020304" pitchFamily="18" charset="0"/>
                <a:ea typeface="楷体_GB2312" panose="02010609030101010101" pitchFamily="49" charset="-122"/>
              </a:rPr>
              <a:t>A.</a:t>
            </a: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抛锚时用于冲洗锚链               </a:t>
            </a:r>
            <a:r>
              <a:rPr lang="en-US" altLang="zh-CN" sz="2400">
                <a:latin typeface="Times New Roman" panose="02020603050405020304" pitchFamily="18" charset="0"/>
                <a:ea typeface="楷体_GB2312" panose="02010609030101010101" pitchFamily="49" charset="-122"/>
              </a:rPr>
              <a:t>B.</a:t>
            </a: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抛锚时用于冲洗锚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    </a:t>
            </a:r>
            <a:r>
              <a:rPr lang="en-US" altLang="zh-CN" sz="2400">
                <a:latin typeface="Times New Roman" panose="02020603050405020304" pitchFamily="18" charset="0"/>
                <a:ea typeface="楷体_GB2312" panose="02010609030101010101" pitchFamily="49" charset="-122"/>
              </a:rPr>
              <a:t>C.</a:t>
            </a: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起锚时用于冲洗锚链和锚       </a:t>
            </a:r>
            <a:r>
              <a:rPr lang="en-US" altLang="zh-CN" sz="2400">
                <a:latin typeface="Times New Roman" panose="02020603050405020304" pitchFamily="18" charset="0"/>
                <a:ea typeface="楷体_GB2312" panose="02010609030101010101" pitchFamily="49" charset="-122"/>
              </a:rPr>
              <a:t>D.</a:t>
            </a: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起锚时用于冲洗锚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400" u="sng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35.</a:t>
            </a:r>
            <a:r>
              <a:rPr lang="zh-CN" altLang="en-US" sz="2400" u="sng">
                <a:latin typeface="Times New Roman" panose="02020603050405020304" pitchFamily="18" charset="0"/>
                <a:ea typeface="楷体_GB2312" panose="02010609030101010101" pitchFamily="49" charset="-122"/>
              </a:rPr>
              <a:t>螺旋式弃链器的特点是：</a:t>
            </a:r>
            <a:r>
              <a:rPr lang="en-US" altLang="zh-CN" sz="2400" u="sng">
                <a:latin typeface="Times New Roman" panose="02020603050405020304" pitchFamily="18" charset="0"/>
                <a:ea typeface="楷体_GB2312" panose="02010609030101010101" pitchFamily="49" charset="-122"/>
              </a:rPr>
              <a:t>I</a:t>
            </a:r>
            <a:r>
              <a:rPr lang="zh-CN" altLang="en-US" sz="2400" u="sng">
                <a:latin typeface="Times New Roman" panose="02020603050405020304" pitchFamily="18" charset="0"/>
                <a:ea typeface="楷体_GB2312" panose="02010609030101010101" pitchFamily="49" charset="-122"/>
              </a:rPr>
              <a:t>、结构较复杂；</a:t>
            </a:r>
            <a:r>
              <a:rPr lang="en-US" altLang="zh-CN" sz="2400" u="sng">
                <a:latin typeface="Times New Roman" panose="02020603050405020304" pitchFamily="18" charset="0"/>
                <a:ea typeface="楷体_GB2312" panose="02010609030101010101" pitchFamily="49" charset="-122"/>
              </a:rPr>
              <a:t>II</a:t>
            </a:r>
            <a:r>
              <a:rPr lang="zh-CN" altLang="en-US" sz="2400" u="sng">
                <a:latin typeface="Times New Roman" panose="02020603050405020304" pitchFamily="18" charset="0"/>
                <a:ea typeface="楷体_GB2312" panose="02010609030101010101" pitchFamily="49" charset="-122"/>
              </a:rPr>
              <a:t>、使用安全可靠；</a:t>
            </a:r>
            <a:r>
              <a:rPr lang="en-US" altLang="zh-CN" sz="2400" u="sng">
                <a:latin typeface="Times New Roman" panose="02020603050405020304" pitchFamily="18" charset="0"/>
                <a:ea typeface="楷体_GB2312" panose="02010609030101010101" pitchFamily="49" charset="-122"/>
              </a:rPr>
              <a:t>III.</a:t>
            </a:r>
            <a:r>
              <a:rPr lang="zh-CN" altLang="en-US" sz="2400" u="sng">
                <a:latin typeface="Times New Roman" panose="02020603050405020304" pitchFamily="18" charset="0"/>
                <a:ea typeface="楷体_GB2312" panose="02010609030101010101" pitchFamily="49" charset="-122"/>
              </a:rPr>
              <a:t>一般装设于锚链舱舱壁上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    </a:t>
            </a:r>
            <a:r>
              <a:rPr lang="en-US" altLang="zh-CN" sz="2400">
                <a:latin typeface="Times New Roman" panose="02020603050405020304" pitchFamily="18" charset="0"/>
                <a:ea typeface="楷体_GB2312" panose="02010609030101010101" pitchFamily="49" charset="-122"/>
              </a:rPr>
              <a:t>A. I</a:t>
            </a: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、</a:t>
            </a:r>
            <a:r>
              <a:rPr lang="en-US" altLang="zh-CN" sz="2400">
                <a:latin typeface="Times New Roman" panose="02020603050405020304" pitchFamily="18" charset="0"/>
                <a:ea typeface="楷体_GB2312" panose="02010609030101010101" pitchFamily="49" charset="-122"/>
              </a:rPr>
              <a:t>II         B. I</a:t>
            </a: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、</a:t>
            </a:r>
            <a:r>
              <a:rPr lang="en-US" altLang="zh-CN" sz="2400">
                <a:latin typeface="Times New Roman" panose="02020603050405020304" pitchFamily="18" charset="0"/>
                <a:ea typeface="楷体_GB2312" panose="02010609030101010101" pitchFamily="49" charset="-122"/>
              </a:rPr>
              <a:t>III        C. II</a:t>
            </a: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、</a:t>
            </a:r>
            <a:r>
              <a:rPr lang="en-US" altLang="zh-CN" sz="2400">
                <a:latin typeface="Times New Roman" panose="02020603050405020304" pitchFamily="18" charset="0"/>
                <a:ea typeface="楷体_GB2312" panose="02010609030101010101" pitchFamily="49" charset="-122"/>
              </a:rPr>
              <a:t>III      D. I -III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400" u="sng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36.</a:t>
            </a:r>
            <a:r>
              <a:rPr lang="zh-CN" altLang="en-US" sz="2400" u="sng">
                <a:latin typeface="Times New Roman" panose="02020603050405020304" pitchFamily="18" charset="0"/>
                <a:ea typeface="楷体_GB2312" panose="02010609030101010101" pitchFamily="49" charset="-122"/>
              </a:rPr>
              <a:t>在商船上普遍采用的船首锚均为：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    </a:t>
            </a:r>
            <a:r>
              <a:rPr lang="en-US" altLang="zh-CN" sz="2400">
                <a:latin typeface="Times New Roman" panose="02020603050405020304" pitchFamily="18" charset="0"/>
                <a:ea typeface="楷体_GB2312" panose="02010609030101010101" pitchFamily="49" charset="-122"/>
              </a:rPr>
              <a:t>A.</a:t>
            </a: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大抓力锚      </a:t>
            </a:r>
            <a:r>
              <a:rPr lang="en-US" altLang="zh-CN" sz="2400">
                <a:latin typeface="Times New Roman" panose="02020603050405020304" pitchFamily="18" charset="0"/>
                <a:ea typeface="楷体_GB2312" panose="02010609030101010101" pitchFamily="49" charset="-122"/>
              </a:rPr>
              <a:t>B.</a:t>
            </a: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海军锚     </a:t>
            </a:r>
            <a:r>
              <a:rPr lang="en-US" altLang="zh-CN" sz="2400">
                <a:latin typeface="Times New Roman" panose="02020603050405020304" pitchFamily="18" charset="0"/>
                <a:ea typeface="楷体_GB2312" panose="02010609030101010101" pitchFamily="49" charset="-122"/>
              </a:rPr>
              <a:t>C.</a:t>
            </a: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斯贝克锚    </a:t>
            </a:r>
            <a:r>
              <a:rPr lang="en-US" altLang="zh-CN" sz="2400">
                <a:latin typeface="Times New Roman" panose="02020603050405020304" pitchFamily="18" charset="0"/>
                <a:ea typeface="楷体_GB2312" panose="02010609030101010101" pitchFamily="49" charset="-122"/>
              </a:rPr>
              <a:t>D.</a:t>
            </a: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无杆锚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400" u="sng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37.</a:t>
            </a:r>
            <a:r>
              <a:rPr lang="zh-CN" altLang="en-US" sz="2400" u="sng">
                <a:latin typeface="Times New Roman" panose="02020603050405020304" pitchFamily="18" charset="0"/>
                <a:ea typeface="楷体_GB2312" panose="02010609030101010101" pitchFamily="49" charset="-122"/>
              </a:rPr>
              <a:t>无杆大抓力锚</a:t>
            </a:r>
            <a:r>
              <a:rPr lang="en-US" altLang="zh-CN" sz="2400" u="sng">
                <a:latin typeface="Times New Roman" panose="02020603050405020304" pitchFamily="18" charset="0"/>
                <a:ea typeface="楷体_GB2312" panose="02010609030101010101" pitchFamily="49" charset="-122"/>
              </a:rPr>
              <a:t>AC-14</a:t>
            </a:r>
            <a:r>
              <a:rPr lang="zh-CN" altLang="en-US" sz="2400" u="sng">
                <a:latin typeface="Times New Roman" panose="02020603050405020304" pitchFamily="18" charset="0"/>
                <a:ea typeface="楷体_GB2312" panose="02010609030101010101" pitchFamily="49" charset="-122"/>
              </a:rPr>
              <a:t>型的特点是：</a:t>
            </a:r>
            <a:r>
              <a:rPr lang="en-US" altLang="zh-CN" sz="2400" u="sng">
                <a:latin typeface="Times New Roman" panose="02020603050405020304" pitchFamily="18" charset="0"/>
                <a:ea typeface="楷体_GB2312" panose="02010609030101010101" pitchFamily="49" charset="-122"/>
              </a:rPr>
              <a:t>I</a:t>
            </a:r>
            <a:r>
              <a:rPr lang="zh-CN" altLang="en-US" sz="2400" u="sng">
                <a:latin typeface="Times New Roman" panose="02020603050405020304" pitchFamily="18" charset="0"/>
                <a:ea typeface="楷体_GB2312" panose="02010609030101010101" pitchFamily="49" charset="-122"/>
              </a:rPr>
              <a:t>、设有极其肥大的稳定鳍且具有很好的稳定性；</a:t>
            </a:r>
            <a:r>
              <a:rPr lang="en-US" altLang="zh-CN" sz="2400" u="sng">
                <a:latin typeface="Times New Roman" panose="02020603050405020304" pitchFamily="18" charset="0"/>
                <a:ea typeface="楷体_GB2312" panose="02010609030101010101" pitchFamily="49" charset="-122"/>
              </a:rPr>
              <a:t>II</a:t>
            </a:r>
            <a:r>
              <a:rPr lang="zh-CN" altLang="en-US" sz="2400" u="sng">
                <a:latin typeface="Times New Roman" panose="02020603050405020304" pitchFamily="18" charset="0"/>
                <a:ea typeface="楷体_GB2312" panose="02010609030101010101" pitchFamily="49" charset="-122"/>
              </a:rPr>
              <a:t>、啮土迅速，对各种底质的适应性较强；</a:t>
            </a:r>
            <a:r>
              <a:rPr lang="en-US" altLang="zh-CN" sz="2400" u="sng">
                <a:latin typeface="Times New Roman" panose="02020603050405020304" pitchFamily="18" charset="0"/>
                <a:ea typeface="楷体_GB2312" panose="02010609030101010101" pitchFamily="49" charset="-122"/>
              </a:rPr>
              <a:t>III</a:t>
            </a:r>
            <a:r>
              <a:rPr lang="zh-CN" altLang="en-US" sz="2400" u="sng">
                <a:latin typeface="Times New Roman" panose="02020603050405020304" pitchFamily="18" charset="0"/>
                <a:ea typeface="楷体_GB2312" panose="02010609030101010101" pitchFamily="49" charset="-122"/>
              </a:rPr>
              <a:t>、抓重比最高可达</a:t>
            </a:r>
            <a:r>
              <a:rPr lang="en-US" altLang="zh-CN" sz="2400" u="sng">
                <a:latin typeface="Times New Roman" panose="02020603050405020304" pitchFamily="18" charset="0"/>
                <a:ea typeface="楷体_GB2312" panose="02010609030101010101" pitchFamily="49" charset="-122"/>
              </a:rPr>
              <a:t>12</a:t>
            </a:r>
            <a:r>
              <a:rPr lang="zh-CN" altLang="en-US" sz="2400" u="sng">
                <a:latin typeface="Times New Roman" panose="02020603050405020304" pitchFamily="18" charset="0"/>
                <a:ea typeface="楷体_GB2312" panose="02010609030101010101" pitchFamily="49" charset="-122"/>
              </a:rPr>
              <a:t>～</a:t>
            </a:r>
            <a:r>
              <a:rPr lang="en-US" altLang="zh-CN" sz="2400" u="sng">
                <a:latin typeface="Times New Roman" panose="02020603050405020304" pitchFamily="18" charset="0"/>
                <a:ea typeface="楷体_GB2312" panose="02010609030101010101" pitchFamily="49" charset="-122"/>
              </a:rPr>
              <a:t>14</a:t>
            </a:r>
            <a:r>
              <a:rPr lang="zh-CN" altLang="en-US" sz="2400" u="sng">
                <a:latin typeface="Times New Roman" panose="02020603050405020304" pitchFamily="18" charset="0"/>
                <a:ea typeface="楷体_GB2312" panose="02010609030101010101" pitchFamily="49" charset="-122"/>
              </a:rPr>
              <a:t>；</a:t>
            </a:r>
            <a:r>
              <a:rPr lang="en-US" altLang="zh-CN" sz="2400" u="sng">
                <a:latin typeface="Times New Roman" panose="02020603050405020304" pitchFamily="18" charset="0"/>
                <a:ea typeface="楷体_GB2312" panose="02010609030101010101" pitchFamily="49" charset="-122"/>
              </a:rPr>
              <a:t>IV</a:t>
            </a:r>
            <a:r>
              <a:rPr lang="zh-CN" altLang="en-US" sz="2400" u="sng">
                <a:latin typeface="Times New Roman" panose="02020603050405020304" pitchFamily="18" charset="0"/>
                <a:ea typeface="楷体_GB2312" panose="02010609030101010101" pitchFamily="49" charset="-122"/>
              </a:rPr>
              <a:t>、常用作超大型船或水线以上面积较大的滚装船的首锚。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    </a:t>
            </a:r>
            <a:r>
              <a:rPr lang="en-US" altLang="zh-CN" sz="2400">
                <a:latin typeface="Times New Roman" panose="02020603050405020304" pitchFamily="18" charset="0"/>
                <a:ea typeface="楷体_GB2312" panose="02010609030101010101" pitchFamily="49" charset="-122"/>
              </a:rPr>
              <a:t>A. I</a:t>
            </a: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、</a:t>
            </a:r>
            <a:r>
              <a:rPr lang="en-US" altLang="zh-CN" sz="2400">
                <a:latin typeface="Times New Roman" panose="02020603050405020304" pitchFamily="18" charset="0"/>
                <a:ea typeface="楷体_GB2312" panose="02010609030101010101" pitchFamily="49" charset="-122"/>
              </a:rPr>
              <a:t>II</a:t>
            </a: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、</a:t>
            </a:r>
            <a:r>
              <a:rPr lang="en-US" altLang="zh-CN" sz="2400">
                <a:latin typeface="Times New Roman" panose="02020603050405020304" pitchFamily="18" charset="0"/>
                <a:ea typeface="楷体_GB2312" panose="02010609030101010101" pitchFamily="49" charset="-122"/>
              </a:rPr>
              <a:t>III                  B. II</a:t>
            </a: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、</a:t>
            </a:r>
            <a:r>
              <a:rPr lang="en-US" altLang="zh-CN" sz="2400">
                <a:latin typeface="Times New Roman" panose="02020603050405020304" pitchFamily="18" charset="0"/>
                <a:ea typeface="楷体_GB2312" panose="02010609030101010101" pitchFamily="49" charset="-122"/>
              </a:rPr>
              <a:t>III</a:t>
            </a: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、</a:t>
            </a:r>
            <a:r>
              <a:rPr lang="en-US" altLang="zh-CN" sz="2400">
                <a:latin typeface="Times New Roman" panose="02020603050405020304" pitchFamily="18" charset="0"/>
                <a:ea typeface="楷体_GB2312" panose="02010609030101010101" pitchFamily="49" charset="-122"/>
              </a:rPr>
              <a:t>IV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  <a:ea typeface="楷体_GB2312" panose="02010609030101010101" pitchFamily="49" charset="-122"/>
              </a:rPr>
              <a:t>    C. I</a:t>
            </a: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、</a:t>
            </a:r>
            <a:r>
              <a:rPr lang="en-US" altLang="zh-CN" sz="2400">
                <a:latin typeface="Times New Roman" panose="02020603050405020304" pitchFamily="18" charset="0"/>
                <a:ea typeface="楷体_GB2312" panose="02010609030101010101" pitchFamily="49" charset="-122"/>
              </a:rPr>
              <a:t>III</a:t>
            </a: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、</a:t>
            </a:r>
            <a:r>
              <a:rPr lang="en-US" altLang="zh-CN" sz="2400">
                <a:latin typeface="Times New Roman" panose="02020603050405020304" pitchFamily="18" charset="0"/>
                <a:ea typeface="楷体_GB2312" panose="02010609030101010101" pitchFamily="49" charset="-122"/>
              </a:rPr>
              <a:t>IV                 D. I</a:t>
            </a: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、</a:t>
            </a:r>
            <a:r>
              <a:rPr lang="en-US" altLang="zh-CN" sz="2400">
                <a:latin typeface="Times New Roman" panose="02020603050405020304" pitchFamily="18" charset="0"/>
                <a:ea typeface="楷体_GB2312" panose="02010609030101010101" pitchFamily="49" charset="-122"/>
              </a:rPr>
              <a:t>II</a:t>
            </a: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、</a:t>
            </a:r>
            <a:r>
              <a:rPr lang="en-US" altLang="zh-CN" sz="2400">
                <a:latin typeface="Times New Roman" panose="02020603050405020304" pitchFamily="18" charset="0"/>
                <a:ea typeface="楷体_GB2312" panose="02010609030101010101" pitchFamily="49" charset="-122"/>
              </a:rPr>
              <a:t>III</a:t>
            </a: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、 </a:t>
            </a:r>
            <a:r>
              <a:rPr lang="en-US" altLang="zh-CN" sz="2400">
                <a:latin typeface="Times New Roman" panose="02020603050405020304" pitchFamily="18" charset="0"/>
                <a:ea typeface="楷体_GB2312" panose="02010609030101010101" pitchFamily="49" charset="-122"/>
              </a:rPr>
              <a:t>IV</a:t>
            </a:r>
          </a:p>
        </p:txBody>
      </p:sp>
    </p:spTree>
    <p:extLst>
      <p:ext uri="{BB962C8B-B14F-4D97-AF65-F5344CB8AC3E}">
        <p14:creationId xmlns:p14="http://schemas.microsoft.com/office/powerpoint/2010/main" val="13707949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765175"/>
            <a:ext cx="8229600" cy="5145088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zh-CN" sz="2000" u="sng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38.</a:t>
            </a:r>
            <a:r>
              <a:rPr lang="zh-CN" altLang="en-US" sz="2000" u="sng">
                <a:latin typeface="Times New Roman" panose="02020603050405020304" pitchFamily="18" charset="0"/>
                <a:ea typeface="楷体_GB2312" panose="02010609030101010101" pitchFamily="49" charset="-122"/>
              </a:rPr>
              <a:t>铸钢锚链的缺点是：</a:t>
            </a:r>
            <a:r>
              <a:rPr lang="en-US" altLang="zh-CN" sz="2000" u="sng">
                <a:latin typeface="Times New Roman" panose="02020603050405020304" pitchFamily="18" charset="0"/>
                <a:ea typeface="楷体_GB2312" panose="02010609030101010101" pitchFamily="49" charset="-122"/>
              </a:rPr>
              <a:t>I</a:t>
            </a:r>
            <a:r>
              <a:rPr lang="zh-CN" altLang="en-US" sz="2000" u="sng">
                <a:latin typeface="Times New Roman" panose="02020603050405020304" pitchFamily="18" charset="0"/>
                <a:ea typeface="楷体_GB2312" panose="02010609030101010101" pitchFamily="49" charset="-122"/>
              </a:rPr>
              <a:t>、制造工艺较复杂；</a:t>
            </a:r>
            <a:r>
              <a:rPr lang="en-US" altLang="zh-CN" sz="2000" u="sng">
                <a:latin typeface="Times New Roman" panose="02020603050405020304" pitchFamily="18" charset="0"/>
                <a:ea typeface="楷体_GB2312" panose="02010609030101010101" pitchFamily="49" charset="-122"/>
              </a:rPr>
              <a:t>II</a:t>
            </a:r>
            <a:r>
              <a:rPr lang="zh-CN" altLang="en-US" sz="2000" u="sng">
                <a:latin typeface="Times New Roman" panose="02020603050405020304" pitchFamily="18" charset="0"/>
                <a:ea typeface="楷体_GB2312" panose="02010609030101010101" pitchFamily="49" charset="-122"/>
              </a:rPr>
              <a:t>、成本较高；</a:t>
            </a:r>
            <a:r>
              <a:rPr lang="en-US" altLang="zh-CN" sz="2000" u="sng">
                <a:latin typeface="Times New Roman" panose="02020603050405020304" pitchFamily="18" charset="0"/>
                <a:ea typeface="楷体_GB2312" panose="02010609030101010101" pitchFamily="49" charset="-122"/>
              </a:rPr>
              <a:t>III</a:t>
            </a:r>
            <a:r>
              <a:rPr lang="zh-CN" altLang="en-US" sz="2000" u="sng">
                <a:latin typeface="Times New Roman" panose="02020603050405020304" pitchFamily="18" charset="0"/>
                <a:ea typeface="楷体_GB2312" panose="02010609030101010101" pitchFamily="49" charset="-122"/>
              </a:rPr>
              <a:t>、耐冲击负荷差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               </a:t>
            </a:r>
            <a:r>
              <a:rPr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A. I</a:t>
            </a: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、</a:t>
            </a:r>
            <a:r>
              <a:rPr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II         B. I</a:t>
            </a: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、</a:t>
            </a:r>
            <a:r>
              <a:rPr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III            C. II</a:t>
            </a: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、</a:t>
            </a:r>
            <a:r>
              <a:rPr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III       D. I -III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000" u="sng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39.</a:t>
            </a:r>
            <a:r>
              <a:rPr lang="zh-CN" altLang="en-US" sz="2000" u="sng">
                <a:latin typeface="Times New Roman" panose="02020603050405020304" pitchFamily="18" charset="0"/>
                <a:ea typeface="楷体_GB2312" panose="02010609030101010101" pitchFamily="49" charset="-122"/>
              </a:rPr>
              <a:t>我国规定每节锚链的标准长度为：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               </a:t>
            </a:r>
            <a:r>
              <a:rPr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A. 25</a:t>
            </a: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米        </a:t>
            </a:r>
            <a:r>
              <a:rPr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B. 26</a:t>
            </a: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米            </a:t>
            </a:r>
            <a:r>
              <a:rPr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C. 27</a:t>
            </a: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米        </a:t>
            </a:r>
            <a:r>
              <a:rPr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D. 27. 5</a:t>
            </a: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米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000" u="sng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40.</a:t>
            </a:r>
            <a:r>
              <a:rPr lang="zh-CN" altLang="en-US" sz="2000" u="sng">
                <a:latin typeface="Times New Roman" panose="02020603050405020304" pitchFamily="18" charset="0"/>
                <a:ea typeface="楷体_GB2312" panose="02010609030101010101" pitchFamily="49" charset="-122"/>
              </a:rPr>
              <a:t>在末端链节的末端和锚端链节的前端均增设转环的主要目的是：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    </a:t>
            </a:r>
            <a:r>
              <a:rPr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A.</a:t>
            </a: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为减轻起锚时的磨损              </a:t>
            </a:r>
            <a:r>
              <a:rPr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B.</a:t>
            </a: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避免抛锚时产生跳动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    </a:t>
            </a:r>
            <a:r>
              <a:rPr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C.</a:t>
            </a: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避免锚链发生过分扭绞          </a:t>
            </a:r>
            <a:r>
              <a:rPr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D.</a:t>
            </a: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为增加锚链局部强度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000" u="sng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41.</a:t>
            </a:r>
            <a:r>
              <a:rPr lang="zh-CN" altLang="en-US" sz="2000" u="sng">
                <a:latin typeface="Times New Roman" panose="02020603050405020304" pitchFamily="18" charset="0"/>
                <a:ea typeface="楷体_GB2312" panose="02010609030101010101" pitchFamily="49" charset="-122"/>
              </a:rPr>
              <a:t>当脱开锚机的链轮离合器时，锚机的运转特点是：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    </a:t>
            </a:r>
            <a:r>
              <a:rPr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A.</a:t>
            </a: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主轴转动而卷筒和链轮不动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    </a:t>
            </a:r>
            <a:r>
              <a:rPr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B.</a:t>
            </a: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主轴不动而卷筒和链轮转动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    </a:t>
            </a:r>
            <a:r>
              <a:rPr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C.</a:t>
            </a: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主轴和卷筒转动而链轮不转动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    </a:t>
            </a:r>
            <a:r>
              <a:rPr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D.</a:t>
            </a: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主轴和卷筒不转动而链轮转动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000" u="sng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42.</a:t>
            </a:r>
            <a:r>
              <a:rPr lang="zh-CN" altLang="en-US" sz="2000" u="sng">
                <a:latin typeface="Times New Roman" panose="02020603050405020304" pitchFamily="18" charset="0"/>
                <a:ea typeface="楷体_GB2312" panose="02010609030101010101" pitchFamily="49" charset="-122"/>
              </a:rPr>
              <a:t>起锚机应有连续工作＿ ＿ ＿的能力；并应能在过载拉力作用下连续工作＿ ＿ ＿ 。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      </a:t>
            </a:r>
            <a:r>
              <a:rPr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A. 30min, 2min                 B. 20min</a:t>
            </a: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，</a:t>
            </a:r>
            <a:r>
              <a:rPr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1.5min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      C. 10min</a:t>
            </a: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，</a:t>
            </a:r>
            <a:r>
              <a:rPr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2min               D. 2min, 30min</a:t>
            </a:r>
          </a:p>
        </p:txBody>
      </p:sp>
    </p:spTree>
    <p:extLst>
      <p:ext uri="{BB962C8B-B14F-4D97-AF65-F5344CB8AC3E}">
        <p14:creationId xmlns:p14="http://schemas.microsoft.com/office/powerpoint/2010/main" val="28490678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3359151" y="2781301"/>
            <a:ext cx="5688013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8800" b="1" i="1">
                <a:solidFill>
                  <a:srgbClr val="FFFFFF"/>
                </a:solidFill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37485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2135189" y="1484314"/>
            <a:ext cx="7921625" cy="424973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CN" altLang="en-US" b="1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三、锚链标志</a:t>
            </a:r>
            <a:endParaRPr lang="zh-CN" altLang="en-US" b="1">
              <a:solidFill>
                <a:srgbClr val="000000"/>
              </a:solidFill>
              <a:latin typeface="Times New Roman" panose="02020603050405020304" pitchFamily="18" charset="0"/>
              <a:ea typeface="楷体_GB2312" panose="02010609030101010101" pitchFamily="49" charset="-122"/>
              <a:cs typeface="Times New Roman" panose="02020603050405020304" pitchFamily="18" charset="0"/>
            </a:endParaRPr>
          </a:p>
          <a:p>
            <a:pPr lvl="1" algn="just">
              <a:lnSpc>
                <a:spcPct val="80000"/>
              </a:lnSpc>
            </a:pP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    表示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第一节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：在第一个连接链环前后第一个链环的撑档上绕金属丝，并在该链环上涂白漆，连接链环处涂红漆；</a:t>
            </a:r>
          </a:p>
          <a:p>
            <a:pPr lvl="1" algn="just">
              <a:lnSpc>
                <a:spcPct val="80000"/>
              </a:lnSpc>
            </a:pP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    表示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第二节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：在第二个连接链环前后第二个链环的撑档上绕金属丝，并在该连接链环前后两个链环上涂白漆，连接链环处涂红漆；</a:t>
            </a:r>
          </a:p>
          <a:p>
            <a:pPr lvl="1" algn="just">
              <a:lnSpc>
                <a:spcPct val="80000"/>
              </a:lnSpc>
            </a:pP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   如果是</a:t>
            </a:r>
            <a:r>
              <a:rPr lang="zh-CN" altLang="en-US" sz="240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连接卸扣连接，标志方法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是？</a:t>
            </a:r>
          </a:p>
          <a:p>
            <a:pPr lvl="1" algn="just">
              <a:lnSpc>
                <a:spcPct val="80000"/>
              </a:lnSpc>
            </a:pP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   依此类推；</a:t>
            </a:r>
          </a:p>
          <a:p>
            <a:pPr lvl="1" algn="just">
              <a:lnSpc>
                <a:spcPct val="80000"/>
              </a:lnSpc>
            </a:pP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   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第六节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：重复第一节标记； 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……</a:t>
            </a:r>
            <a:endParaRPr lang="en-US" altLang="zh-CN" sz="2400">
              <a:solidFill>
                <a:srgbClr val="00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lvl="1" algn="just">
              <a:lnSpc>
                <a:spcPct val="80000"/>
              </a:lnSpc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   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一般在第一节锚机链轮处：涂白漆；</a:t>
            </a:r>
          </a:p>
          <a:p>
            <a:pPr lvl="1" algn="just">
              <a:lnSpc>
                <a:spcPct val="80000"/>
              </a:lnSpc>
            </a:pP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   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最后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1~2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节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涂醒目颜色，以作危险警告。</a:t>
            </a:r>
          </a:p>
        </p:txBody>
      </p:sp>
      <p:sp>
        <p:nvSpPr>
          <p:cNvPr id="107526" name="AutoShape 6">
            <a:hlinkClick r:id="rId2" action="ppaction://hlinkfile" highlightClick="1"/>
          </p:cNvPr>
          <p:cNvSpPr>
            <a:spLocks noChangeArrowheads="1"/>
          </p:cNvSpPr>
          <p:nvPr/>
        </p:nvSpPr>
        <p:spPr bwMode="auto">
          <a:xfrm>
            <a:off x="8112126" y="3860801"/>
            <a:ext cx="360363" cy="360363"/>
          </a:xfrm>
          <a:prstGeom prst="actionButtonHelp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7A77"/>
              </a:solidFill>
              <a:latin typeface="Tahoma" panose="020B0604030504040204" pitchFamily="34" charset="0"/>
            </a:endParaRPr>
          </a:p>
        </p:txBody>
      </p:sp>
      <p:sp>
        <p:nvSpPr>
          <p:cNvPr id="107527" name="AutoShape 7">
            <a:hlinkClick r:id="rId3" action="ppaction://hlinkfile" highlightClick="1"/>
          </p:cNvPr>
          <p:cNvSpPr>
            <a:spLocks noChangeArrowheads="1"/>
          </p:cNvSpPr>
          <p:nvPr/>
        </p:nvSpPr>
        <p:spPr bwMode="auto">
          <a:xfrm>
            <a:off x="8112126" y="3573464"/>
            <a:ext cx="360363" cy="287337"/>
          </a:xfrm>
          <a:prstGeom prst="actionButtonEnd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7A77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2424114" y="1412876"/>
            <a:ext cx="7127875" cy="4194175"/>
          </a:xfrm>
          <a:solidFill>
            <a:srgbClr val="FFFFFF"/>
          </a:solidFill>
          <a:ln cap="flat" algn="ctr"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CN" altLang="en-US" b="1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四、锚链的强度与质量估算</a:t>
            </a:r>
            <a:endParaRPr lang="zh-CN" altLang="en-US" b="1">
              <a:solidFill>
                <a:srgbClr val="000000"/>
              </a:solidFill>
              <a:latin typeface="Times New Roman" panose="02020603050405020304" pitchFamily="18" charset="0"/>
              <a:ea typeface="楷体_GB2312" panose="02010609030101010101" pitchFamily="49" charset="-122"/>
              <a:cs typeface="Times New Roman" panose="02020603050405020304" pitchFamily="18" charset="0"/>
            </a:endParaRPr>
          </a:p>
          <a:p>
            <a:pPr lvl="1"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 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1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、有档锚链破断强度  </a:t>
            </a:r>
          </a:p>
          <a:p>
            <a:pPr lvl="1"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              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T=548.8d</a:t>
            </a:r>
            <a:r>
              <a:rPr lang="en-US" altLang="zh-CN" sz="2400" baseline="500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2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(N)</a:t>
            </a:r>
          </a:p>
          <a:p>
            <a:pPr lvl="1"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 2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、每米重量：</a:t>
            </a:r>
          </a:p>
          <a:p>
            <a:pPr lvl="1"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               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W</a:t>
            </a:r>
            <a:r>
              <a:rPr lang="en-US" altLang="zh-CN" sz="2400" baseline="-250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c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=0.0219d</a:t>
            </a:r>
            <a:r>
              <a:rPr lang="en-US" altLang="zh-CN" sz="2400" baseline="500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2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(kg/m)</a:t>
            </a:r>
          </a:p>
          <a:p>
            <a:pPr lvl="1"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 3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、锚重与链重的关系</a:t>
            </a:r>
            <a:r>
              <a:rPr lang="zh-CN" altLang="en-US" sz="18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（</a:t>
            </a:r>
            <a:r>
              <a:rPr lang="en-US" altLang="zh-CN" sz="18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AM2</a:t>
            </a:r>
            <a:r>
              <a:rPr lang="zh-CN" altLang="en-US" sz="18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级为例：）</a:t>
            </a:r>
          </a:p>
          <a:p>
            <a:pPr lvl="1"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               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W</a:t>
            </a:r>
            <a:r>
              <a:rPr lang="en-US" altLang="zh-CN" sz="2400" baseline="-250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a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=60Wc×10 </a:t>
            </a:r>
            <a:r>
              <a:rPr lang="en-US" altLang="zh-CN" sz="2400" baseline="500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–3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(t)</a:t>
            </a:r>
          </a:p>
          <a:p>
            <a:pPr lvl="1"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400">
              <a:solidFill>
                <a:srgbClr val="000000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 lvl="1"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18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AM1</a:t>
            </a:r>
            <a:r>
              <a:rPr lang="zh-CN" altLang="en-US" sz="18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、 </a:t>
            </a:r>
            <a:r>
              <a:rPr lang="en-US" altLang="zh-CN" sz="18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AM2</a:t>
            </a:r>
            <a:r>
              <a:rPr lang="zh-CN" altLang="en-US" sz="18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、 </a:t>
            </a:r>
            <a:r>
              <a:rPr lang="en-US" altLang="zh-CN" sz="18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AM3</a:t>
            </a:r>
            <a:r>
              <a:rPr lang="zh-CN" altLang="en-US" sz="1800">
                <a:solidFill>
                  <a:srgbClr val="00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级锚链链重与每只锚的质量有何比例关系？</a:t>
            </a:r>
          </a:p>
        </p:txBody>
      </p:sp>
    </p:spTree>
    <p:extLst>
      <p:ext uri="{BB962C8B-B14F-4D97-AF65-F5344CB8AC3E}">
        <p14:creationId xmlns:p14="http://schemas.microsoft.com/office/powerpoint/2010/main" val="276553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25625" y="1905001"/>
            <a:ext cx="8540750" cy="4194175"/>
          </a:xfrm>
          <a:solidFill>
            <a:schemeClr val="bg1"/>
          </a:solidFill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2800">
                <a:latin typeface="Times New Roman" panose="02020603050405020304" pitchFamily="18" charset="0"/>
                <a:ea typeface="楷体_GB2312" panose="02010609030101010101" pitchFamily="49" charset="-122"/>
              </a:rPr>
              <a:t>一、锚机（</a:t>
            </a:r>
            <a:r>
              <a:rPr lang="en-US" altLang="zh-CN" sz="2800">
                <a:latin typeface="Times New Roman" panose="02020603050405020304" pitchFamily="18" charset="0"/>
                <a:ea typeface="楷体_GB2312" panose="02010609030101010101" pitchFamily="49" charset="-122"/>
              </a:rPr>
              <a:t>Windlass</a:t>
            </a:r>
            <a:r>
              <a:rPr lang="zh-CN" altLang="en-US" sz="2800">
                <a:latin typeface="Times New Roman" panose="02020603050405020304" pitchFamily="18" charset="0"/>
                <a:ea typeface="楷体_GB2312" panose="02010609030101010101" pitchFamily="49" charset="-122"/>
              </a:rPr>
              <a:t>）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800">
                <a:latin typeface="Times New Roman" panose="02020603050405020304" pitchFamily="18" charset="0"/>
                <a:ea typeface="楷体_GB2312" panose="02010609030101010101" pitchFamily="49" charset="-122"/>
              </a:rPr>
              <a:t>1.</a:t>
            </a:r>
            <a:r>
              <a:rPr lang="zh-CN" altLang="en-US" sz="2800">
                <a:latin typeface="Times New Roman" panose="02020603050405020304" pitchFamily="18" charset="0"/>
                <a:ea typeface="楷体_GB2312" panose="02010609030101010101" pitchFamily="49" charset="-122"/>
              </a:rPr>
              <a:t>锚机分类：</a:t>
            </a:r>
          </a:p>
          <a:p>
            <a:pPr lvl="1">
              <a:lnSpc>
                <a:spcPct val="90000"/>
              </a:lnSpc>
            </a:pP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按动力不同可分人力起锚机、</a:t>
            </a:r>
            <a:r>
              <a:rPr lang="zh-CN" altLang="en-US" sz="2400" u="sng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电动锚机、电动液压锚机和蒸汽锚机</a:t>
            </a: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。 </a:t>
            </a:r>
          </a:p>
          <a:p>
            <a:pPr lvl="2">
              <a:lnSpc>
                <a:spcPct val="90000"/>
              </a:lnSpc>
            </a:pP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电动液压锚机：结构紧凑，动力和传动部分体积小，操作平稳，变速性能好，但制造技术和维护保养要求较高。为现代大中型船舶广泛采用。</a:t>
            </a:r>
          </a:p>
          <a:p>
            <a:pPr lvl="2">
              <a:lnSpc>
                <a:spcPct val="90000"/>
              </a:lnSpc>
            </a:pP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蒸汽锚机：特点是动力大，结构简单。使用蒸汽锚机时应预先暖缸，用毕要放尽汽缸中残余水汽。</a:t>
            </a:r>
          </a:p>
          <a:p>
            <a:pPr lvl="1">
              <a:lnSpc>
                <a:spcPct val="90000"/>
              </a:lnSpc>
            </a:pP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锚机按布置方式分为</a:t>
            </a:r>
            <a:r>
              <a:rPr lang="zh-CN" altLang="en-US" sz="2400" u="sng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卧式锚机</a:t>
            </a: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和立式锚机两种。</a:t>
            </a:r>
          </a:p>
          <a:p>
            <a:pPr lvl="2">
              <a:lnSpc>
                <a:spcPct val="90000"/>
              </a:lnSpc>
            </a:pP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立式锚机：减小锚机所占甲板面积</a:t>
            </a:r>
            <a:r>
              <a:rPr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【</a:t>
            </a: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超大型船舶、大型滚装船、以及具有大球鼻首的船舶；左右锚链筒间距较大的船舶；军舰</a:t>
            </a:r>
            <a:r>
              <a:rPr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】 </a:t>
            </a:r>
          </a:p>
        </p:txBody>
      </p:sp>
    </p:spTree>
    <p:extLst>
      <p:ext uri="{BB962C8B-B14F-4D97-AF65-F5344CB8AC3E}">
        <p14:creationId xmlns:p14="http://schemas.microsoft.com/office/powerpoint/2010/main" val="30546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051" name="Group 3"/>
          <p:cNvGrpSpPr>
            <a:grpSpLocks/>
          </p:cNvGrpSpPr>
          <p:nvPr/>
        </p:nvGrpSpPr>
        <p:grpSpPr bwMode="auto">
          <a:xfrm>
            <a:off x="2351088" y="1557339"/>
            <a:ext cx="7696200" cy="4752975"/>
            <a:chOff x="521" y="981"/>
            <a:chExt cx="4848" cy="2994"/>
          </a:xfrm>
        </p:grpSpPr>
        <p:pic>
          <p:nvPicPr>
            <p:cNvPr id="130052" name="Picture 4" descr="杨a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" y="981"/>
              <a:ext cx="4848" cy="29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0053" name="Text Box 5"/>
            <p:cNvSpPr txBox="1">
              <a:spLocks noChangeArrowheads="1"/>
            </p:cNvSpPr>
            <p:nvPr/>
          </p:nvSpPr>
          <p:spPr bwMode="auto">
            <a:xfrm>
              <a:off x="4286" y="1389"/>
              <a:ext cx="22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kumimoji="1" lang="en-US" altLang="zh-CN" sz="2000" b="1">
                  <a:solidFill>
                    <a:srgbClr val="000000"/>
                  </a:solidFill>
                  <a:latin typeface="Verdana" panose="020B0604030504040204" pitchFamily="34" charset="0"/>
                </a:rPr>
                <a:t>8</a:t>
              </a:r>
            </a:p>
          </p:txBody>
        </p:sp>
      </p:grpSp>
      <p:sp>
        <p:nvSpPr>
          <p:cNvPr id="1300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19289" y="1412875"/>
            <a:ext cx="8353425" cy="4686300"/>
          </a:xfrm>
          <a:solidFill>
            <a:srgbClr val="FFFF66"/>
          </a:solidFill>
        </p:spPr>
        <p:txBody>
          <a:bodyPr/>
          <a:lstStyle/>
          <a:p>
            <a:pPr marL="457200" indent="-457200">
              <a:lnSpc>
                <a:spcPct val="80000"/>
              </a:lnSpc>
              <a:buClr>
                <a:srgbClr val="FF0000"/>
              </a:buClr>
              <a:buSzPct val="85000"/>
              <a:buFont typeface="Wingdings" panose="05000000000000000000" pitchFamily="2" charset="2"/>
              <a:buChar char="Ø"/>
            </a:pP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各种锚机除了动力部分不同外，其功能部分基本相同，即都包括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链轮</a:t>
            </a: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、绞缆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滚筒</a:t>
            </a: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、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离合器</a:t>
            </a: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和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刹车</a:t>
            </a: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等。</a:t>
            </a:r>
          </a:p>
          <a:p>
            <a:pPr marL="838200" lvl="1" indent="-381000">
              <a:lnSpc>
                <a:spcPct val="80000"/>
              </a:lnSpc>
              <a:buClr>
                <a:schemeClr val="folHlink"/>
              </a:buClr>
              <a:buSzPct val="85000"/>
              <a:buFont typeface="Wingdings" panose="05000000000000000000" pitchFamily="2" charset="2"/>
              <a:buChar char="u"/>
            </a:pP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这些功能部件都布置在同一根由动力驱动的主轴上。主轴端部的绞缆滚筒（辅卷筒）一般随主轴一起转动，链轮则由独立离合器和刹车控制。</a:t>
            </a:r>
          </a:p>
          <a:p>
            <a:pPr marL="457200" indent="-457200">
              <a:lnSpc>
                <a:spcPct val="80000"/>
              </a:lnSpc>
              <a:buClr>
                <a:srgbClr val="FF0000"/>
              </a:buClr>
              <a:buSzPct val="85000"/>
              <a:buFont typeface="Wingdings" panose="05000000000000000000" pitchFamily="2" charset="2"/>
              <a:buChar char="Ø"/>
            </a:pPr>
            <a:r>
              <a:rPr lang="zh-CN" altLang="en-US" sz="240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离合器合拢</a:t>
            </a: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时，链轮和主轴咬合在一起，可随主轴一起转动，从而可以绞进或送出锚链</a:t>
            </a:r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【</a:t>
            </a:r>
            <a:r>
              <a:rPr lang="zh-CN" altLang="en-US" sz="240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起锚、深水抛锚</a:t>
            </a:r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】</a:t>
            </a: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。</a:t>
            </a:r>
          </a:p>
          <a:p>
            <a:pPr marL="457200" indent="-457200">
              <a:lnSpc>
                <a:spcPct val="80000"/>
              </a:lnSpc>
              <a:buClr>
                <a:srgbClr val="FF0000"/>
              </a:buClr>
              <a:buSzPct val="85000"/>
              <a:buFont typeface="Wingdings" panose="05000000000000000000" pitchFamily="2" charset="2"/>
              <a:buChar char="Ø"/>
            </a:pPr>
            <a:r>
              <a:rPr lang="zh-CN" altLang="en-US" sz="240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离合器脱开</a:t>
            </a: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时，链轮不随主轴一起转动，可进行</a:t>
            </a:r>
            <a:r>
              <a:rPr lang="zh-CN" altLang="en-US" sz="240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抛锚或绞缆</a:t>
            </a: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操作。</a:t>
            </a:r>
          </a:p>
          <a:p>
            <a:pPr marL="457200" indent="-457200">
              <a:lnSpc>
                <a:spcPct val="80000"/>
              </a:lnSpc>
              <a:buClr>
                <a:srgbClr val="FF0000"/>
              </a:buClr>
              <a:buSzPct val="85000"/>
              <a:buFont typeface="Wingdings" panose="05000000000000000000" pitchFamily="2" charset="2"/>
              <a:buChar char="Ø"/>
            </a:pP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刹车用于</a:t>
            </a:r>
            <a:r>
              <a:rPr lang="zh-CN" altLang="en-US" sz="240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刹住锚链或控制松链速度</a:t>
            </a: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。当刹车刹紧时，链轮被制牢在锚机本体上，不能转动。</a:t>
            </a:r>
          </a:p>
          <a:p>
            <a:pPr marL="457200" indent="-457200">
              <a:lnSpc>
                <a:spcPct val="80000"/>
              </a:lnSpc>
              <a:buClr>
                <a:srgbClr val="FF0000"/>
              </a:buClr>
              <a:buSzPct val="85000"/>
              <a:buFont typeface="Wingdings" panose="05000000000000000000" pitchFamily="2" charset="2"/>
              <a:buChar char="Ø"/>
            </a:pP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船舶一般可设置一部双链轮锚机。对于大型船舶或有大型球鼻首的船，因其左右锚链筒间距较大，多设置左右分开的两部单链轮锚机（或称单侧式锚机）。 </a:t>
            </a:r>
          </a:p>
        </p:txBody>
      </p:sp>
    </p:spTree>
    <p:extLst>
      <p:ext uri="{BB962C8B-B14F-4D97-AF65-F5344CB8AC3E}">
        <p14:creationId xmlns:p14="http://schemas.microsoft.com/office/powerpoint/2010/main" val="2461132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005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30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30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30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30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130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300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0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351088" y="1905001"/>
            <a:ext cx="7561262" cy="4194175"/>
          </a:xfrm>
          <a:solidFill>
            <a:schemeClr val="bg1"/>
          </a:solidFill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400">
                <a:latin typeface="Times New Roman" panose="02020603050405020304" pitchFamily="18" charset="0"/>
                <a:ea typeface="楷体_GB2312" panose="02010609030101010101" pitchFamily="49" charset="-122"/>
              </a:rPr>
              <a:t>2.</a:t>
            </a: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锚机的主要技术要求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kumimoji="1"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1</a:t>
            </a:r>
            <a:r>
              <a:rPr kumimoji="1"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）独立之原动机，电动机驱动；倒转。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kumimoji="1"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2</a:t>
            </a:r>
            <a:r>
              <a:rPr kumimoji="1"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）起单锚</a:t>
            </a:r>
            <a:r>
              <a:rPr kumimoji="1"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V≥9m/min</a:t>
            </a:r>
            <a:r>
              <a:rPr kumimoji="1"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， </a:t>
            </a:r>
            <a:r>
              <a:rPr kumimoji="1"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H</a:t>
            </a:r>
            <a:r>
              <a:rPr kumimoji="1"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：</a:t>
            </a:r>
            <a:r>
              <a:rPr kumimoji="1"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82.5—27.5m</a:t>
            </a:r>
            <a:r>
              <a:rPr kumimoji="1"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（</a:t>
            </a:r>
            <a:r>
              <a:rPr kumimoji="1"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3</a:t>
            </a:r>
            <a:r>
              <a:rPr kumimoji="1"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节→</a:t>
            </a:r>
            <a:r>
              <a:rPr kumimoji="1"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1</a:t>
            </a:r>
            <a:r>
              <a:rPr kumimoji="1"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节）。 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kumimoji="1"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3</a:t>
            </a:r>
            <a:r>
              <a:rPr kumimoji="1"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）连续</a:t>
            </a:r>
            <a:r>
              <a:rPr kumimoji="1"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30 min</a:t>
            </a:r>
            <a:r>
              <a:rPr kumimoji="1"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工作能力（正常情况下）。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kumimoji="1"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4</a:t>
            </a:r>
            <a:r>
              <a:rPr kumimoji="1"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）过载拉力（≥</a:t>
            </a:r>
            <a:r>
              <a:rPr kumimoji="1"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1.5</a:t>
            </a:r>
            <a:r>
              <a:rPr kumimoji="1"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倍工作负荷）下连续工作</a:t>
            </a:r>
            <a:r>
              <a:rPr kumimoji="1"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2 min</a:t>
            </a:r>
            <a:r>
              <a:rPr kumimoji="1"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。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kumimoji="1"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5</a:t>
            </a:r>
            <a:r>
              <a:rPr kumimoji="1"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）离合器：可靠的锁紧装置。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kumimoji="1"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6</a:t>
            </a:r>
            <a:r>
              <a:rPr kumimoji="1"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）链轮制动器：刹紧后能承受</a:t>
            </a:r>
            <a:r>
              <a:rPr kumimoji="1"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45%</a:t>
            </a:r>
            <a:r>
              <a:rPr kumimoji="1"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锚链断裂负荷。</a:t>
            </a:r>
          </a:p>
          <a:p>
            <a:pPr lvl="1">
              <a:lnSpc>
                <a:spcPct val="80000"/>
              </a:lnSpc>
            </a:pPr>
            <a:r>
              <a:rPr kumimoji="1"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锚机的安装一般应保证锚链引出的三点成一线。</a:t>
            </a:r>
            <a:r>
              <a:rPr kumimoji="1" lang="en-US" altLang="zh-CN" sz="200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【</a:t>
            </a:r>
            <a:r>
              <a:rPr kumimoji="1" lang="zh-CN" altLang="en-US" sz="200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锚链筒、制链器和链轮</a:t>
            </a:r>
            <a:r>
              <a:rPr kumimoji="1" lang="en-US" altLang="zh-CN" sz="200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】</a:t>
            </a:r>
          </a:p>
          <a:p>
            <a:pPr lvl="2">
              <a:lnSpc>
                <a:spcPct val="80000"/>
              </a:lnSpc>
            </a:pPr>
            <a:r>
              <a:rPr kumimoji="1" lang="zh-CN" altLang="en-US" sz="1800">
                <a:latin typeface="Times New Roman" panose="02020603050405020304" pitchFamily="18" charset="0"/>
                <a:ea typeface="楷体_GB2312" panose="02010609030101010101" pitchFamily="49" charset="-122"/>
              </a:rPr>
              <a:t>工作负载：指在锚链轮出链处测得的拉力。</a:t>
            </a:r>
          </a:p>
          <a:p>
            <a:pPr lvl="2">
              <a:lnSpc>
                <a:spcPct val="80000"/>
              </a:lnSpc>
            </a:pPr>
            <a:r>
              <a:rPr kumimoji="1" lang="zh-CN" altLang="en-US" sz="1800">
                <a:latin typeface="Times New Roman" panose="02020603050405020304" pitchFamily="18" charset="0"/>
                <a:ea typeface="楷体_GB2312" panose="02010609030101010101" pitchFamily="49" charset="-122"/>
              </a:rPr>
              <a:t>过载拉力：指锚机必需的短时过载能力。</a:t>
            </a:r>
          </a:p>
          <a:p>
            <a:pPr lvl="2">
              <a:lnSpc>
                <a:spcPct val="80000"/>
              </a:lnSpc>
            </a:pPr>
            <a:r>
              <a:rPr kumimoji="1" lang="zh-CN" altLang="en-US" sz="1800">
                <a:latin typeface="Times New Roman" panose="02020603050405020304" pitchFamily="18" charset="0"/>
                <a:ea typeface="楷体_GB2312" panose="02010609030101010101" pitchFamily="49" charset="-122"/>
              </a:rPr>
              <a:t>平均速度：指在</a:t>
            </a:r>
            <a:r>
              <a:rPr kumimoji="1" lang="en-US" altLang="zh-CN" sz="1800">
                <a:latin typeface="Times New Roman" panose="02020603050405020304" pitchFamily="18" charset="0"/>
                <a:ea typeface="楷体_GB2312" panose="02010609030101010101" pitchFamily="49" charset="-122"/>
              </a:rPr>
              <a:t>3</a:t>
            </a:r>
            <a:r>
              <a:rPr kumimoji="1" lang="zh-CN" altLang="en-US" sz="1800">
                <a:latin typeface="Times New Roman" panose="02020603050405020304" pitchFamily="18" charset="0"/>
                <a:ea typeface="楷体_GB2312" panose="02010609030101010101" pitchFamily="49" charset="-122"/>
              </a:rPr>
              <a:t>节锚链进入水中并且是自由悬挂的状态下，回收两节锚链时的速度。</a:t>
            </a:r>
          </a:p>
          <a:p>
            <a:pPr lvl="2">
              <a:lnSpc>
                <a:spcPct val="80000"/>
              </a:lnSpc>
            </a:pPr>
            <a:r>
              <a:rPr kumimoji="1" lang="zh-CN" altLang="en-US" sz="1800">
                <a:latin typeface="Times New Roman" panose="02020603050405020304" pitchFamily="18" charset="0"/>
                <a:ea typeface="楷体_GB2312" panose="02010609030101010101" pitchFamily="49" charset="-122"/>
              </a:rPr>
              <a:t>支持负载：指锚链轮制动器应能承受的锚链上最大静负载。</a:t>
            </a:r>
          </a:p>
        </p:txBody>
      </p:sp>
    </p:spTree>
    <p:extLst>
      <p:ext uri="{BB962C8B-B14F-4D97-AF65-F5344CB8AC3E}">
        <p14:creationId xmlns:p14="http://schemas.microsoft.com/office/powerpoint/2010/main" val="277806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79650" y="1412875"/>
            <a:ext cx="7920038" cy="46863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800">
                <a:latin typeface="Times New Roman" panose="02020603050405020304" pitchFamily="18" charset="0"/>
                <a:ea typeface="楷体_GB2312" panose="02010609030101010101" pitchFamily="49" charset="-122"/>
              </a:rPr>
              <a:t>     </a:t>
            </a:r>
            <a:r>
              <a:rPr lang="zh-CN" altLang="en-US" sz="2800">
                <a:latin typeface="Times New Roman" panose="02020603050405020304" pitchFamily="18" charset="0"/>
                <a:ea typeface="楷体_GB2312" panose="02010609030101010101" pitchFamily="49" charset="-122"/>
              </a:rPr>
              <a:t>二、锚设备的附属设备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1.</a:t>
            </a:r>
            <a:r>
              <a:rPr lang="zh-CN" altLang="en-US" sz="240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锚链筒</a:t>
            </a:r>
            <a:r>
              <a:rPr lang="en-US" altLang="zh-CN" sz="2400">
                <a:latin typeface="Times New Roman" panose="02020603050405020304" pitchFamily="18" charset="0"/>
                <a:ea typeface="楷体_GB2312" panose="02010609030101010101" pitchFamily="49" charset="-122"/>
              </a:rPr>
              <a:t>(Hawse pipe)</a:t>
            </a:r>
            <a:r>
              <a:rPr lang="en-US" altLang="zh-CN" sz="2400"/>
              <a:t> </a:t>
            </a:r>
            <a:r>
              <a:rPr lang="zh-CN" altLang="en-US" sz="2400"/>
              <a:t>；</a:t>
            </a:r>
            <a:r>
              <a:rPr lang="en-US" altLang="zh-CN" sz="2400">
                <a:solidFill>
                  <a:srgbClr val="FF0000"/>
                </a:solidFill>
                <a:ea typeface="楷体_GB2312" panose="02010609030101010101" pitchFamily="49" charset="-122"/>
              </a:rPr>
              <a:t>【</a:t>
            </a:r>
            <a:r>
              <a:rPr lang="zh-CN" altLang="en-US" sz="240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防浪盖？</a:t>
            </a:r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】</a:t>
            </a:r>
          </a:p>
          <a:p>
            <a:pPr lvl="2">
              <a:lnSpc>
                <a:spcPct val="80000"/>
              </a:lnSpc>
            </a:pP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锚链筒包括甲板链孔、舷边链孔和筒体三部分 </a:t>
            </a:r>
          </a:p>
          <a:p>
            <a:pPr lvl="2">
              <a:lnSpc>
                <a:spcPct val="80000"/>
              </a:lnSpc>
            </a:pP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锚唇（</a:t>
            </a:r>
            <a:r>
              <a:rPr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Anchor mouth</a:t>
            </a: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）</a:t>
            </a:r>
          </a:p>
          <a:p>
            <a:pPr lvl="2">
              <a:lnSpc>
                <a:spcPct val="80000"/>
              </a:lnSpc>
            </a:pPr>
            <a:r>
              <a:rPr lang="zh-CN" altLang="en-US" sz="200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锚穴</a:t>
            </a: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（</a:t>
            </a:r>
            <a:r>
              <a:rPr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Anchor recess</a:t>
            </a: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）</a:t>
            </a:r>
          </a:p>
          <a:p>
            <a:pPr lvl="3">
              <a:lnSpc>
                <a:spcPct val="80000"/>
              </a:lnSpc>
            </a:pPr>
            <a:r>
              <a:rPr lang="zh-CN" altLang="en-US" sz="1800">
                <a:latin typeface="Times New Roman" panose="02020603050405020304" pitchFamily="18" charset="0"/>
                <a:ea typeface="楷体_GB2312" panose="02010609030101010101" pitchFamily="49" charset="-122"/>
              </a:rPr>
              <a:t>低干舷船和快速船在舷边链孔处设有锚穴</a:t>
            </a:r>
            <a:r>
              <a:rPr lang="zh-CN" altLang="en-US" sz="1800"/>
              <a:t> </a:t>
            </a:r>
            <a:endParaRPr lang="zh-CN" altLang="en-US" sz="1800"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pPr lvl="3">
              <a:lnSpc>
                <a:spcPct val="80000"/>
              </a:lnSpc>
            </a:pPr>
            <a:r>
              <a:rPr lang="zh-CN" altLang="en-US" sz="1800">
                <a:latin typeface="Times New Roman" panose="02020603050405020304" pitchFamily="18" charset="0"/>
                <a:ea typeface="楷体_GB2312" panose="02010609030101010101" pitchFamily="49" charset="-122"/>
              </a:rPr>
              <a:t>减少由锚引起的水和空气阻力及锚体击水引起的水花飞溅。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400">
                <a:latin typeface="Times New Roman" panose="02020603050405020304" pitchFamily="18" charset="0"/>
                <a:ea typeface="楷体_GB2312" panose="02010609030101010101" pitchFamily="49" charset="-122"/>
              </a:rPr>
              <a:t>2.</a:t>
            </a: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导链滚轮（</a:t>
            </a:r>
            <a:r>
              <a:rPr lang="en-US" altLang="zh-CN" sz="2400">
                <a:latin typeface="Times New Roman" panose="02020603050405020304" pitchFamily="18" charset="0"/>
                <a:ea typeface="楷体_GB2312" panose="02010609030101010101" pitchFamily="49" charset="-122"/>
              </a:rPr>
              <a:t>Chain cable fairlead</a:t>
            </a: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）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3.</a:t>
            </a:r>
            <a:r>
              <a:rPr lang="zh-CN" altLang="en-US" sz="240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制链器</a:t>
            </a: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 </a:t>
            </a:r>
            <a:r>
              <a:rPr lang="en-US" altLang="zh-CN" sz="2400">
                <a:latin typeface="Times New Roman" panose="02020603050405020304" pitchFamily="18" charset="0"/>
                <a:ea typeface="楷体_GB2312" panose="02010609030101010101" pitchFamily="49" charset="-122"/>
              </a:rPr>
              <a:t>(Chain stopper) </a:t>
            </a:r>
          </a:p>
          <a:p>
            <a:pPr lvl="2">
              <a:lnSpc>
                <a:spcPct val="80000"/>
              </a:lnSpc>
            </a:pP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在船舶锚泊期间，制链器承受锚泊拉力，将这些力传递至船体，避免锚机承受负荷，以保护锚机。 </a:t>
            </a:r>
          </a:p>
          <a:p>
            <a:pPr lvl="2">
              <a:lnSpc>
                <a:spcPct val="80000"/>
              </a:lnSpc>
            </a:pP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航行期间，制链器直接承受锚和锚链的重力、惯性力，防止锚和锚链滑出。</a:t>
            </a:r>
          </a:p>
          <a:p>
            <a:pPr lvl="2">
              <a:lnSpc>
                <a:spcPct val="80000"/>
              </a:lnSpc>
            </a:pP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锚机持链轮、制链器、导链滚轮和甲板链孔应在一条直线上。 </a:t>
            </a:r>
          </a:p>
        </p:txBody>
      </p:sp>
    </p:spTree>
    <p:extLst>
      <p:ext uri="{BB962C8B-B14F-4D97-AF65-F5344CB8AC3E}">
        <p14:creationId xmlns:p14="http://schemas.microsoft.com/office/powerpoint/2010/main" val="141798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351088" y="1412876"/>
            <a:ext cx="7777162" cy="4824413"/>
          </a:xfrm>
          <a:solidFill>
            <a:schemeClr val="bg1"/>
          </a:solidFill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（</a:t>
            </a:r>
            <a:r>
              <a:rPr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1</a:t>
            </a: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）螺旋制链器</a:t>
            </a:r>
          </a:p>
          <a:p>
            <a:pPr lvl="1">
              <a:lnSpc>
                <a:spcPct val="80000"/>
              </a:lnSpc>
            </a:pP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螺旋制链器</a:t>
            </a:r>
            <a:r>
              <a:rPr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(Screw compressor) </a:t>
            </a: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特点是结构简单，工作可靠，操作省力，但其动作较慢。</a:t>
            </a:r>
          </a:p>
          <a:p>
            <a:pPr lvl="1">
              <a:lnSpc>
                <a:spcPct val="80000"/>
              </a:lnSpc>
            </a:pP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大、中型船舶较普遍采用。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（</a:t>
            </a:r>
            <a:r>
              <a:rPr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2</a:t>
            </a: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）闸刀式制链器</a:t>
            </a:r>
          </a:p>
          <a:p>
            <a:pPr lvl="1">
              <a:lnSpc>
                <a:spcPct val="80000"/>
              </a:lnSpc>
            </a:pP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闸刀式制链器（</a:t>
            </a:r>
            <a:r>
              <a:rPr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Lever chain cable stopper</a:t>
            </a: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）结构简单，操作迅速。</a:t>
            </a:r>
          </a:p>
          <a:p>
            <a:pPr lvl="1">
              <a:lnSpc>
                <a:spcPct val="80000"/>
              </a:lnSpc>
            </a:pP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但当其尺寸大时显得笨重，一般只在中小型船舶上使用。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（</a:t>
            </a:r>
            <a:r>
              <a:rPr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3</a:t>
            </a: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）滚轮式闸刀制链器</a:t>
            </a:r>
          </a:p>
          <a:p>
            <a:pPr lvl="1">
              <a:lnSpc>
                <a:spcPct val="80000"/>
              </a:lnSpc>
            </a:pP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常见的滚轮式制链器</a:t>
            </a:r>
            <a:r>
              <a:rPr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(Roller chain stopper) </a:t>
            </a: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有两种形式，一种如图</a:t>
            </a:r>
            <a:r>
              <a:rPr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3.24c)</a:t>
            </a: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所示，另一种如图</a:t>
            </a:r>
            <a:r>
              <a:rPr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3.21b</a:t>
            </a: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）所示。</a:t>
            </a:r>
          </a:p>
          <a:p>
            <a:pPr lvl="1">
              <a:lnSpc>
                <a:spcPct val="80000"/>
              </a:lnSpc>
            </a:pP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滚轮式制链器可减少占用甲板面积，目前广泛应用于大中型船舶。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（</a:t>
            </a:r>
            <a:r>
              <a:rPr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4</a:t>
            </a: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）链式制链器</a:t>
            </a:r>
          </a:p>
          <a:p>
            <a:pPr lvl="1">
              <a:lnSpc>
                <a:spcPct val="80000"/>
              </a:lnSpc>
            </a:pP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链式制链器由一个链钩、一个伸缩螺丝和一段短链组成。</a:t>
            </a:r>
          </a:p>
          <a:p>
            <a:pPr lvl="1">
              <a:lnSpc>
                <a:spcPct val="80000"/>
              </a:lnSpc>
            </a:pP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它通常只在锚机与制链器距离较大时，用以收紧其间的锚链，以防航行中摆动，这种装置又叫制锚器。</a:t>
            </a:r>
          </a:p>
        </p:txBody>
      </p:sp>
    </p:spTree>
    <p:extLst>
      <p:ext uri="{BB962C8B-B14F-4D97-AF65-F5344CB8AC3E}">
        <p14:creationId xmlns:p14="http://schemas.microsoft.com/office/powerpoint/2010/main" val="250486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400">
                <a:latin typeface="Times New Roman" panose="02020603050405020304" pitchFamily="18" charset="0"/>
                <a:ea typeface="楷体_GB2312" panose="02010609030101010101" pitchFamily="49" charset="-122"/>
              </a:rPr>
              <a:t>4.</a:t>
            </a: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锚链管</a:t>
            </a:r>
            <a:r>
              <a:rPr lang="en-US" altLang="zh-CN" sz="2400">
                <a:latin typeface="Times New Roman" panose="02020603050405020304" pitchFamily="18" charset="0"/>
                <a:ea typeface="楷体_GB2312" panose="02010609030101010101" pitchFamily="49" charset="-122"/>
              </a:rPr>
              <a:t>(Chain pipe) </a:t>
            </a: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位于。。。是。。。的孔道。</a:t>
            </a:r>
          </a:p>
          <a:p>
            <a:pPr lvl="1">
              <a:lnSpc>
                <a:spcPct val="90000"/>
              </a:lnSpc>
            </a:pP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它的上口设有</a:t>
            </a:r>
            <a:r>
              <a:rPr lang="zh-CN" altLang="en-US" sz="200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防水盖</a:t>
            </a: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，航行中应关闭，以防海水由此进入锚链舱。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400">
                <a:latin typeface="Times New Roman" panose="02020603050405020304" pitchFamily="18" charset="0"/>
                <a:ea typeface="楷体_GB2312" panose="02010609030101010101" pitchFamily="49" charset="-122"/>
              </a:rPr>
              <a:t>5.</a:t>
            </a: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锚链舱</a:t>
            </a:r>
            <a:r>
              <a:rPr lang="en-US" altLang="zh-CN" sz="2400">
                <a:latin typeface="Times New Roman" panose="02020603050405020304" pitchFamily="18" charset="0"/>
                <a:ea typeface="楷体_GB2312" panose="02010609030101010101" pitchFamily="49" charset="-122"/>
              </a:rPr>
              <a:t>(Chain locker)</a:t>
            </a: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是存放锚链的舱室。</a:t>
            </a:r>
            <a:r>
              <a:rPr lang="zh-CN" altLang="en-US" sz="240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设在</a:t>
            </a: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锚机链轮的正下方，一般位于防撞舱壁之前，首尖舱的上部或后部。</a:t>
            </a:r>
          </a:p>
          <a:p>
            <a:pPr lvl="1">
              <a:lnSpc>
                <a:spcPct val="90000"/>
              </a:lnSpc>
            </a:pP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左右锚链舱应分开，并对称布置于船舶中纵剖面两侧，舱底花钢板上铺木衬板，设有污水井和排水管。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400">
                <a:latin typeface="Times New Roman" panose="02020603050405020304" pitchFamily="18" charset="0"/>
                <a:ea typeface="楷体_GB2312" panose="02010609030101010101" pitchFamily="49" charset="-122"/>
              </a:rPr>
              <a:t>6.</a:t>
            </a: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弃锚器 </a:t>
            </a:r>
            <a:r>
              <a:rPr lang="en-US" altLang="zh-CN" sz="2400">
                <a:latin typeface="Times New Roman" panose="02020603050405020304" pitchFamily="18" charset="0"/>
                <a:ea typeface="楷体_GB2312" panose="02010609030101010101" pitchFamily="49" charset="-122"/>
              </a:rPr>
              <a:t>(Releasing gear) </a:t>
            </a:r>
            <a:r>
              <a:rPr lang="zh-CN" altLang="en-US" sz="2400">
                <a:latin typeface="Times New Roman" panose="02020603050405020304" pitchFamily="18" charset="0"/>
                <a:ea typeface="楷体_GB2312" panose="02010609030101010101" pitchFamily="49" charset="-122"/>
              </a:rPr>
              <a:t>又称弃链器。</a:t>
            </a:r>
          </a:p>
          <a:p>
            <a:pPr lvl="1">
              <a:lnSpc>
                <a:spcPct val="90000"/>
              </a:lnSpc>
            </a:pP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插闩式弃锚器</a:t>
            </a:r>
            <a:r>
              <a:rPr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(Dog type cable clench</a:t>
            </a: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，又叫横闩式弃锚器</a:t>
            </a:r>
            <a:r>
              <a:rPr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) </a:t>
            </a:r>
          </a:p>
          <a:p>
            <a:pPr lvl="1">
              <a:lnSpc>
                <a:spcPct val="90000"/>
              </a:lnSpc>
            </a:pPr>
            <a:r>
              <a:rPr lang="zh-CN" altLang="en-US" sz="200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螺旋弃锚器</a:t>
            </a:r>
            <a:r>
              <a:rPr lang="en-US" altLang="zh-CN" sz="2000">
                <a:latin typeface="Times New Roman" panose="02020603050405020304" pitchFamily="18" charset="0"/>
                <a:ea typeface="楷体_GB2312" panose="02010609030101010101" pitchFamily="49" charset="-122"/>
              </a:rPr>
              <a:t>(Screw type cable releaser) </a:t>
            </a:r>
          </a:p>
          <a:p>
            <a:pPr lvl="1">
              <a:lnSpc>
                <a:spcPct val="90000"/>
              </a:lnSpc>
            </a:pPr>
            <a:r>
              <a:rPr lang="zh-CN" altLang="en-US" sz="2000">
                <a:latin typeface="Times New Roman" panose="02020603050405020304" pitchFamily="18" charset="0"/>
                <a:ea typeface="楷体_GB2312" panose="02010609030101010101" pitchFamily="49" charset="-122"/>
              </a:rPr>
              <a:t>简易弃锚器</a:t>
            </a:r>
          </a:p>
        </p:txBody>
      </p:sp>
    </p:spTree>
    <p:extLst>
      <p:ext uri="{BB962C8B-B14F-4D97-AF65-F5344CB8AC3E}">
        <p14:creationId xmlns:p14="http://schemas.microsoft.com/office/powerpoint/2010/main" val="153392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诗情画意">
  <a:themeElements>
    <a:clrScheme name="诗情画意 1">
      <a:dk1>
        <a:srgbClr val="007A77"/>
      </a:dk1>
      <a:lt1>
        <a:srgbClr val="FFFFFF"/>
      </a:lt1>
      <a:dk2>
        <a:srgbClr val="003399"/>
      </a:dk2>
      <a:lt2>
        <a:srgbClr val="C0C0C0"/>
      </a:lt2>
      <a:accent1>
        <a:srgbClr val="EBF7FF"/>
      </a:accent1>
      <a:accent2>
        <a:srgbClr val="3366FF"/>
      </a:accent2>
      <a:accent3>
        <a:srgbClr val="FFFFFF"/>
      </a:accent3>
      <a:accent4>
        <a:srgbClr val="006765"/>
      </a:accent4>
      <a:accent5>
        <a:srgbClr val="F3FAFF"/>
      </a:accent5>
      <a:accent6>
        <a:srgbClr val="2D5CE7"/>
      </a:accent6>
      <a:hlink>
        <a:srgbClr val="DC5900"/>
      </a:hlink>
      <a:folHlink>
        <a:srgbClr val="7979A5"/>
      </a:folHlink>
    </a:clrScheme>
    <a:fontScheme name="诗情画意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诗情画意 1">
        <a:dk1>
          <a:srgbClr val="007A77"/>
        </a:dk1>
        <a:lt1>
          <a:srgbClr val="FFFFFF"/>
        </a:lt1>
        <a:dk2>
          <a:srgbClr val="003399"/>
        </a:dk2>
        <a:lt2>
          <a:srgbClr val="C0C0C0"/>
        </a:lt2>
        <a:accent1>
          <a:srgbClr val="EBF7FF"/>
        </a:accent1>
        <a:accent2>
          <a:srgbClr val="3366FF"/>
        </a:accent2>
        <a:accent3>
          <a:srgbClr val="FFFFFF"/>
        </a:accent3>
        <a:accent4>
          <a:srgbClr val="006765"/>
        </a:accent4>
        <a:accent5>
          <a:srgbClr val="F3FAFF"/>
        </a:accent5>
        <a:accent6>
          <a:srgbClr val="2D5CE7"/>
        </a:accent6>
        <a:hlink>
          <a:srgbClr val="DC5900"/>
        </a:hlink>
        <a:folHlink>
          <a:srgbClr val="7979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2">
        <a:dk1>
          <a:srgbClr val="005FBE"/>
        </a:dk1>
        <a:lt1>
          <a:srgbClr val="FFFFDD"/>
        </a:lt1>
        <a:dk2>
          <a:srgbClr val="2C5884"/>
        </a:dk2>
        <a:lt2>
          <a:srgbClr val="C0C0C0"/>
        </a:lt2>
        <a:accent1>
          <a:srgbClr val="E9F7FF"/>
        </a:accent1>
        <a:accent2>
          <a:srgbClr val="F89400"/>
        </a:accent2>
        <a:accent3>
          <a:srgbClr val="FFFFEB"/>
        </a:accent3>
        <a:accent4>
          <a:srgbClr val="0050A2"/>
        </a:accent4>
        <a:accent5>
          <a:srgbClr val="F2FAFF"/>
        </a:accent5>
        <a:accent6>
          <a:srgbClr val="E18600"/>
        </a:accent6>
        <a:hlink>
          <a:srgbClr val="B20048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3">
        <a:dk1>
          <a:srgbClr val="5D5D8B"/>
        </a:dk1>
        <a:lt1>
          <a:srgbClr val="DAEADE"/>
        </a:lt1>
        <a:dk2>
          <a:srgbClr val="A25269"/>
        </a:dk2>
        <a:lt2>
          <a:srgbClr val="C0C0C0"/>
        </a:lt2>
        <a:accent1>
          <a:srgbClr val="FFFFDD"/>
        </a:accent1>
        <a:accent2>
          <a:srgbClr val="3399FF"/>
        </a:accent2>
        <a:accent3>
          <a:srgbClr val="EAF3EC"/>
        </a:accent3>
        <a:accent4>
          <a:srgbClr val="4E4E76"/>
        </a:accent4>
        <a:accent5>
          <a:srgbClr val="FFFFEB"/>
        </a:accent5>
        <a:accent6>
          <a:srgbClr val="2D8AE7"/>
        </a:accent6>
        <a:hlink>
          <a:srgbClr val="336699"/>
        </a:hlink>
        <a:folHlink>
          <a:srgbClr val="F08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4">
        <a:dk1>
          <a:srgbClr val="006666"/>
        </a:dk1>
        <a:lt1>
          <a:srgbClr val="CCECFF"/>
        </a:lt1>
        <a:dk2>
          <a:srgbClr val="336699"/>
        </a:dk2>
        <a:lt2>
          <a:srgbClr val="C0C0C0"/>
        </a:lt2>
        <a:accent1>
          <a:srgbClr val="FFFFCC"/>
        </a:accent1>
        <a:accent2>
          <a:srgbClr val="FF6600"/>
        </a:accent2>
        <a:accent3>
          <a:srgbClr val="E2F4FF"/>
        </a:accent3>
        <a:accent4>
          <a:srgbClr val="005656"/>
        </a:accent4>
        <a:accent5>
          <a:srgbClr val="FFFFE2"/>
        </a:accent5>
        <a:accent6>
          <a:srgbClr val="E75C00"/>
        </a:accent6>
        <a:hlink>
          <a:srgbClr val="0066FF"/>
        </a:hlink>
        <a:folHlink>
          <a:srgbClr val="BE547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5">
        <a:dk1>
          <a:srgbClr val="0033CC"/>
        </a:dk1>
        <a:lt1>
          <a:srgbClr val="FFE9E9"/>
        </a:lt1>
        <a:dk2>
          <a:srgbClr val="000000"/>
        </a:dk2>
        <a:lt2>
          <a:srgbClr val="C0C0C0"/>
        </a:lt2>
        <a:accent1>
          <a:srgbClr val="D5E5DB"/>
        </a:accent1>
        <a:accent2>
          <a:srgbClr val="3366FF"/>
        </a:accent2>
        <a:accent3>
          <a:srgbClr val="FFF2F2"/>
        </a:accent3>
        <a:accent4>
          <a:srgbClr val="002AAE"/>
        </a:accent4>
        <a:accent5>
          <a:srgbClr val="E7F0EA"/>
        </a:accent5>
        <a:accent6>
          <a:srgbClr val="2D5CE7"/>
        </a:accent6>
        <a:hlink>
          <a:srgbClr val="FF9900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6">
        <a:dk1>
          <a:srgbClr val="336699"/>
        </a:dk1>
        <a:lt1>
          <a:srgbClr val="F4E9E0"/>
        </a:lt1>
        <a:dk2>
          <a:srgbClr val="DC5900"/>
        </a:dk2>
        <a:lt2>
          <a:srgbClr val="C0C0C0"/>
        </a:lt2>
        <a:accent1>
          <a:srgbClr val="E4E4E4"/>
        </a:accent1>
        <a:accent2>
          <a:srgbClr val="3399FF"/>
        </a:accent2>
        <a:accent3>
          <a:srgbClr val="F8F2ED"/>
        </a:accent3>
        <a:accent4>
          <a:srgbClr val="2A5682"/>
        </a:accent4>
        <a:accent5>
          <a:srgbClr val="EFEFEF"/>
        </a:accent5>
        <a:accent6>
          <a:srgbClr val="2D8AE7"/>
        </a:accent6>
        <a:hlink>
          <a:srgbClr val="CC0066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7">
        <a:dk1>
          <a:srgbClr val="CC3300"/>
        </a:dk1>
        <a:lt1>
          <a:srgbClr val="E5E5FF"/>
        </a:lt1>
        <a:dk2>
          <a:srgbClr val="565680"/>
        </a:dk2>
        <a:lt2>
          <a:srgbClr val="C0C0C0"/>
        </a:lt2>
        <a:accent1>
          <a:srgbClr val="E6E4EC"/>
        </a:accent1>
        <a:accent2>
          <a:srgbClr val="0066CC"/>
        </a:accent2>
        <a:accent3>
          <a:srgbClr val="F0F0FF"/>
        </a:accent3>
        <a:accent4>
          <a:srgbClr val="AE2A00"/>
        </a:accent4>
        <a:accent5>
          <a:srgbClr val="F0EFF4"/>
        </a:accent5>
        <a:accent6>
          <a:srgbClr val="005CB9"/>
        </a:accent6>
        <a:hlink>
          <a:srgbClr val="008080"/>
        </a:hlink>
        <a:folHlink>
          <a:srgbClr val="7B7B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8">
        <a:dk1>
          <a:srgbClr val="000099"/>
        </a:dk1>
        <a:lt1>
          <a:srgbClr val="FFE2C5"/>
        </a:lt1>
        <a:dk2>
          <a:srgbClr val="007D7A"/>
        </a:dk2>
        <a:lt2>
          <a:srgbClr val="C0C0C0"/>
        </a:lt2>
        <a:accent1>
          <a:srgbClr val="EAEAEA"/>
        </a:accent1>
        <a:accent2>
          <a:srgbClr val="B26EB4"/>
        </a:accent2>
        <a:accent3>
          <a:srgbClr val="FFEEDF"/>
        </a:accent3>
        <a:accent4>
          <a:srgbClr val="000082"/>
        </a:accent4>
        <a:accent5>
          <a:srgbClr val="F3F3F3"/>
        </a:accent5>
        <a:accent6>
          <a:srgbClr val="A163A3"/>
        </a:accent6>
        <a:hlink>
          <a:srgbClr val="CC3300"/>
        </a:hlink>
        <a:folHlink>
          <a:srgbClr val="0088E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rtain Call">
  <a:themeElements>
    <a:clrScheme name="Curtain Call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Curtain Call">
      <a:majorFont>
        <a:latin typeface="Tahoma"/>
        <a:ea typeface="宋体"/>
        <a:cs typeface=""/>
      </a:majorFont>
      <a:minorFont>
        <a:latin typeface="Times New Roman"/>
        <a:ea typeface="楷体_GB2312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urtain Call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rtain Call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Maple">
  <a:themeElements>
    <a:clrScheme name="1_Maple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1_Maple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Maple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ple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ple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aple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ple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ple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ple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ple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ple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2114</Words>
  <Application>Microsoft Office PowerPoint</Application>
  <PresentationFormat>宽屏</PresentationFormat>
  <Paragraphs>127</Paragraphs>
  <Slides>14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5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7" baseType="lpstr">
      <vt:lpstr>楷体_GB2312</vt:lpstr>
      <vt:lpstr>宋体</vt:lpstr>
      <vt:lpstr>Arial</vt:lpstr>
      <vt:lpstr>Tahoma</vt:lpstr>
      <vt:lpstr>Times New Roman</vt:lpstr>
      <vt:lpstr>Verdana</vt:lpstr>
      <vt:lpstr>Wingdings</vt:lpstr>
      <vt:lpstr>诗情画意</vt:lpstr>
      <vt:lpstr>Blends</vt:lpstr>
      <vt:lpstr>Curtain Call</vt:lpstr>
      <vt:lpstr>默认设计模板</vt:lpstr>
      <vt:lpstr>1_Maple</vt:lpstr>
      <vt:lpstr>Microsoft 公式 3.0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davidxu</dc:creator>
  <cp:lastModifiedBy>davidxu</cp:lastModifiedBy>
  <cp:revision>1</cp:revision>
  <dcterms:created xsi:type="dcterms:W3CDTF">2014-09-30T12:19:51Z</dcterms:created>
  <dcterms:modified xsi:type="dcterms:W3CDTF">2014-09-30T12:20:16Z</dcterms:modified>
</cp:coreProperties>
</file>