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ctrTitle"/>
          </p:nvPr>
        </p:nvSpPr>
        <p:spPr bwMode="auto">
          <a:xfrm>
            <a:off x="914400" y="2286000"/>
            <a:ext cx="103632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103427" name="Rectangle 3"/>
          <p:cNvSpPr>
            <a:spLocks noGrp="1" noRot="1" noChangeArrowheads="1"/>
          </p:cNvSpPr>
          <p:nvPr>
            <p:ph type="subTitle" idx="1"/>
          </p:nvPr>
        </p:nvSpPr>
        <p:spPr bwMode="auto">
          <a:xfrm>
            <a:off x="1828800" y="3886200"/>
            <a:ext cx="85344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7A77"/>
              </a:solidFill>
            </a:endParaRP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7A77"/>
              </a:solidFill>
            </a:endParaRP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B25BA8B-8507-4A5E-BBE7-087D9FB38FA7}" type="slidenum">
              <a:rPr lang="en-US" altLang="zh-CN">
                <a:solidFill>
                  <a:srgbClr val="007A77"/>
                </a:solidFill>
              </a:rPr>
              <a:pPr/>
              <a:t>‹#›</a:t>
            </a:fld>
            <a:endParaRPr lang="en-US" altLang="zh-CN">
              <a:solidFill>
                <a:srgbClr val="007A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666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7A77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7A77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10C3F-7B0D-4C93-93D3-4D16D45ACF98}" type="slidenum">
              <a:rPr lang="en-US" altLang="zh-CN">
                <a:solidFill>
                  <a:srgbClr val="007A77"/>
                </a:solidFill>
              </a:rPr>
              <a:pPr/>
              <a:t>‹#›</a:t>
            </a:fld>
            <a:endParaRPr lang="en-US" altLang="zh-CN">
              <a:solidFill>
                <a:srgbClr val="007A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37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7A77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7A77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4C3F1-5B26-4BCB-8A21-67DF519990D6}" type="slidenum">
              <a:rPr lang="en-US" altLang="zh-CN">
                <a:solidFill>
                  <a:srgbClr val="007A77"/>
                </a:solidFill>
              </a:rPr>
              <a:pPr/>
              <a:t>‹#›</a:t>
            </a:fld>
            <a:endParaRPr lang="en-US" altLang="zh-CN">
              <a:solidFill>
                <a:srgbClr val="007A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728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026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12902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902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902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903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903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903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8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903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2903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2903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129036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1320800" y="1676400"/>
            <a:ext cx="10363200" cy="146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1290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29038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>
              <a:solidFill>
                <a:srgbClr val="1C1C1C"/>
              </a:solidFill>
            </a:endParaRPr>
          </a:p>
        </p:txBody>
      </p:sp>
      <p:sp>
        <p:nvSpPr>
          <p:cNvPr id="12903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>
              <a:solidFill>
                <a:srgbClr val="1C1C1C"/>
              </a:solidFill>
            </a:endParaRPr>
          </a:p>
        </p:txBody>
      </p:sp>
      <p:sp>
        <p:nvSpPr>
          <p:cNvPr id="129040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43808E-E3AA-49B3-9996-EFF450A03FA9}" type="slidenum">
              <a:rPr lang="en-US" altLang="zh-CN">
                <a:solidFill>
                  <a:srgbClr val="1C1C1C"/>
                </a:solidFill>
              </a:rPr>
              <a:pPr/>
              <a:t>‹#›</a:t>
            </a:fld>
            <a:endParaRPr lang="en-US" altLang="zh-CN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365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24045-61F3-4799-9873-02B09DC4ADF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327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2636B-9E9F-46F5-8FB1-2051F8ABA7F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336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07534" y="1844675"/>
            <a:ext cx="5082117" cy="4287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2852" y="1844675"/>
            <a:ext cx="5084233" cy="4287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0F246-9E44-4164-BBE5-F74899DACDFA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445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C2AC6-7566-4EC6-968B-A8E296ABD6CA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189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A062B-22A6-4745-8346-BA5BF49D0AE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815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3E432-36DE-4C70-B7FE-2C46B0A05AF5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3830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20E7B-4C98-4898-9AB4-F35123635E6D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80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7A77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7A77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0186C-4DE4-4B8E-8BAB-1DDBC07AC84F}" type="slidenum">
              <a:rPr lang="en-US" altLang="zh-CN">
                <a:solidFill>
                  <a:srgbClr val="007A77"/>
                </a:solidFill>
              </a:rPr>
              <a:pPr/>
              <a:t>‹#›</a:t>
            </a:fld>
            <a:endParaRPr lang="en-US" altLang="zh-CN">
              <a:solidFill>
                <a:srgbClr val="007A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7972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72B61-AFBD-41E8-949D-0A057C1395FE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063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CA513-B99C-48D1-97E3-62519B7937C7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2970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43951" y="365125"/>
            <a:ext cx="2633133" cy="576738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02551" cy="57673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416CA-B302-4EBD-A2BE-830B4B278602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8351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458" name="Group 2"/>
          <p:cNvGrpSpPr>
            <a:grpSpLocks/>
          </p:cNvGrpSpPr>
          <p:nvPr/>
        </p:nvGrpSpPr>
        <p:grpSpPr bwMode="auto">
          <a:xfrm>
            <a:off x="1" y="0"/>
            <a:ext cx="12213167" cy="6858000"/>
            <a:chOff x="0" y="0"/>
            <a:chExt cx="5770" cy="4320"/>
          </a:xfrm>
        </p:grpSpPr>
        <p:sp>
          <p:nvSpPr>
            <p:cNvPr id="14745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746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746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746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746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746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746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746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746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746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746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747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747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747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747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747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747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747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747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747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747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47480" name="Rectangle 24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914400" y="1600200"/>
            <a:ext cx="103632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defRPr sz="48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14748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7482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147483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147484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FF629A6-77ED-4C91-A7A3-38A933B8E1DE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3978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7DB8B5-969D-44DB-81A2-9052341F9C3C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0531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89F9B9-1F7C-439C-A63D-E9B2D08E8EA2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3595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80C188-FB87-4C58-A65E-05D1E64C5AF2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6369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630046-5331-47EC-B069-4D2C16145D27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1067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8B6CF6-A98D-48E3-B461-53545CD6BBFC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3911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AE4EF8-A35D-43E1-B7B6-DAB0E6E06062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69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7A77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7A77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414A9-4E4E-48CA-86CD-5F2A7BB8A90B}" type="slidenum">
              <a:rPr lang="en-US" altLang="zh-CN">
                <a:solidFill>
                  <a:srgbClr val="007A77"/>
                </a:solidFill>
              </a:rPr>
              <a:pPr/>
              <a:t>‹#›</a:t>
            </a:fld>
            <a:endParaRPr lang="en-US" altLang="zh-CN">
              <a:solidFill>
                <a:srgbClr val="007A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4372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F900D1-2764-4386-990C-FA66AA14C0D5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1586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22D1EB-BE63-4A88-8185-97D6C51C6CB5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1435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C4B7EF-5F42-4E08-82F2-46E5BE972DD4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8065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2743200" cy="5765800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365125"/>
            <a:ext cx="8026400" cy="5765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E774D2-15ED-475D-B8D5-487CF708EDFF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6904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5BB6C-2375-429E-9718-2AE39F7F1B28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1935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D7603-F7E9-47CE-953A-0400C823A2C2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142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11AC4-E0DE-4D4C-9C63-3DE03CA85BAD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3966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9E161-A9A2-480A-8323-B840B2D6C5E7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19150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323D1-CC98-4311-BC84-62DA34363319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3795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10D6E-D97F-4BDF-9447-D2641C18A8FC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87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7A77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7A77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C577C-FEC0-4838-AD6F-E17CCACF1AF8}" type="slidenum">
              <a:rPr lang="en-US" altLang="zh-CN">
                <a:solidFill>
                  <a:srgbClr val="007A77"/>
                </a:solidFill>
              </a:rPr>
              <a:pPr/>
              <a:t>‹#›</a:t>
            </a:fld>
            <a:endParaRPr lang="en-US" altLang="zh-CN">
              <a:solidFill>
                <a:srgbClr val="007A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1489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F7040-D8DB-48FA-9E67-935B646A8F39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4026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BC26E-0F17-4A52-9521-802028C3A515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1173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4769B-3FB0-4F3D-8E3F-2CFFC9559DB4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264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81833-306F-41F7-83D7-634D93234B91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3764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72A94-A936-4A82-B5A3-7E54FFA13E9E}" type="slidenum">
              <a:rPr lang="en-US" altLang="zh-CN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71046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/>
          <p:cNvGrpSpPr>
            <a:grpSpLocks/>
          </p:cNvGrpSpPr>
          <p:nvPr/>
        </p:nvGrpSpPr>
        <p:grpSpPr bwMode="auto">
          <a:xfrm>
            <a:off x="0" y="0"/>
            <a:ext cx="12192000" cy="6934200"/>
            <a:chOff x="0" y="0"/>
            <a:chExt cx="5760" cy="4368"/>
          </a:xfrm>
        </p:grpSpPr>
        <p:sp>
          <p:nvSpPr>
            <p:cNvPr id="8192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192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192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192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192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192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192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193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193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193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193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193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193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193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193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193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193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194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81941" name="Rectangle 21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914400" y="1828801"/>
            <a:ext cx="10363200" cy="173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54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81942" name="Rectangle 22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828800" y="3886200"/>
            <a:ext cx="85344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81943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81944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819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B3970FD-02B4-4F84-8B42-21D9763CC8ED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999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D75F4-8973-4201-B0DB-A71735ED2DDE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7855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42B7D-C874-4531-BDEC-5109DA194843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81423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7675D-87FF-47FE-A733-581EED38DD80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54436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448C9-3E08-490E-9C35-40C547985345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7A77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7A77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120F8-DCA1-4C86-A4C6-42B3803A64EA}" type="slidenum">
              <a:rPr lang="en-US" altLang="zh-CN">
                <a:solidFill>
                  <a:srgbClr val="007A77"/>
                </a:solidFill>
              </a:rPr>
              <a:pPr/>
              <a:t>‹#›</a:t>
            </a:fld>
            <a:endParaRPr lang="en-US" altLang="zh-CN">
              <a:solidFill>
                <a:srgbClr val="007A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4665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10EE2-1A84-4D68-A65C-E2092363A5EF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3551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36701-64B5-4104-A832-3CB1159EC3EA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8691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8A1E7-39D9-40CB-9492-B3D33745E081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8109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EF9B4-1F4B-4772-87EF-2911D81C47F5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12154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DFCF4-89F2-47D9-8A35-B5AA19FB54AF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04983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6DC5D-9AEF-448F-9D6C-22DCD286117C}" type="slidenum">
              <a:rPr lang="en-US" altLang="zh-CN">
                <a:solidFill>
                  <a:srgbClr val="FFFFFF"/>
                </a:solidFill>
              </a:rPr>
              <a:pPr/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54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7A77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7A77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D4E00-0F09-40B1-94C4-F6E6A836D0ED}" type="slidenum">
              <a:rPr lang="en-US" altLang="zh-CN">
                <a:solidFill>
                  <a:srgbClr val="007A77"/>
                </a:solidFill>
              </a:rPr>
              <a:pPr/>
              <a:t>‹#›</a:t>
            </a:fld>
            <a:endParaRPr lang="en-US" altLang="zh-CN">
              <a:solidFill>
                <a:srgbClr val="007A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70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7A77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7A77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21324-859F-422F-9545-B59962D407C1}" type="slidenum">
              <a:rPr lang="en-US" altLang="zh-CN">
                <a:solidFill>
                  <a:srgbClr val="007A77"/>
                </a:solidFill>
              </a:rPr>
              <a:pPr/>
              <a:t>‹#›</a:t>
            </a:fld>
            <a:endParaRPr lang="en-US" altLang="zh-CN">
              <a:solidFill>
                <a:srgbClr val="007A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48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7A77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7A77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2760C-BD6D-4EC5-9EB0-8E79AE4B40FF}" type="slidenum">
              <a:rPr lang="en-US" altLang="zh-CN">
                <a:solidFill>
                  <a:srgbClr val="007A77"/>
                </a:solidFill>
              </a:rPr>
              <a:pPr/>
              <a:t>‹#›</a:t>
            </a:fld>
            <a:endParaRPr lang="en-US" altLang="zh-CN">
              <a:solidFill>
                <a:srgbClr val="007A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08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7A77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7A77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AEF03-D944-4002-BC2C-E085649C77F5}" type="slidenum">
              <a:rPr lang="en-US" altLang="zh-CN">
                <a:solidFill>
                  <a:srgbClr val="007A77"/>
                </a:solidFill>
              </a:rPr>
              <a:pPr/>
              <a:t>‹#›</a:t>
            </a:fld>
            <a:endParaRPr lang="en-US" altLang="zh-CN">
              <a:solidFill>
                <a:srgbClr val="007A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95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7" y="6245225"/>
            <a:ext cx="305223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7A77"/>
              </a:solidFill>
            </a:endParaRP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7A77"/>
              </a:solidFill>
            </a:endParaRP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1" y="6245225"/>
            <a:ext cx="305223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337100-52E1-46A7-8E27-81A47958FA5E}" type="slidenum">
              <a:rPr lang="en-US" altLang="zh-CN">
                <a:solidFill>
                  <a:srgbClr val="007A7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007A77"/>
              </a:solidFill>
            </a:endParaRPr>
          </a:p>
        </p:txBody>
      </p:sp>
      <p:sp>
        <p:nvSpPr>
          <p:cNvPr id="102407" name="Rectangle 7"/>
          <p:cNvSpPr>
            <a:spLocks noChangeArrowheads="1"/>
          </p:cNvSpPr>
          <p:nvPr userDrawn="1"/>
        </p:nvSpPr>
        <p:spPr bwMode="auto">
          <a:xfrm>
            <a:off x="3024717" y="549275"/>
            <a:ext cx="614468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第三节   锚链</a:t>
            </a:r>
          </a:p>
        </p:txBody>
      </p:sp>
    </p:spTree>
    <p:extLst>
      <p:ext uri="{BB962C8B-B14F-4D97-AF65-F5344CB8AC3E}">
        <p14:creationId xmlns:p14="http://schemas.microsoft.com/office/powerpoint/2010/main" val="67107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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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</a:endParaRPr>
          </a:p>
        </p:txBody>
      </p:sp>
      <p:sp>
        <p:nvSpPr>
          <p:cNvPr id="128003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</a:endParaRP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</a:endParaRPr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</a:endParaRPr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</a:endParaRPr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</a:endParaRPr>
          </a:p>
        </p:txBody>
      </p:sp>
      <p:sp>
        <p:nvSpPr>
          <p:cNvPr id="128008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</a:endParaRPr>
          </a:p>
        </p:txBody>
      </p:sp>
      <p:sp>
        <p:nvSpPr>
          <p:cNvPr id="12801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7534" y="1844675"/>
            <a:ext cx="10369551" cy="428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280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280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280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6CD36C-88F6-4C45-A7ED-84D84CE37B26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28014" name="Rectangle 14"/>
          <p:cNvSpPr>
            <a:spLocks noChangeArrowheads="1"/>
          </p:cNvSpPr>
          <p:nvPr userDrawn="1"/>
        </p:nvSpPr>
        <p:spPr bwMode="auto">
          <a:xfrm>
            <a:off x="2446867" y="692150"/>
            <a:ext cx="7681384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第四节   锚机及附属设备</a:t>
            </a:r>
          </a:p>
        </p:txBody>
      </p:sp>
    </p:spTree>
    <p:extLst>
      <p:ext uri="{BB962C8B-B14F-4D97-AF65-F5344CB8AC3E}">
        <p14:creationId xmlns:p14="http://schemas.microsoft.com/office/powerpoint/2010/main" val="24115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434" name="Group 2"/>
          <p:cNvGrpSpPr>
            <a:grpSpLocks/>
          </p:cNvGrpSpPr>
          <p:nvPr/>
        </p:nvGrpSpPr>
        <p:grpSpPr bwMode="auto">
          <a:xfrm>
            <a:off x="1" y="0"/>
            <a:ext cx="12213167" cy="6858000"/>
            <a:chOff x="0" y="0"/>
            <a:chExt cx="5770" cy="4320"/>
          </a:xfrm>
        </p:grpSpPr>
        <p:sp>
          <p:nvSpPr>
            <p:cNvPr id="14643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643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643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643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643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644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644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644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644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644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644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644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644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644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644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645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645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645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645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645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4645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4645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4645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FFFFFF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4645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323A5A-CC3A-4338-9B22-DB75D7163FF6}" type="slidenum">
              <a:rPr lang="en-US" altLang="zh-CN">
                <a:solidFill>
                  <a:srgbClr val="FFFFFF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FFFFFF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4646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FFFFFF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46461" name="Rectangle 29"/>
          <p:cNvSpPr>
            <a:spLocks noChangeArrowheads="1"/>
          </p:cNvSpPr>
          <p:nvPr userDrawn="1"/>
        </p:nvSpPr>
        <p:spPr bwMode="auto">
          <a:xfrm>
            <a:off x="2351618" y="333376"/>
            <a:ext cx="7681383" cy="119062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0000"/>
                </a:solidFill>
                <a:latin typeface="楷体_GB2312" panose="02010609030101010101" pitchFamily="49" charset="-122"/>
              </a:rPr>
              <a:t>第五节    锚设备的配备、试验、检查和保养 </a:t>
            </a:r>
          </a:p>
        </p:txBody>
      </p:sp>
    </p:spTree>
    <p:extLst>
      <p:ext uri="{BB962C8B-B14F-4D97-AF65-F5344CB8AC3E}">
        <p14:creationId xmlns:p14="http://schemas.microsoft.com/office/powerpoint/2010/main" val="418370911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86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03B804-BA15-4E6F-A4D4-72BA56F5A1B5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378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2"/>
          <p:cNvGrpSpPr>
            <a:grpSpLocks/>
          </p:cNvGrpSpPr>
          <p:nvPr/>
        </p:nvGrpSpPr>
        <p:grpSpPr bwMode="auto">
          <a:xfrm>
            <a:off x="0" y="0"/>
            <a:ext cx="12192000" cy="6934200"/>
            <a:chOff x="0" y="0"/>
            <a:chExt cx="5760" cy="4368"/>
          </a:xfrm>
        </p:grpSpPr>
        <p:sp>
          <p:nvSpPr>
            <p:cNvPr id="8089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090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090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090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090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090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090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090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090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090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090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091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091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091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091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091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091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8091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srgbClr val="FFFFFF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8091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8092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8092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4F765B-9346-42C1-BE84-C1147FD858C3}" type="slidenum">
              <a:rPr lang="en-US" altLang="zh-CN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80922" name="Text Box 26"/>
          <p:cNvSpPr txBox="1">
            <a:spLocks noChangeArrowheads="1"/>
          </p:cNvSpPr>
          <p:nvPr userDrawn="1"/>
        </p:nvSpPr>
        <p:spPr bwMode="auto">
          <a:xfrm>
            <a:off x="1488018" y="908051"/>
            <a:ext cx="854498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>
                <a:solidFill>
                  <a:srgbClr val="FFFF00"/>
                </a:solidFill>
                <a:latin typeface="Tahoma" panose="020B0604030504040204" pitchFamily="34" charset="0"/>
                <a:ea typeface="楷体_GB2312" panose="02010609030101010101" pitchFamily="49" charset="-122"/>
              </a:rPr>
              <a:t>    </a:t>
            </a:r>
            <a:r>
              <a:rPr lang="en-US" altLang="zh-CN" sz="3600" b="1">
                <a:solidFill>
                  <a:srgbClr val="FFFF00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“</a:t>
            </a:r>
            <a:r>
              <a:rPr lang="zh-CN" altLang="en-US" sz="3600" b="1">
                <a:solidFill>
                  <a:srgbClr val="FFFF00"/>
                </a:solidFill>
                <a:latin typeface="Tahoma" panose="020B0604030504040204" pitchFamily="34" charset="0"/>
                <a:ea typeface="楷体_GB2312" panose="02010609030101010101" pitchFamily="49" charset="-122"/>
              </a:rPr>
              <a:t>第六节</a:t>
            </a:r>
            <a:r>
              <a:rPr lang="zh-CN" altLang="en-US" sz="3600" b="1">
                <a:solidFill>
                  <a:srgbClr val="FFFF00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”</a:t>
            </a:r>
            <a:r>
              <a:rPr lang="zh-CN" altLang="en-US" sz="3600" b="1">
                <a:solidFill>
                  <a:srgbClr val="FFFF00"/>
                </a:solidFill>
                <a:latin typeface="Tahoma" panose="020B0604030504040204" pitchFamily="34" charset="0"/>
                <a:ea typeface="楷体_GB2312" panose="02010609030101010101" pitchFamily="49" charset="-122"/>
              </a:rPr>
              <a:t> 自学，并希望结合航行实习加以提高、巩固。</a:t>
            </a:r>
          </a:p>
        </p:txBody>
      </p:sp>
    </p:spTree>
    <p:extLst>
      <p:ext uri="{BB962C8B-B14F-4D97-AF65-F5344CB8AC3E}">
        <p14:creationId xmlns:p14="http://schemas.microsoft.com/office/powerpoint/2010/main" val="44820978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teaching%20%20&#35838;&#20214;/&#36741;&#21161;&#35838;&#20214;/&#38170;&#38142;&#26631;&#24535;&#65293;&#25945;&#30740;/carton%20%20%20%20&#19977;&#32500;&#22270;&#35937;/&#36830;&#25509;&#38142;&#29615;&#65293;&#31532;4&#33410;.jpg" TargetMode="External"/><Relationship Id="rId2" Type="http://schemas.openxmlformats.org/officeDocument/2006/relationships/hyperlink" Target="../teaching%20%20&#35838;&#20214;/&#36741;&#21161;&#35838;&#20214;/&#38170;&#38142;&#26631;&#24535;&#65293;&#25945;&#30740;/carton%20%20%20%20&#19977;&#32500;&#22270;&#35937;/&#36830;&#25509;&#21368;&#25187;&#65293;&#31532;2&#33410;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825625" y="1412875"/>
            <a:ext cx="8540750" cy="468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2.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锚链节</a:t>
            </a:r>
          </a:p>
          <a:p>
            <a:pPr lvl="1"/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一节锚链的长度：</a:t>
            </a:r>
          </a:p>
          <a:p>
            <a:pPr lvl="2"/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我国规定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每节锚链的标准长度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为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27.5m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；</a:t>
            </a:r>
          </a:p>
          <a:p>
            <a:pPr lvl="2"/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在实用中也有以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25m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、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20m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等为一节的；</a:t>
            </a:r>
          </a:p>
          <a:p>
            <a:pPr lvl="2"/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使用英制的国家以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15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拓（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fathom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）为一节，公制约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27.5m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。</a:t>
            </a:r>
          </a:p>
          <a:p>
            <a:pPr lvl="1"/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一根完整锚链的组成： 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（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1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）锚端链节</a:t>
            </a:r>
          </a:p>
          <a:p>
            <a:pPr lvl="2"/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从锚卸扣起，往上依次有末端卸扣、末端链环、转环、加大链环和若干普通链环，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末端卸扣的横栓和转环的环栓均朝向中间链节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（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2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）末端链节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（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3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）中间链节 </a:t>
            </a:r>
          </a:p>
          <a:p>
            <a:pPr lvl="2"/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一般用连接链环连接，但如采用连接卸扣，注意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平顺过渡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30363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800"/>
              <a:t>一、锚设备的配备 </a:t>
            </a:r>
          </a:p>
          <a:p>
            <a:pPr lvl="1">
              <a:lnSpc>
                <a:spcPct val="90000"/>
              </a:lnSpc>
            </a:pPr>
            <a:r>
              <a:rPr lang="zh-CN" altLang="en-US" sz="2400"/>
              <a:t>海船的锚与锚链的配备应根据船舶的类型、航行区域，并根据船舶舾装数的大小按规范中所列数据来选取。</a:t>
            </a:r>
          </a:p>
          <a:p>
            <a:pPr lvl="1">
              <a:lnSpc>
                <a:spcPct val="90000"/>
              </a:lnSpc>
            </a:pPr>
            <a:r>
              <a:rPr lang="zh-CN" altLang="en-US" sz="2400"/>
              <a:t>舾装数</a:t>
            </a:r>
            <a:r>
              <a:rPr lang="en-US" altLang="zh-CN" sz="2400"/>
              <a:t>N (Equipment number)</a:t>
            </a:r>
            <a:r>
              <a:rPr lang="zh-CN" altLang="en-US" sz="2400"/>
              <a:t>或称船具数，是表征船舶受风、流作用影响程度，据以确定锚、锚链、拖缆和系船缆等配备要求的一个参数。它与船舶排水量及受风、流影响的面积的大小等因素有关。</a:t>
            </a:r>
          </a:p>
          <a:p>
            <a:pPr lvl="1">
              <a:lnSpc>
                <a:spcPct val="90000"/>
              </a:lnSpc>
            </a:pPr>
            <a:r>
              <a:rPr lang="zh-CN" altLang="en-US" sz="2400"/>
              <a:t>除拖船的舾装数另有计算方法外，海船的舾装数计算公式为：</a:t>
            </a:r>
          </a:p>
          <a:p>
            <a:pPr>
              <a:lnSpc>
                <a:spcPct val="90000"/>
              </a:lnSpc>
            </a:pPr>
            <a:endParaRPr lang="en-US" altLang="zh-CN" sz="2800"/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FFFFFF"/>
              </a:solidFill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36196" name="Object 4"/>
          <p:cNvGraphicFramePr>
            <a:graphicFrameLocks noChangeAspect="1"/>
          </p:cNvGraphicFramePr>
          <p:nvPr/>
        </p:nvGraphicFramePr>
        <p:xfrm>
          <a:off x="4511676" y="5084763"/>
          <a:ext cx="307022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公式" r:id="rId3" imgW="1485900" imgH="203200" progId="Equation.3">
                  <p:embed/>
                </p:oleObj>
              </mc:Choice>
              <mc:Fallback>
                <p:oleObj name="公式" r:id="rId3" imgW="14859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76" y="5084763"/>
                        <a:ext cx="3070225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5317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1"/>
            <a:ext cx="9144000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000"/>
              <a:t>二、锚设备的试验</a:t>
            </a:r>
            <a:r>
              <a:rPr lang="zh-CN" altLang="en-US" sz="1800"/>
              <a:t>（</a:t>
            </a:r>
            <a:r>
              <a:rPr lang="en-US" altLang="zh-CN" sz="1800"/>
              <a:t>c/o</a:t>
            </a:r>
            <a:r>
              <a:rPr lang="zh-CN" altLang="en-US" sz="1800"/>
              <a:t>）</a:t>
            </a:r>
            <a:r>
              <a:rPr lang="zh-CN" altLang="en-US" sz="2400"/>
              <a:t>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1800"/>
              <a:t>1.</a:t>
            </a:r>
            <a:r>
              <a:rPr lang="zh-CN" altLang="en-US" sz="1800"/>
              <a:t>锚的试验；</a:t>
            </a:r>
            <a:r>
              <a:rPr lang="en-US" altLang="zh-CN" sz="1800"/>
              <a:t>2.</a:t>
            </a:r>
            <a:r>
              <a:rPr lang="zh-CN" altLang="en-US" sz="1800"/>
              <a:t>锚链的试验；</a:t>
            </a:r>
            <a:r>
              <a:rPr lang="en-US" altLang="zh-CN" sz="1800"/>
              <a:t>3.</a:t>
            </a:r>
            <a:r>
              <a:rPr lang="zh-CN" altLang="en-US" sz="1800"/>
              <a:t>锚机的试验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400"/>
              <a:t>三、锚设备的检查保养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000"/>
              <a:t>1.</a:t>
            </a:r>
            <a:r>
              <a:rPr lang="zh-CN" altLang="en-US" sz="2000"/>
              <a:t>日常检查保养 </a:t>
            </a:r>
          </a:p>
          <a:p>
            <a:pPr lvl="2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1800"/>
              <a:t>平时应有计划地轮流使用左右锚。每次起锚时应对锚进行冲洗。 </a:t>
            </a:r>
          </a:p>
          <a:p>
            <a:pPr lvl="2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1800"/>
              <a:t>起锚时应检查锚链标志，标志不清或脱落时及时补做。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sz="2000"/>
              <a:t>2.</a:t>
            </a:r>
            <a:r>
              <a:rPr lang="zh-CN" altLang="en-US" sz="2000"/>
              <a:t>定期检查保养</a:t>
            </a:r>
          </a:p>
          <a:p>
            <a:pPr lvl="2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1800"/>
              <a:t>锚销允许磨损原直径的</a:t>
            </a:r>
            <a:r>
              <a:rPr lang="en-US" altLang="zh-CN" sz="1800"/>
              <a:t>10</a:t>
            </a:r>
            <a:r>
              <a:rPr lang="zh-CN" altLang="en-US" sz="1800"/>
              <a:t>％以内，锚的失重应在原重的</a:t>
            </a:r>
            <a:r>
              <a:rPr lang="en-US" altLang="zh-CN" sz="1800"/>
              <a:t>20</a:t>
            </a:r>
            <a:r>
              <a:rPr lang="zh-CN" altLang="en-US" sz="1800"/>
              <a:t>％以内。 </a:t>
            </a:r>
          </a:p>
          <a:p>
            <a:pPr lvl="2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1800"/>
              <a:t>锚链磨损的极限为：远洋航区船舶的锚链，磨损后平均直径不得小于原直径的</a:t>
            </a:r>
            <a:r>
              <a:rPr lang="en-US" altLang="zh-CN" sz="1800"/>
              <a:t>88</a:t>
            </a:r>
            <a:r>
              <a:rPr lang="zh-CN" altLang="en-US" sz="1800"/>
              <a:t>％；近海和沿海航区船舶的锚链，磨损后的平均直径不得小于原直径的</a:t>
            </a:r>
            <a:r>
              <a:rPr lang="en-US" altLang="zh-CN" sz="1800"/>
              <a:t>85</a:t>
            </a:r>
            <a:r>
              <a:rPr lang="zh-CN" altLang="en-US" sz="1800"/>
              <a:t>％。</a:t>
            </a:r>
          </a:p>
          <a:p>
            <a:pPr lvl="2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1800"/>
              <a:t>无档链环或卸扣，其磨损量超过原直径的</a:t>
            </a:r>
            <a:r>
              <a:rPr lang="en-US" altLang="zh-CN" sz="1800"/>
              <a:t>8</a:t>
            </a:r>
            <a:r>
              <a:rPr lang="zh-CN" altLang="en-US" sz="1800"/>
              <a:t>％，则不能再使用；有档链环或卸扣，其磨损量超过原直径的</a:t>
            </a:r>
            <a:r>
              <a:rPr lang="en-US" altLang="zh-CN" sz="1800"/>
              <a:t>7</a:t>
            </a:r>
            <a:r>
              <a:rPr lang="zh-CN" altLang="en-US" sz="1800"/>
              <a:t>％，则不能再使用。</a:t>
            </a:r>
          </a:p>
          <a:p>
            <a:pPr lvl="2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1800"/>
              <a:t>锚机底座的蚀耗一般应小于原厚度的</a:t>
            </a:r>
            <a:r>
              <a:rPr lang="en-US" altLang="zh-CN" sz="1800"/>
              <a:t>25</a:t>
            </a:r>
            <a:r>
              <a:rPr lang="zh-CN" altLang="en-US" sz="1800"/>
              <a:t>％。除底座外一般应</a:t>
            </a:r>
            <a:r>
              <a:rPr lang="en-US" altLang="zh-CN" sz="1800"/>
              <a:t>3</a:t>
            </a:r>
            <a:r>
              <a:rPr lang="zh-CN" altLang="en-US" sz="1800"/>
              <a:t>个月检查一次。</a:t>
            </a:r>
          </a:p>
        </p:txBody>
      </p:sp>
    </p:spTree>
    <p:extLst>
      <p:ext uri="{BB962C8B-B14F-4D97-AF65-F5344CB8AC3E}">
        <p14:creationId xmlns:p14="http://schemas.microsoft.com/office/powerpoint/2010/main" val="2502471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908051"/>
            <a:ext cx="8229600" cy="4968875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u="sng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34.</a:t>
            </a:r>
            <a:r>
              <a:rPr lang="zh-CN" altLang="en-US" sz="2400" u="sng">
                <a:latin typeface="Times New Roman" panose="02020603050405020304" pitchFamily="18" charset="0"/>
                <a:ea typeface="楷体_GB2312" panose="02010609030101010101" pitchFamily="49" charset="-122"/>
              </a:rPr>
              <a:t>锚链筒内冲水装置的作用是：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    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A.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抛锚时用于冲洗锚链               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B.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抛锚时用于冲洗锚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    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C.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起锚时用于冲洗锚链和锚       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D.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起锚时用于冲洗锚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u="sng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35.</a:t>
            </a:r>
            <a:r>
              <a:rPr lang="zh-CN" altLang="en-US" sz="2400" u="sng">
                <a:latin typeface="Times New Roman" panose="02020603050405020304" pitchFamily="18" charset="0"/>
                <a:ea typeface="楷体_GB2312" panose="02010609030101010101" pitchFamily="49" charset="-122"/>
              </a:rPr>
              <a:t>螺旋式弃链器的特点是：</a:t>
            </a:r>
            <a:r>
              <a:rPr lang="en-US" altLang="zh-CN" sz="2400" u="sng">
                <a:latin typeface="Times New Roman" panose="02020603050405020304" pitchFamily="18" charset="0"/>
                <a:ea typeface="楷体_GB2312" panose="02010609030101010101" pitchFamily="49" charset="-122"/>
              </a:rPr>
              <a:t>I</a:t>
            </a:r>
            <a:r>
              <a:rPr lang="zh-CN" altLang="en-US" sz="2400" u="sng">
                <a:latin typeface="Times New Roman" panose="02020603050405020304" pitchFamily="18" charset="0"/>
                <a:ea typeface="楷体_GB2312" panose="02010609030101010101" pitchFamily="49" charset="-122"/>
              </a:rPr>
              <a:t>、结构较复杂；</a:t>
            </a:r>
            <a:r>
              <a:rPr lang="en-US" altLang="zh-CN" sz="2400" u="sng">
                <a:latin typeface="Times New Roman" panose="02020603050405020304" pitchFamily="18" charset="0"/>
                <a:ea typeface="楷体_GB2312" panose="02010609030101010101" pitchFamily="49" charset="-122"/>
              </a:rPr>
              <a:t>II</a:t>
            </a:r>
            <a:r>
              <a:rPr lang="zh-CN" altLang="en-US" sz="2400" u="sng">
                <a:latin typeface="Times New Roman" panose="02020603050405020304" pitchFamily="18" charset="0"/>
                <a:ea typeface="楷体_GB2312" panose="02010609030101010101" pitchFamily="49" charset="-122"/>
              </a:rPr>
              <a:t>、使用安全可靠；</a:t>
            </a:r>
            <a:r>
              <a:rPr lang="en-US" altLang="zh-CN" sz="2400" u="sng">
                <a:latin typeface="Times New Roman" panose="02020603050405020304" pitchFamily="18" charset="0"/>
                <a:ea typeface="楷体_GB2312" panose="02010609030101010101" pitchFamily="49" charset="-122"/>
              </a:rPr>
              <a:t>III.</a:t>
            </a:r>
            <a:r>
              <a:rPr lang="zh-CN" altLang="en-US" sz="2400" u="sng">
                <a:latin typeface="Times New Roman" panose="02020603050405020304" pitchFamily="18" charset="0"/>
                <a:ea typeface="楷体_GB2312" panose="02010609030101010101" pitchFamily="49" charset="-122"/>
              </a:rPr>
              <a:t>一般装设于锚链舱舱壁上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    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A. I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、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II         B. I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、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III        C. II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、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III      D. I -III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u="sng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36.</a:t>
            </a:r>
            <a:r>
              <a:rPr lang="zh-CN" altLang="en-US" sz="2400" u="sng">
                <a:latin typeface="Times New Roman" panose="02020603050405020304" pitchFamily="18" charset="0"/>
                <a:ea typeface="楷体_GB2312" panose="02010609030101010101" pitchFamily="49" charset="-122"/>
              </a:rPr>
              <a:t>在商船上普遍采用的船首锚均为：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    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A.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大抓力锚      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B.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海军锚     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C.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斯贝克锚    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D.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无杆锚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u="sng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37.</a:t>
            </a:r>
            <a:r>
              <a:rPr lang="zh-CN" altLang="en-US" sz="2400" u="sng">
                <a:latin typeface="Times New Roman" panose="02020603050405020304" pitchFamily="18" charset="0"/>
                <a:ea typeface="楷体_GB2312" panose="02010609030101010101" pitchFamily="49" charset="-122"/>
              </a:rPr>
              <a:t>无杆大抓力锚</a:t>
            </a:r>
            <a:r>
              <a:rPr lang="en-US" altLang="zh-CN" sz="2400" u="sng">
                <a:latin typeface="Times New Roman" panose="02020603050405020304" pitchFamily="18" charset="0"/>
                <a:ea typeface="楷体_GB2312" panose="02010609030101010101" pitchFamily="49" charset="-122"/>
              </a:rPr>
              <a:t>AC-14</a:t>
            </a:r>
            <a:r>
              <a:rPr lang="zh-CN" altLang="en-US" sz="2400" u="sng">
                <a:latin typeface="Times New Roman" panose="02020603050405020304" pitchFamily="18" charset="0"/>
                <a:ea typeface="楷体_GB2312" panose="02010609030101010101" pitchFamily="49" charset="-122"/>
              </a:rPr>
              <a:t>型的特点是：</a:t>
            </a:r>
            <a:r>
              <a:rPr lang="en-US" altLang="zh-CN" sz="2400" u="sng">
                <a:latin typeface="Times New Roman" panose="02020603050405020304" pitchFamily="18" charset="0"/>
                <a:ea typeface="楷体_GB2312" panose="02010609030101010101" pitchFamily="49" charset="-122"/>
              </a:rPr>
              <a:t>I</a:t>
            </a:r>
            <a:r>
              <a:rPr lang="zh-CN" altLang="en-US" sz="2400" u="sng">
                <a:latin typeface="Times New Roman" panose="02020603050405020304" pitchFamily="18" charset="0"/>
                <a:ea typeface="楷体_GB2312" panose="02010609030101010101" pitchFamily="49" charset="-122"/>
              </a:rPr>
              <a:t>、设有极其肥大的稳定鳍且具有很好的稳定性；</a:t>
            </a:r>
            <a:r>
              <a:rPr lang="en-US" altLang="zh-CN" sz="2400" u="sng">
                <a:latin typeface="Times New Roman" panose="02020603050405020304" pitchFamily="18" charset="0"/>
                <a:ea typeface="楷体_GB2312" panose="02010609030101010101" pitchFamily="49" charset="-122"/>
              </a:rPr>
              <a:t>II</a:t>
            </a:r>
            <a:r>
              <a:rPr lang="zh-CN" altLang="en-US" sz="2400" u="sng">
                <a:latin typeface="Times New Roman" panose="02020603050405020304" pitchFamily="18" charset="0"/>
                <a:ea typeface="楷体_GB2312" panose="02010609030101010101" pitchFamily="49" charset="-122"/>
              </a:rPr>
              <a:t>、啮土迅速，对各种底质的适应性较强；</a:t>
            </a:r>
            <a:r>
              <a:rPr lang="en-US" altLang="zh-CN" sz="2400" u="sng">
                <a:latin typeface="Times New Roman" panose="02020603050405020304" pitchFamily="18" charset="0"/>
                <a:ea typeface="楷体_GB2312" panose="02010609030101010101" pitchFamily="49" charset="-122"/>
              </a:rPr>
              <a:t>III</a:t>
            </a:r>
            <a:r>
              <a:rPr lang="zh-CN" altLang="en-US" sz="2400" u="sng">
                <a:latin typeface="Times New Roman" panose="02020603050405020304" pitchFamily="18" charset="0"/>
                <a:ea typeface="楷体_GB2312" panose="02010609030101010101" pitchFamily="49" charset="-122"/>
              </a:rPr>
              <a:t>、抓重比最高可达</a:t>
            </a:r>
            <a:r>
              <a:rPr lang="en-US" altLang="zh-CN" sz="2400" u="sng">
                <a:latin typeface="Times New Roman" panose="02020603050405020304" pitchFamily="18" charset="0"/>
                <a:ea typeface="楷体_GB2312" panose="02010609030101010101" pitchFamily="49" charset="-122"/>
              </a:rPr>
              <a:t>12</a:t>
            </a:r>
            <a:r>
              <a:rPr lang="zh-CN" altLang="en-US" sz="2400" u="sng">
                <a:latin typeface="Times New Roman" panose="02020603050405020304" pitchFamily="18" charset="0"/>
                <a:ea typeface="楷体_GB2312" panose="02010609030101010101" pitchFamily="49" charset="-122"/>
              </a:rPr>
              <a:t>～</a:t>
            </a:r>
            <a:r>
              <a:rPr lang="en-US" altLang="zh-CN" sz="2400" u="sng">
                <a:latin typeface="Times New Roman" panose="02020603050405020304" pitchFamily="18" charset="0"/>
                <a:ea typeface="楷体_GB2312" panose="02010609030101010101" pitchFamily="49" charset="-122"/>
              </a:rPr>
              <a:t>14</a:t>
            </a:r>
            <a:r>
              <a:rPr lang="zh-CN" altLang="en-US" sz="2400" u="sng">
                <a:latin typeface="Times New Roman" panose="02020603050405020304" pitchFamily="18" charset="0"/>
                <a:ea typeface="楷体_GB2312" panose="02010609030101010101" pitchFamily="49" charset="-122"/>
              </a:rPr>
              <a:t>；</a:t>
            </a:r>
            <a:r>
              <a:rPr lang="en-US" altLang="zh-CN" sz="2400" u="sng">
                <a:latin typeface="Times New Roman" panose="02020603050405020304" pitchFamily="18" charset="0"/>
                <a:ea typeface="楷体_GB2312" panose="02010609030101010101" pitchFamily="49" charset="-122"/>
              </a:rPr>
              <a:t>IV</a:t>
            </a:r>
            <a:r>
              <a:rPr lang="zh-CN" altLang="en-US" sz="2400" u="sng">
                <a:latin typeface="Times New Roman" panose="02020603050405020304" pitchFamily="18" charset="0"/>
                <a:ea typeface="楷体_GB2312" panose="02010609030101010101" pitchFamily="49" charset="-122"/>
              </a:rPr>
              <a:t>、常用作超大型船或水线以上面积较大的滚装船的首锚。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    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A. I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、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II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、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III                  B. II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、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III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、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IV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    C. I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、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III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、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IV                 D. I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、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II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、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III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、 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IV</a:t>
            </a:r>
          </a:p>
        </p:txBody>
      </p:sp>
    </p:spTree>
    <p:extLst>
      <p:ext uri="{BB962C8B-B14F-4D97-AF65-F5344CB8AC3E}">
        <p14:creationId xmlns:p14="http://schemas.microsoft.com/office/powerpoint/2010/main" val="1370794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765175"/>
            <a:ext cx="8229600" cy="51450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u="sng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38.</a:t>
            </a:r>
            <a:r>
              <a:rPr lang="zh-CN" altLang="en-US" sz="2000" u="sng">
                <a:latin typeface="Times New Roman" panose="02020603050405020304" pitchFamily="18" charset="0"/>
                <a:ea typeface="楷体_GB2312" panose="02010609030101010101" pitchFamily="49" charset="-122"/>
              </a:rPr>
              <a:t>铸钢锚链的缺点是：</a:t>
            </a:r>
            <a:r>
              <a:rPr lang="en-US" altLang="zh-CN" sz="2000" u="sng">
                <a:latin typeface="Times New Roman" panose="02020603050405020304" pitchFamily="18" charset="0"/>
                <a:ea typeface="楷体_GB2312" panose="02010609030101010101" pitchFamily="49" charset="-122"/>
              </a:rPr>
              <a:t>I</a:t>
            </a:r>
            <a:r>
              <a:rPr lang="zh-CN" altLang="en-US" sz="2000" u="sng">
                <a:latin typeface="Times New Roman" panose="02020603050405020304" pitchFamily="18" charset="0"/>
                <a:ea typeface="楷体_GB2312" panose="02010609030101010101" pitchFamily="49" charset="-122"/>
              </a:rPr>
              <a:t>、制造工艺较复杂；</a:t>
            </a:r>
            <a:r>
              <a:rPr lang="en-US" altLang="zh-CN" sz="2000" u="sng">
                <a:latin typeface="Times New Roman" panose="02020603050405020304" pitchFamily="18" charset="0"/>
                <a:ea typeface="楷体_GB2312" panose="02010609030101010101" pitchFamily="49" charset="-122"/>
              </a:rPr>
              <a:t>II</a:t>
            </a:r>
            <a:r>
              <a:rPr lang="zh-CN" altLang="en-US" sz="2000" u="sng">
                <a:latin typeface="Times New Roman" panose="02020603050405020304" pitchFamily="18" charset="0"/>
                <a:ea typeface="楷体_GB2312" panose="02010609030101010101" pitchFamily="49" charset="-122"/>
              </a:rPr>
              <a:t>、成本较高；</a:t>
            </a:r>
            <a:r>
              <a:rPr lang="en-US" altLang="zh-CN" sz="2000" u="sng">
                <a:latin typeface="Times New Roman" panose="02020603050405020304" pitchFamily="18" charset="0"/>
                <a:ea typeface="楷体_GB2312" panose="02010609030101010101" pitchFamily="49" charset="-122"/>
              </a:rPr>
              <a:t>III</a:t>
            </a:r>
            <a:r>
              <a:rPr lang="zh-CN" altLang="en-US" sz="2000" u="sng">
                <a:latin typeface="Times New Roman" panose="02020603050405020304" pitchFamily="18" charset="0"/>
                <a:ea typeface="楷体_GB2312" panose="02010609030101010101" pitchFamily="49" charset="-122"/>
              </a:rPr>
              <a:t>、耐冲击负荷差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               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A. I</a:t>
            </a: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、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II         B. I</a:t>
            </a: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、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III            C. II</a:t>
            </a: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、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III       D. I -III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u="sng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39.</a:t>
            </a:r>
            <a:r>
              <a:rPr lang="zh-CN" altLang="en-US" sz="2000" u="sng">
                <a:latin typeface="Times New Roman" panose="02020603050405020304" pitchFamily="18" charset="0"/>
                <a:ea typeface="楷体_GB2312" panose="02010609030101010101" pitchFamily="49" charset="-122"/>
              </a:rPr>
              <a:t>我国规定每节锚链的标准长度为：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               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A. 25</a:t>
            </a: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米        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B. 26</a:t>
            </a: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米            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C. 27</a:t>
            </a: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米        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D. 27. 5</a:t>
            </a: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米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u="sng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40.</a:t>
            </a:r>
            <a:r>
              <a:rPr lang="zh-CN" altLang="en-US" sz="2000" u="sng">
                <a:latin typeface="Times New Roman" panose="02020603050405020304" pitchFamily="18" charset="0"/>
                <a:ea typeface="楷体_GB2312" panose="02010609030101010101" pitchFamily="49" charset="-122"/>
              </a:rPr>
              <a:t>在末端链节的末端和锚端链节的前端均增设转环的主要目的是：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    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A.</a:t>
            </a: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为减轻起锚时的磨损              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B.</a:t>
            </a: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避免抛锚时产生跳动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    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C.</a:t>
            </a: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避免锚链发生过分扭绞          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D.</a:t>
            </a: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为增加锚链局部强度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u="sng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41.</a:t>
            </a:r>
            <a:r>
              <a:rPr lang="zh-CN" altLang="en-US" sz="2000" u="sng">
                <a:latin typeface="Times New Roman" panose="02020603050405020304" pitchFamily="18" charset="0"/>
                <a:ea typeface="楷体_GB2312" panose="02010609030101010101" pitchFamily="49" charset="-122"/>
              </a:rPr>
              <a:t>当脱开锚机的链轮离合器时，锚机的运转特点是：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    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A.</a:t>
            </a: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主轴转动而卷筒和链轮不动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    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B.</a:t>
            </a: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主轴不动而卷筒和链轮转动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    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C.</a:t>
            </a: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主轴和卷筒转动而链轮不转动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    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D.</a:t>
            </a: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主轴和卷筒不转动而链轮转动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u="sng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42.</a:t>
            </a:r>
            <a:r>
              <a:rPr lang="zh-CN" altLang="en-US" sz="2000" u="sng">
                <a:latin typeface="Times New Roman" panose="02020603050405020304" pitchFamily="18" charset="0"/>
                <a:ea typeface="楷体_GB2312" panose="02010609030101010101" pitchFamily="49" charset="-122"/>
              </a:rPr>
              <a:t>起锚机应有连续工作＿ ＿ ＿的能力；并应能在过载拉力作用下连续工作＿ ＿ ＿ 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      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A. 30min, 2min                 B. 20min</a:t>
            </a: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，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1.5min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      C. 10min</a:t>
            </a: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，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2min               D. 2min, 30min</a:t>
            </a:r>
          </a:p>
        </p:txBody>
      </p:sp>
    </p:spTree>
    <p:extLst>
      <p:ext uri="{BB962C8B-B14F-4D97-AF65-F5344CB8AC3E}">
        <p14:creationId xmlns:p14="http://schemas.microsoft.com/office/powerpoint/2010/main" val="2849067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3359151" y="2781301"/>
            <a:ext cx="5688013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8800" b="1" i="1">
                <a:solidFill>
                  <a:srgbClr val="FFFFFF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37485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2135189" y="1484314"/>
            <a:ext cx="7921625" cy="424973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三、锚链标志</a:t>
            </a:r>
            <a:endParaRPr lang="zh-CN" altLang="en-US" b="1">
              <a:solidFill>
                <a:srgbClr val="000000"/>
              </a:solidFill>
              <a:latin typeface="Times New Roman" panose="02020603050405020304" pitchFamily="18" charset="0"/>
              <a:ea typeface="楷体_GB2312" panose="02010609030101010101" pitchFamily="49" charset="-122"/>
              <a:cs typeface="Times New Roman" panose="02020603050405020304" pitchFamily="18" charset="0"/>
            </a:endParaRPr>
          </a:p>
          <a:p>
            <a:pPr lvl="1" algn="just">
              <a:lnSpc>
                <a:spcPct val="80000"/>
              </a:lnSpc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    表示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第一节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：在第一个连接链环前后第一个链环的撑档上绕金属丝，并在该链环上涂白漆，连接链环处涂红漆；</a:t>
            </a:r>
          </a:p>
          <a:p>
            <a:pPr lvl="1" algn="just">
              <a:lnSpc>
                <a:spcPct val="80000"/>
              </a:lnSpc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    表示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第二节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：在第二个连接链环前后第二个链环的撑档上绕金属丝，并在该连接链环前后两个链环上涂白漆，连接链环处涂红漆；</a:t>
            </a:r>
          </a:p>
          <a:p>
            <a:pPr lvl="1" algn="just">
              <a:lnSpc>
                <a:spcPct val="80000"/>
              </a:lnSpc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   如果是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连接卸扣连接，标志方法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是？</a:t>
            </a:r>
          </a:p>
          <a:p>
            <a:pPr lvl="1" algn="just">
              <a:lnSpc>
                <a:spcPct val="80000"/>
              </a:lnSpc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   依此类推；</a:t>
            </a:r>
          </a:p>
          <a:p>
            <a:pPr lvl="1" algn="just">
              <a:lnSpc>
                <a:spcPct val="80000"/>
              </a:lnSpc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  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第六节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：重复第一节标记； 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……</a:t>
            </a:r>
            <a:endParaRPr lang="en-US" altLang="zh-CN" sz="2400">
              <a:solidFill>
                <a:srgbClr val="00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1" algn="just">
              <a:lnSpc>
                <a:spcPct val="8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   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一般在第一节锚机链轮处：涂白漆；</a:t>
            </a:r>
          </a:p>
          <a:p>
            <a:pPr lvl="1" algn="just">
              <a:lnSpc>
                <a:spcPct val="80000"/>
              </a:lnSpc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  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最后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1~2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节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涂醒目颜色，以作危险警告。</a:t>
            </a:r>
          </a:p>
        </p:txBody>
      </p:sp>
      <p:sp>
        <p:nvSpPr>
          <p:cNvPr id="107526" name="AutoShape 6">
            <a:hlinkClick r:id="rId2" action="ppaction://hlinkfile" highlightClick="1"/>
          </p:cNvPr>
          <p:cNvSpPr>
            <a:spLocks noChangeArrowheads="1"/>
          </p:cNvSpPr>
          <p:nvPr/>
        </p:nvSpPr>
        <p:spPr bwMode="auto">
          <a:xfrm>
            <a:off x="8112126" y="3860801"/>
            <a:ext cx="360363" cy="360363"/>
          </a:xfrm>
          <a:prstGeom prst="actionButtonHelp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7A77"/>
              </a:solidFill>
              <a:latin typeface="Tahoma" panose="020B0604030504040204" pitchFamily="34" charset="0"/>
            </a:endParaRPr>
          </a:p>
        </p:txBody>
      </p:sp>
      <p:sp>
        <p:nvSpPr>
          <p:cNvPr id="107527" name="AutoShape 7">
            <a:hlinkClick r:id="rId3" action="ppaction://hlinkfile" highlightClick="1"/>
          </p:cNvPr>
          <p:cNvSpPr>
            <a:spLocks noChangeArrowheads="1"/>
          </p:cNvSpPr>
          <p:nvPr/>
        </p:nvSpPr>
        <p:spPr bwMode="auto">
          <a:xfrm>
            <a:off x="8112126" y="3573464"/>
            <a:ext cx="360363" cy="287337"/>
          </a:xfrm>
          <a:prstGeom prst="actionButtonEnd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7A77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2424114" y="1412876"/>
            <a:ext cx="7127875" cy="4194175"/>
          </a:xfrm>
          <a:solidFill>
            <a:srgbClr val="FFFFFF"/>
          </a:solidFill>
          <a:ln cap="flat" algn="ctr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四、锚链的强度与质量估算</a:t>
            </a:r>
            <a:endParaRPr lang="zh-CN" altLang="en-US" b="1">
              <a:solidFill>
                <a:srgbClr val="000000"/>
              </a:solidFill>
              <a:latin typeface="Times New Roman" panose="02020603050405020304" pitchFamily="18" charset="0"/>
              <a:ea typeface="楷体_GB2312" panose="02010609030101010101" pitchFamily="49" charset="-122"/>
              <a:cs typeface="Times New Roman" panose="02020603050405020304" pitchFamily="18" charset="0"/>
            </a:endParaRPr>
          </a:p>
          <a:p>
            <a:pPr lvl="1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 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1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、有档锚链破断强度  </a:t>
            </a:r>
          </a:p>
          <a:p>
            <a:pPr lvl="1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              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T=548.8d</a:t>
            </a:r>
            <a:r>
              <a:rPr lang="en-US" altLang="zh-CN" sz="2400" baseline="50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2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(N)</a:t>
            </a:r>
          </a:p>
          <a:p>
            <a:pPr lvl="1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 2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、每米重量：</a:t>
            </a:r>
          </a:p>
          <a:p>
            <a:pPr lvl="1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               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W</a:t>
            </a:r>
            <a:r>
              <a:rPr lang="en-US" altLang="zh-CN" sz="2400" baseline="-25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c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=0.0219d</a:t>
            </a:r>
            <a:r>
              <a:rPr lang="en-US" altLang="zh-CN" sz="2400" baseline="50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2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(kg/m)</a:t>
            </a:r>
          </a:p>
          <a:p>
            <a:pPr lvl="1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 3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、锚重与链重的关系</a:t>
            </a:r>
            <a:r>
              <a:rPr lang="zh-CN" altLang="en-US" sz="18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（</a:t>
            </a:r>
            <a:r>
              <a:rPr lang="en-US" altLang="zh-CN" sz="18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AM2</a:t>
            </a:r>
            <a:r>
              <a:rPr lang="zh-CN" altLang="en-US" sz="18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级为例：）</a:t>
            </a:r>
          </a:p>
          <a:p>
            <a:pPr lvl="1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               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W</a:t>
            </a:r>
            <a:r>
              <a:rPr lang="en-US" altLang="zh-CN" sz="2400" baseline="-25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a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=60Wc×10 </a:t>
            </a:r>
            <a:r>
              <a:rPr lang="en-US" altLang="zh-CN" sz="2400" baseline="500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–3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(t)</a:t>
            </a:r>
          </a:p>
          <a:p>
            <a:pPr lvl="1"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CN" sz="2400">
              <a:solidFill>
                <a:srgbClr val="0000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lvl="1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18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AM1</a:t>
            </a:r>
            <a:r>
              <a:rPr lang="zh-CN" altLang="en-US" sz="18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、 </a:t>
            </a:r>
            <a:r>
              <a:rPr lang="en-US" altLang="zh-CN" sz="18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AM2</a:t>
            </a:r>
            <a:r>
              <a:rPr lang="zh-CN" altLang="en-US" sz="18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、 </a:t>
            </a:r>
            <a:r>
              <a:rPr lang="en-US" altLang="zh-CN" sz="18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AM3</a:t>
            </a:r>
            <a:r>
              <a:rPr lang="zh-CN" altLang="en-US" sz="1800">
                <a:solidFill>
                  <a:srgbClr val="00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级锚链链重与每只锚的质量有何比例关系？</a:t>
            </a:r>
          </a:p>
        </p:txBody>
      </p:sp>
    </p:spTree>
    <p:extLst>
      <p:ext uri="{BB962C8B-B14F-4D97-AF65-F5344CB8AC3E}">
        <p14:creationId xmlns:p14="http://schemas.microsoft.com/office/powerpoint/2010/main" val="276553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5625" y="1905001"/>
            <a:ext cx="8540750" cy="4194175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800">
                <a:latin typeface="Times New Roman" panose="02020603050405020304" pitchFamily="18" charset="0"/>
                <a:ea typeface="楷体_GB2312" panose="02010609030101010101" pitchFamily="49" charset="-122"/>
              </a:rPr>
              <a:t>一、锚机（</a:t>
            </a:r>
            <a:r>
              <a:rPr lang="en-US" altLang="zh-CN" sz="2800">
                <a:latin typeface="Times New Roman" panose="02020603050405020304" pitchFamily="18" charset="0"/>
                <a:ea typeface="楷体_GB2312" panose="02010609030101010101" pitchFamily="49" charset="-122"/>
              </a:rPr>
              <a:t>Windlass</a:t>
            </a:r>
            <a:r>
              <a:rPr lang="zh-CN" altLang="en-US" sz="2800">
                <a:latin typeface="Times New Roman" panose="02020603050405020304" pitchFamily="18" charset="0"/>
                <a:ea typeface="楷体_GB2312" panose="02010609030101010101" pitchFamily="49" charset="-122"/>
              </a:rPr>
              <a:t>）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800">
                <a:latin typeface="Times New Roman" panose="02020603050405020304" pitchFamily="18" charset="0"/>
                <a:ea typeface="楷体_GB2312" panose="02010609030101010101" pitchFamily="49" charset="-122"/>
              </a:rPr>
              <a:t>1.</a:t>
            </a:r>
            <a:r>
              <a:rPr lang="zh-CN" altLang="en-US" sz="2800">
                <a:latin typeface="Times New Roman" panose="02020603050405020304" pitchFamily="18" charset="0"/>
                <a:ea typeface="楷体_GB2312" panose="02010609030101010101" pitchFamily="49" charset="-122"/>
              </a:rPr>
              <a:t>锚机分类：</a:t>
            </a:r>
          </a:p>
          <a:p>
            <a:pPr lvl="1">
              <a:lnSpc>
                <a:spcPct val="90000"/>
              </a:lnSpc>
            </a:pP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按动力不同可分人力起锚机、</a:t>
            </a:r>
            <a:r>
              <a:rPr lang="zh-CN" altLang="en-US" sz="2400" u="sng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电动锚机、电动液压锚机和蒸汽锚机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。 </a:t>
            </a:r>
          </a:p>
          <a:p>
            <a:pPr lvl="2">
              <a:lnSpc>
                <a:spcPct val="90000"/>
              </a:lnSpc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电动液压锚机：结构紧凑，动力和传动部分体积小，操作平稳，变速性能好，但制造技术和维护保养要求较高。为现代大中型船舶广泛采用。</a:t>
            </a:r>
          </a:p>
          <a:p>
            <a:pPr lvl="2">
              <a:lnSpc>
                <a:spcPct val="90000"/>
              </a:lnSpc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蒸汽锚机：特点是动力大，结构简单。使用蒸汽锚机时应预先暖缸，用毕要放尽汽缸中残余水汽。</a:t>
            </a:r>
          </a:p>
          <a:p>
            <a:pPr lvl="1">
              <a:lnSpc>
                <a:spcPct val="90000"/>
              </a:lnSpc>
            </a:pP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锚机按布置方式分为</a:t>
            </a:r>
            <a:r>
              <a:rPr lang="zh-CN" altLang="en-US" sz="2400" u="sng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卧式锚机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和立式锚机两种。</a:t>
            </a:r>
          </a:p>
          <a:p>
            <a:pPr lvl="2">
              <a:lnSpc>
                <a:spcPct val="90000"/>
              </a:lnSpc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立式锚机：减小锚机所占甲板面积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【</a:t>
            </a: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超大型船舶、大型滚装船、以及具有大球鼻首的船舶；左右锚链筒间距较大的船舶；军舰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】 </a:t>
            </a:r>
          </a:p>
        </p:txBody>
      </p:sp>
    </p:spTree>
    <p:extLst>
      <p:ext uri="{BB962C8B-B14F-4D97-AF65-F5344CB8AC3E}">
        <p14:creationId xmlns:p14="http://schemas.microsoft.com/office/powerpoint/2010/main" val="30546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051" name="Group 3"/>
          <p:cNvGrpSpPr>
            <a:grpSpLocks/>
          </p:cNvGrpSpPr>
          <p:nvPr/>
        </p:nvGrpSpPr>
        <p:grpSpPr bwMode="auto">
          <a:xfrm>
            <a:off x="2351088" y="1557339"/>
            <a:ext cx="7696200" cy="4752975"/>
            <a:chOff x="521" y="981"/>
            <a:chExt cx="4848" cy="2994"/>
          </a:xfrm>
        </p:grpSpPr>
        <p:pic>
          <p:nvPicPr>
            <p:cNvPr id="130052" name="Picture 4" descr="杨a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" y="981"/>
              <a:ext cx="4848" cy="2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0053" name="Text Box 5"/>
            <p:cNvSpPr txBox="1">
              <a:spLocks noChangeArrowheads="1"/>
            </p:cNvSpPr>
            <p:nvPr/>
          </p:nvSpPr>
          <p:spPr bwMode="auto">
            <a:xfrm>
              <a:off x="4286" y="1389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000" b="1">
                  <a:solidFill>
                    <a:srgbClr val="000000"/>
                  </a:solidFill>
                  <a:latin typeface="Verdana" panose="020B0604030504040204" pitchFamily="34" charset="0"/>
                </a:rPr>
                <a:t>8</a:t>
              </a:r>
            </a:p>
          </p:txBody>
        </p:sp>
      </p:grpSp>
      <p:sp>
        <p:nvSpPr>
          <p:cNvPr id="130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19289" y="1412875"/>
            <a:ext cx="8353425" cy="4686300"/>
          </a:xfrm>
          <a:solidFill>
            <a:srgbClr val="FFFF66"/>
          </a:solidFill>
        </p:spPr>
        <p:txBody>
          <a:bodyPr/>
          <a:lstStyle/>
          <a:p>
            <a:pPr marL="457200" indent="-457200">
              <a:lnSpc>
                <a:spcPct val="80000"/>
              </a:lnSpc>
              <a:buClr>
                <a:srgbClr val="FF0000"/>
              </a:buClr>
              <a:buSzPct val="85000"/>
              <a:buFont typeface="Wingdings" panose="05000000000000000000" pitchFamily="2" charset="2"/>
              <a:buChar char="Ø"/>
            </a:pP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各种锚机除了动力部分不同外，其功能部分基本相同，即都包括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链轮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、绞缆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滚筒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、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离合器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和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刹车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等。</a:t>
            </a:r>
          </a:p>
          <a:p>
            <a:pPr marL="838200" lvl="1" indent="-381000">
              <a:lnSpc>
                <a:spcPct val="80000"/>
              </a:lnSpc>
              <a:buClr>
                <a:schemeClr val="folHlink"/>
              </a:buClr>
              <a:buSzPct val="85000"/>
              <a:buFont typeface="Wingdings" panose="05000000000000000000" pitchFamily="2" charset="2"/>
              <a:buChar char="u"/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这些功能部件都布置在同一根由动力驱动的主轴上。主轴端部的绞缆滚筒（辅卷筒）一般随主轴一起转动，链轮则由独立离合器和刹车控制。</a:t>
            </a:r>
          </a:p>
          <a:p>
            <a:pPr marL="457200" indent="-457200">
              <a:lnSpc>
                <a:spcPct val="80000"/>
              </a:lnSpc>
              <a:buClr>
                <a:srgbClr val="FF0000"/>
              </a:buClr>
              <a:buSzPct val="85000"/>
              <a:buFont typeface="Wingdings" panose="05000000000000000000" pitchFamily="2" charset="2"/>
              <a:buChar char="Ø"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离合器合拢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时，链轮和主轴咬合在一起，可随主轴一起转动，从而可以绞进或送出锚链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【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起锚、深水抛锚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】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。</a:t>
            </a:r>
          </a:p>
          <a:p>
            <a:pPr marL="457200" indent="-457200">
              <a:lnSpc>
                <a:spcPct val="80000"/>
              </a:lnSpc>
              <a:buClr>
                <a:srgbClr val="FF0000"/>
              </a:buClr>
              <a:buSzPct val="85000"/>
              <a:buFont typeface="Wingdings" panose="05000000000000000000" pitchFamily="2" charset="2"/>
              <a:buChar char="Ø"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离合器脱开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时，链轮不随主轴一起转动，可进行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抛锚或绞缆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操作。</a:t>
            </a:r>
          </a:p>
          <a:p>
            <a:pPr marL="457200" indent="-457200">
              <a:lnSpc>
                <a:spcPct val="80000"/>
              </a:lnSpc>
              <a:buClr>
                <a:srgbClr val="FF0000"/>
              </a:buClr>
              <a:buSzPct val="85000"/>
              <a:buFont typeface="Wingdings" panose="05000000000000000000" pitchFamily="2" charset="2"/>
              <a:buChar char="Ø"/>
            </a:pP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刹车用于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刹住锚链或控制松链速度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。当刹车刹紧时，链轮被制牢在锚机本体上，不能转动。</a:t>
            </a:r>
          </a:p>
          <a:p>
            <a:pPr marL="457200" indent="-457200">
              <a:lnSpc>
                <a:spcPct val="80000"/>
              </a:lnSpc>
              <a:buClr>
                <a:srgbClr val="FF0000"/>
              </a:buClr>
              <a:buSzPct val="85000"/>
              <a:buFont typeface="Wingdings" panose="05000000000000000000" pitchFamily="2" charset="2"/>
              <a:buChar char="Ø"/>
            </a:pP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船舶一般可设置一部双链轮锚机。对于大型船舶或有大型球鼻首的船，因其左右锚链筒间距较大，多设置左右分开的两部单链轮锚机（或称单侧式锚机）。 </a:t>
            </a:r>
          </a:p>
        </p:txBody>
      </p:sp>
    </p:spTree>
    <p:extLst>
      <p:ext uri="{BB962C8B-B14F-4D97-AF65-F5344CB8AC3E}">
        <p14:creationId xmlns:p14="http://schemas.microsoft.com/office/powerpoint/2010/main" val="246113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00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30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3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3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3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3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0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51088" y="1905001"/>
            <a:ext cx="7561262" cy="4194175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2.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锚机的主要技术要求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kumimoji="1"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1</a:t>
            </a:r>
            <a:r>
              <a:rPr kumimoji="1"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）独立之原动机，电动机驱动；倒转。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kumimoji="1"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2</a:t>
            </a:r>
            <a:r>
              <a:rPr kumimoji="1"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）起单锚</a:t>
            </a:r>
            <a:r>
              <a:rPr kumimoji="1"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V≥9m/min</a:t>
            </a:r>
            <a:r>
              <a:rPr kumimoji="1"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， </a:t>
            </a:r>
            <a:r>
              <a:rPr kumimoji="1"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H</a:t>
            </a:r>
            <a:r>
              <a:rPr kumimoji="1"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：</a:t>
            </a:r>
            <a:r>
              <a:rPr kumimoji="1"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82.5—27.5m</a:t>
            </a:r>
            <a:r>
              <a:rPr kumimoji="1"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（</a:t>
            </a:r>
            <a:r>
              <a:rPr kumimoji="1"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3</a:t>
            </a:r>
            <a:r>
              <a:rPr kumimoji="1"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节→</a:t>
            </a:r>
            <a:r>
              <a:rPr kumimoji="1"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1</a:t>
            </a:r>
            <a:r>
              <a:rPr kumimoji="1"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节）。 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kumimoji="1"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3</a:t>
            </a:r>
            <a:r>
              <a:rPr kumimoji="1"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）连续</a:t>
            </a:r>
            <a:r>
              <a:rPr kumimoji="1"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30 min</a:t>
            </a:r>
            <a:r>
              <a:rPr kumimoji="1"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工作能力（正常情况下）。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kumimoji="1"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4</a:t>
            </a:r>
            <a:r>
              <a:rPr kumimoji="1"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）过载拉力（≥</a:t>
            </a:r>
            <a:r>
              <a:rPr kumimoji="1"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1.5</a:t>
            </a:r>
            <a:r>
              <a:rPr kumimoji="1"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倍工作负荷）下连续工作</a:t>
            </a:r>
            <a:r>
              <a:rPr kumimoji="1"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2 min</a:t>
            </a:r>
            <a:r>
              <a:rPr kumimoji="1"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。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kumimoji="1"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5</a:t>
            </a:r>
            <a:r>
              <a:rPr kumimoji="1"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）离合器：可靠的锁紧装置。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kumimoji="1"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6</a:t>
            </a:r>
            <a:r>
              <a:rPr kumimoji="1"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）链轮制动器：刹紧后能承受</a:t>
            </a:r>
            <a:r>
              <a:rPr kumimoji="1"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45%</a:t>
            </a:r>
            <a:r>
              <a:rPr kumimoji="1"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锚链断裂负荷。</a:t>
            </a:r>
          </a:p>
          <a:p>
            <a:pPr lvl="1">
              <a:lnSpc>
                <a:spcPct val="80000"/>
              </a:lnSpc>
            </a:pPr>
            <a:r>
              <a:rPr kumimoji="1"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锚机的安装一般应保证锚链引出的三点成一线。</a:t>
            </a:r>
            <a:r>
              <a:rPr kumimoji="1"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【</a:t>
            </a:r>
            <a:r>
              <a:rPr kumimoji="1"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锚链筒、制链器和链轮</a:t>
            </a:r>
            <a:r>
              <a:rPr kumimoji="1"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】</a:t>
            </a:r>
          </a:p>
          <a:p>
            <a:pPr lvl="2">
              <a:lnSpc>
                <a:spcPct val="80000"/>
              </a:lnSpc>
            </a:pPr>
            <a:r>
              <a:rPr kumimoji="1" lang="zh-CN" altLang="en-US" sz="1800">
                <a:latin typeface="Times New Roman" panose="02020603050405020304" pitchFamily="18" charset="0"/>
                <a:ea typeface="楷体_GB2312" panose="02010609030101010101" pitchFamily="49" charset="-122"/>
              </a:rPr>
              <a:t>工作负载：指在锚链轮出链处测得的拉力。</a:t>
            </a:r>
          </a:p>
          <a:p>
            <a:pPr lvl="2">
              <a:lnSpc>
                <a:spcPct val="80000"/>
              </a:lnSpc>
            </a:pPr>
            <a:r>
              <a:rPr kumimoji="1" lang="zh-CN" altLang="en-US" sz="1800">
                <a:latin typeface="Times New Roman" panose="02020603050405020304" pitchFamily="18" charset="0"/>
                <a:ea typeface="楷体_GB2312" panose="02010609030101010101" pitchFamily="49" charset="-122"/>
              </a:rPr>
              <a:t>过载拉力：指锚机必需的短时过载能力。</a:t>
            </a:r>
          </a:p>
          <a:p>
            <a:pPr lvl="2">
              <a:lnSpc>
                <a:spcPct val="80000"/>
              </a:lnSpc>
            </a:pPr>
            <a:r>
              <a:rPr kumimoji="1" lang="zh-CN" altLang="en-US" sz="1800">
                <a:latin typeface="Times New Roman" panose="02020603050405020304" pitchFamily="18" charset="0"/>
                <a:ea typeface="楷体_GB2312" panose="02010609030101010101" pitchFamily="49" charset="-122"/>
              </a:rPr>
              <a:t>平均速度：指在</a:t>
            </a:r>
            <a:r>
              <a:rPr kumimoji="1" lang="en-US" altLang="zh-CN" sz="1800">
                <a:latin typeface="Times New Roman" panose="02020603050405020304" pitchFamily="18" charset="0"/>
                <a:ea typeface="楷体_GB2312" panose="02010609030101010101" pitchFamily="49" charset="-122"/>
              </a:rPr>
              <a:t>3</a:t>
            </a:r>
            <a:r>
              <a:rPr kumimoji="1" lang="zh-CN" altLang="en-US" sz="1800">
                <a:latin typeface="Times New Roman" panose="02020603050405020304" pitchFamily="18" charset="0"/>
                <a:ea typeface="楷体_GB2312" panose="02010609030101010101" pitchFamily="49" charset="-122"/>
              </a:rPr>
              <a:t>节锚链进入水中并且是自由悬挂的状态下，回收两节锚链时的速度。</a:t>
            </a:r>
          </a:p>
          <a:p>
            <a:pPr lvl="2">
              <a:lnSpc>
                <a:spcPct val="80000"/>
              </a:lnSpc>
            </a:pPr>
            <a:r>
              <a:rPr kumimoji="1" lang="zh-CN" altLang="en-US" sz="1800">
                <a:latin typeface="Times New Roman" panose="02020603050405020304" pitchFamily="18" charset="0"/>
                <a:ea typeface="楷体_GB2312" panose="02010609030101010101" pitchFamily="49" charset="-122"/>
              </a:rPr>
              <a:t>支持负载：指锚链轮制动器应能承受的锚链上最大静负载。</a:t>
            </a:r>
          </a:p>
        </p:txBody>
      </p:sp>
    </p:spTree>
    <p:extLst>
      <p:ext uri="{BB962C8B-B14F-4D97-AF65-F5344CB8AC3E}">
        <p14:creationId xmlns:p14="http://schemas.microsoft.com/office/powerpoint/2010/main" val="277806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79650" y="1412875"/>
            <a:ext cx="7920038" cy="46863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800">
                <a:latin typeface="Times New Roman" panose="02020603050405020304" pitchFamily="18" charset="0"/>
                <a:ea typeface="楷体_GB2312" panose="02010609030101010101" pitchFamily="49" charset="-122"/>
              </a:rPr>
              <a:t>     </a:t>
            </a:r>
            <a:r>
              <a:rPr lang="zh-CN" altLang="en-US" sz="2800">
                <a:latin typeface="Times New Roman" panose="02020603050405020304" pitchFamily="18" charset="0"/>
                <a:ea typeface="楷体_GB2312" panose="02010609030101010101" pitchFamily="49" charset="-122"/>
              </a:rPr>
              <a:t>二、锚设备的附属设备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1.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锚链筒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(Hawse pipe)</a:t>
            </a:r>
            <a:r>
              <a:rPr lang="en-US" altLang="zh-CN" sz="2400"/>
              <a:t> </a:t>
            </a:r>
            <a:r>
              <a:rPr lang="zh-CN" altLang="en-US" sz="2400"/>
              <a:t>；</a:t>
            </a:r>
            <a:r>
              <a:rPr lang="en-US" altLang="zh-CN" sz="2400">
                <a:solidFill>
                  <a:srgbClr val="FF0000"/>
                </a:solidFill>
                <a:ea typeface="楷体_GB2312" panose="02010609030101010101" pitchFamily="49" charset="-122"/>
              </a:rPr>
              <a:t>【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防浪盖？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】</a:t>
            </a:r>
          </a:p>
          <a:p>
            <a:pPr lvl="2">
              <a:lnSpc>
                <a:spcPct val="80000"/>
              </a:lnSpc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锚链筒包括甲板链孔、舷边链孔和筒体三部分 </a:t>
            </a:r>
          </a:p>
          <a:p>
            <a:pPr lvl="2">
              <a:lnSpc>
                <a:spcPct val="80000"/>
              </a:lnSpc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锚唇（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Anchor mouth</a:t>
            </a: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）</a:t>
            </a:r>
          </a:p>
          <a:p>
            <a:pPr lvl="2">
              <a:lnSpc>
                <a:spcPct val="80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锚穴</a:t>
            </a: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（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Anchor recess</a:t>
            </a: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）</a:t>
            </a:r>
          </a:p>
          <a:p>
            <a:pPr lvl="3">
              <a:lnSpc>
                <a:spcPct val="80000"/>
              </a:lnSpc>
            </a:pPr>
            <a:r>
              <a:rPr lang="zh-CN" altLang="en-US" sz="1800">
                <a:latin typeface="Times New Roman" panose="02020603050405020304" pitchFamily="18" charset="0"/>
                <a:ea typeface="楷体_GB2312" panose="02010609030101010101" pitchFamily="49" charset="-122"/>
              </a:rPr>
              <a:t>低干舷船和快速船在舷边链孔处设有锚穴</a:t>
            </a:r>
            <a:r>
              <a:rPr lang="zh-CN" altLang="en-US" sz="1800"/>
              <a:t> </a:t>
            </a:r>
            <a:endParaRPr lang="zh-CN" altLang="en-US" sz="1800"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pPr lvl="3">
              <a:lnSpc>
                <a:spcPct val="80000"/>
              </a:lnSpc>
            </a:pPr>
            <a:r>
              <a:rPr lang="zh-CN" altLang="en-US" sz="1800">
                <a:latin typeface="Times New Roman" panose="02020603050405020304" pitchFamily="18" charset="0"/>
                <a:ea typeface="楷体_GB2312" panose="02010609030101010101" pitchFamily="49" charset="-122"/>
              </a:rPr>
              <a:t>减少由锚引起的水和空气阻力及锚体击水引起的水花飞溅。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2.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导链滚轮（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Chain cable fairlead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）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3.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制链器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 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(Chain stopper) </a:t>
            </a:r>
          </a:p>
          <a:p>
            <a:pPr lvl="2">
              <a:lnSpc>
                <a:spcPct val="80000"/>
              </a:lnSpc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在船舶锚泊期间，制链器承受锚泊拉力，将这些力传递至船体，避免锚机承受负荷，以保护锚机。 </a:t>
            </a:r>
          </a:p>
          <a:p>
            <a:pPr lvl="2">
              <a:lnSpc>
                <a:spcPct val="80000"/>
              </a:lnSpc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航行期间，制链器直接承受锚和锚链的重力、惯性力，防止锚和锚链滑出。</a:t>
            </a:r>
          </a:p>
          <a:p>
            <a:pPr lvl="2">
              <a:lnSpc>
                <a:spcPct val="80000"/>
              </a:lnSpc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锚机持链轮、制链器、导链滚轮和甲板链孔应在一条直线上。 </a:t>
            </a:r>
          </a:p>
        </p:txBody>
      </p:sp>
    </p:spTree>
    <p:extLst>
      <p:ext uri="{BB962C8B-B14F-4D97-AF65-F5344CB8AC3E}">
        <p14:creationId xmlns:p14="http://schemas.microsoft.com/office/powerpoint/2010/main" val="141798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51088" y="1412876"/>
            <a:ext cx="7777162" cy="4824413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（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1</a:t>
            </a: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）螺旋制链器</a:t>
            </a:r>
          </a:p>
          <a:p>
            <a:pPr lvl="1">
              <a:lnSpc>
                <a:spcPct val="80000"/>
              </a:lnSpc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螺旋制链器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(Screw compressor) </a:t>
            </a: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特点是结构简单，工作可靠，操作省力，但其动作较慢。</a:t>
            </a:r>
          </a:p>
          <a:p>
            <a:pPr lvl="1">
              <a:lnSpc>
                <a:spcPct val="80000"/>
              </a:lnSpc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大、中型船舶较普遍采用。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（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2</a:t>
            </a: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）闸刀式制链器</a:t>
            </a:r>
          </a:p>
          <a:p>
            <a:pPr lvl="1">
              <a:lnSpc>
                <a:spcPct val="80000"/>
              </a:lnSpc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闸刀式制链器（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Lever chain cable stopper</a:t>
            </a: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）结构简单，操作迅速。</a:t>
            </a:r>
          </a:p>
          <a:p>
            <a:pPr lvl="1">
              <a:lnSpc>
                <a:spcPct val="80000"/>
              </a:lnSpc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但当其尺寸大时显得笨重，一般只在中小型船舶上使用。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（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3</a:t>
            </a: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）滚轮式闸刀制链器</a:t>
            </a:r>
          </a:p>
          <a:p>
            <a:pPr lvl="1">
              <a:lnSpc>
                <a:spcPct val="80000"/>
              </a:lnSpc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常见的滚轮式制链器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(Roller chain stopper) </a:t>
            </a: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有两种形式，一种如图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3.24c)</a:t>
            </a: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所示，另一种如图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3.21b</a:t>
            </a: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）所示。</a:t>
            </a:r>
          </a:p>
          <a:p>
            <a:pPr lvl="1">
              <a:lnSpc>
                <a:spcPct val="80000"/>
              </a:lnSpc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滚轮式制链器可减少占用甲板面积，目前广泛应用于大中型船舶。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（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4</a:t>
            </a: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）链式制链器</a:t>
            </a:r>
          </a:p>
          <a:p>
            <a:pPr lvl="1">
              <a:lnSpc>
                <a:spcPct val="80000"/>
              </a:lnSpc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链式制链器由一个链钩、一个伸缩螺丝和一段短链组成。</a:t>
            </a:r>
          </a:p>
          <a:p>
            <a:pPr lvl="1">
              <a:lnSpc>
                <a:spcPct val="80000"/>
              </a:lnSpc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它通常只在锚机与制链器距离较大时，用以收紧其间的锚链，以防航行中摆动，这种装置又叫制锚器。</a:t>
            </a:r>
          </a:p>
        </p:txBody>
      </p:sp>
    </p:spTree>
    <p:extLst>
      <p:ext uri="{BB962C8B-B14F-4D97-AF65-F5344CB8AC3E}">
        <p14:creationId xmlns:p14="http://schemas.microsoft.com/office/powerpoint/2010/main" val="250486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4.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锚链管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(Chain pipe) 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位于。。。是。。。的孔道。</a:t>
            </a:r>
          </a:p>
          <a:p>
            <a:pPr lvl="1">
              <a:lnSpc>
                <a:spcPct val="90000"/>
              </a:lnSpc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它的上口设有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防水盖</a:t>
            </a: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，航行中应关闭，以防海水由此进入锚链舱。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5.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锚链舱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(Chain locker)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是存放锚链的舱室。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设在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锚机链轮的正下方，一般位于防撞舱壁之前，首尖舱的上部或后部。</a:t>
            </a:r>
          </a:p>
          <a:p>
            <a:pPr lvl="1">
              <a:lnSpc>
                <a:spcPct val="90000"/>
              </a:lnSpc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左右锚链舱应分开，并对称布置于船舶中纵剖面两侧，舱底花钢板上铺木衬板，设有污水井和排水管。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6.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弃锚器 </a:t>
            </a:r>
            <a:r>
              <a:rPr lang="en-US" altLang="zh-CN" sz="2400">
                <a:latin typeface="Times New Roman" panose="02020603050405020304" pitchFamily="18" charset="0"/>
                <a:ea typeface="楷体_GB2312" panose="02010609030101010101" pitchFamily="49" charset="-122"/>
              </a:rPr>
              <a:t>(Releasing gear) </a:t>
            </a:r>
            <a:r>
              <a:rPr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rPr>
              <a:t>又称弃链器。</a:t>
            </a:r>
          </a:p>
          <a:p>
            <a:pPr lvl="1">
              <a:lnSpc>
                <a:spcPct val="90000"/>
              </a:lnSpc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插闩式弃锚器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(Dog type cable clench</a:t>
            </a: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，又叫横闩式弃锚器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) </a:t>
            </a:r>
          </a:p>
          <a:p>
            <a:pPr lvl="1">
              <a:lnSpc>
                <a:spcPct val="90000"/>
              </a:lnSpc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螺旋弃锚器</a:t>
            </a:r>
            <a:r>
              <a:rPr lang="en-US" altLang="zh-CN" sz="2000">
                <a:latin typeface="Times New Roman" panose="02020603050405020304" pitchFamily="18" charset="0"/>
                <a:ea typeface="楷体_GB2312" panose="02010609030101010101" pitchFamily="49" charset="-122"/>
              </a:rPr>
              <a:t>(Screw type cable releaser) </a:t>
            </a:r>
          </a:p>
          <a:p>
            <a:pPr lvl="1">
              <a:lnSpc>
                <a:spcPct val="90000"/>
              </a:lnSpc>
            </a:pPr>
            <a:r>
              <a:rPr lang="zh-CN" altLang="en-US" sz="2000">
                <a:latin typeface="Times New Roman" panose="02020603050405020304" pitchFamily="18" charset="0"/>
                <a:ea typeface="楷体_GB2312" panose="02010609030101010101" pitchFamily="49" charset="-122"/>
              </a:rPr>
              <a:t>简易弃锚器</a:t>
            </a:r>
          </a:p>
        </p:txBody>
      </p:sp>
    </p:spTree>
    <p:extLst>
      <p:ext uri="{BB962C8B-B14F-4D97-AF65-F5344CB8AC3E}">
        <p14:creationId xmlns:p14="http://schemas.microsoft.com/office/powerpoint/2010/main" val="153392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诗情画意">
  <a:themeElements>
    <a:clrScheme name="诗情画意 1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765"/>
      </a:accent4>
      <a:accent5>
        <a:srgbClr val="F3FAFF"/>
      </a:accent5>
      <a:accent6>
        <a:srgbClr val="2D5CE7"/>
      </a:accent6>
      <a:hlink>
        <a:srgbClr val="DC5900"/>
      </a:hlink>
      <a:folHlink>
        <a:srgbClr val="7979A5"/>
      </a:folHlink>
    </a:clrScheme>
    <a:fontScheme name="诗情画意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诗情画意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宋体"/>
        <a:cs typeface=""/>
      </a:majorFont>
      <a:minorFont>
        <a:latin typeface="Times New Roman"/>
        <a:ea typeface="楷体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Maple">
  <a:themeElements>
    <a:clrScheme name="1_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1_Maple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2114</Words>
  <Application>Microsoft Office PowerPoint</Application>
  <PresentationFormat>宽屏</PresentationFormat>
  <Paragraphs>127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5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7" baseType="lpstr">
      <vt:lpstr>楷体_GB2312</vt:lpstr>
      <vt:lpstr>宋体</vt:lpstr>
      <vt:lpstr>Arial</vt:lpstr>
      <vt:lpstr>Tahoma</vt:lpstr>
      <vt:lpstr>Times New Roman</vt:lpstr>
      <vt:lpstr>Verdana</vt:lpstr>
      <vt:lpstr>Wingdings</vt:lpstr>
      <vt:lpstr>诗情画意</vt:lpstr>
      <vt:lpstr>Blends</vt:lpstr>
      <vt:lpstr>Curtain Call</vt:lpstr>
      <vt:lpstr>默认设计模板</vt:lpstr>
      <vt:lpstr>1_Maple</vt:lpstr>
      <vt:lpstr>Microsoft 公式 3.0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davidxu</dc:creator>
  <cp:lastModifiedBy>davidxu</cp:lastModifiedBy>
  <cp:revision>1</cp:revision>
  <dcterms:created xsi:type="dcterms:W3CDTF">2014-09-30T12:19:51Z</dcterms:created>
  <dcterms:modified xsi:type="dcterms:W3CDTF">2014-09-30T12:20:16Z</dcterms:modified>
</cp:coreProperties>
</file>